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heme/theme2.xml" ContentType="application/vnd.openxmlformats-officedocument.theme+xml"/>
  <Override PartName="/ppt/tags/tag60.xml" ContentType="application/vnd.openxmlformats-officedocument.presentationml.tags+xml"/>
  <Override PartName="/ppt/notesSlides/notesSlide1.xml" ContentType="application/vnd.openxmlformats-officedocument.presentationml.notesSlide+xml"/>
  <Override PartName="/ppt/tags/tag61.xml" ContentType="application/vnd.openxmlformats-officedocument.presentationml.tags+xml"/>
  <Override PartName="/ppt/notesSlides/notesSlide2.xml" ContentType="application/vnd.openxmlformats-officedocument.presentationml.notesSlide+xml"/>
  <Override PartName="/ppt/tags/tag62.xml" ContentType="application/vnd.openxmlformats-officedocument.presentationml.tags+xml"/>
  <Override PartName="/ppt/notesSlides/notesSlide3.xml" ContentType="application/vnd.openxmlformats-officedocument.presentationml.notesSlide+xml"/>
  <Override PartName="/ppt/tags/tag63.xml" ContentType="application/vnd.openxmlformats-officedocument.presentationml.tags+xml"/>
  <Override PartName="/ppt/notesSlides/notesSlide4.xml" ContentType="application/vnd.openxmlformats-officedocument.presentationml.notesSlide+xml"/>
  <Override PartName="/ppt/tags/tag64.xml" ContentType="application/vnd.openxmlformats-officedocument.presentationml.tags+xml"/>
  <Override PartName="/ppt/notesSlides/notesSlide5.xml" ContentType="application/vnd.openxmlformats-officedocument.presentationml.notesSlide+xml"/>
  <Override PartName="/ppt/tags/tag65.xml" ContentType="application/vnd.openxmlformats-officedocument.presentationml.tags+xml"/>
  <Override PartName="/ppt/notesSlides/notesSlide6.xml" ContentType="application/vnd.openxmlformats-officedocument.presentationml.notesSlide+xml"/>
  <Override PartName="/ppt/tags/tag66.xml" ContentType="application/vnd.openxmlformats-officedocument.presentationml.tags+xml"/>
  <Override PartName="/ppt/notesSlides/notesSlide7.xml" ContentType="application/vnd.openxmlformats-officedocument.presentationml.notesSlide+xml"/>
  <Override PartName="/ppt/tags/tag67.xml" ContentType="application/vnd.openxmlformats-officedocument.presentationml.tags+xml"/>
  <Override PartName="/ppt/notesSlides/notesSlide8.xml" ContentType="application/vnd.openxmlformats-officedocument.presentationml.notesSlide+xml"/>
  <Override PartName="/ppt/tags/tag68.xml" ContentType="application/vnd.openxmlformats-officedocument.presentationml.tags+xml"/>
  <Override PartName="/ppt/notesSlides/notesSlide9.xml" ContentType="application/vnd.openxmlformats-officedocument.presentationml.notesSlide+xml"/>
  <Override PartName="/ppt/tags/tag69.xml" ContentType="application/vnd.openxmlformats-officedocument.presentationml.tags+xml"/>
  <Override PartName="/ppt/notesSlides/notesSlide10.xml" ContentType="application/vnd.openxmlformats-officedocument.presentationml.notesSlide+xml"/>
  <Override PartName="/ppt/tags/tag70.xml" ContentType="application/vnd.openxmlformats-officedocument.presentationml.tags+xml"/>
  <Override PartName="/ppt/notesSlides/notesSlide11.xml" ContentType="application/vnd.openxmlformats-officedocument.presentationml.notesSlide+xml"/>
  <Override PartName="/ppt/tags/tag71.xml" ContentType="application/vnd.openxmlformats-officedocument.presentationml.tags+xml"/>
  <Override PartName="/ppt/notesSlides/notesSlide12.xml" ContentType="application/vnd.openxmlformats-officedocument.presentationml.notesSlide+xml"/>
  <Override PartName="/ppt/tags/tag72.xml" ContentType="application/vnd.openxmlformats-officedocument.presentationml.tags+xml"/>
  <Override PartName="/ppt/notesSlides/notesSlide13.xml" ContentType="application/vnd.openxmlformats-officedocument.presentationml.notesSlide+xml"/>
  <Override PartName="/ppt/tags/tag73.xml" ContentType="application/vnd.openxmlformats-officedocument.presentationml.tags+xml"/>
  <Override PartName="/ppt/notesSlides/notesSlide14.xml" ContentType="application/vnd.openxmlformats-officedocument.presentationml.notesSlide+xml"/>
  <Override PartName="/ppt/tags/tag74.xml" ContentType="application/vnd.openxmlformats-officedocument.presentationml.tags+xml"/>
  <Override PartName="/ppt/notesSlides/notesSlide15.xml" ContentType="application/vnd.openxmlformats-officedocument.presentationml.notesSlide+xml"/>
  <Override PartName="/ppt/tags/tag75.xml" ContentType="application/vnd.openxmlformats-officedocument.presentationml.tags+xml"/>
  <Override PartName="/ppt/notesSlides/notesSlide16.xml" ContentType="application/vnd.openxmlformats-officedocument.presentationml.notesSlide+xml"/>
  <Override PartName="/ppt/tags/tag76.xml" ContentType="application/vnd.openxmlformats-officedocument.presentationml.tags+xml"/>
  <Override PartName="/ppt/notesSlides/notesSlide17.xml" ContentType="application/vnd.openxmlformats-officedocument.presentationml.notesSlide+xml"/>
  <Override PartName="/ppt/tags/tag77.xml" ContentType="application/vnd.openxmlformats-officedocument.presentationml.tags+xml"/>
  <Override PartName="/ppt/notesSlides/notesSlide18.xml" ContentType="application/vnd.openxmlformats-officedocument.presentationml.notesSlide+xml"/>
  <Override PartName="/ppt/tags/tag78.xml" ContentType="application/vnd.openxmlformats-officedocument.presentationml.tags+xml"/>
  <Override PartName="/ppt/notesSlides/notesSlide19.xml" ContentType="application/vnd.openxmlformats-officedocument.presentationml.notesSlide+xml"/>
  <Override PartName="/ppt/tags/tag79.xml" ContentType="application/vnd.openxmlformats-officedocument.presentationml.tags+xml"/>
  <Override PartName="/ppt/notesSlides/notesSlide20.xml" ContentType="application/vnd.openxmlformats-officedocument.presentationml.notesSlide+xml"/>
  <Override PartName="/ppt/tags/tag80.xml" ContentType="application/vnd.openxmlformats-officedocument.presentationml.tags+xml"/>
  <Override PartName="/ppt/notesSlides/notesSlide21.xml" ContentType="application/vnd.openxmlformats-officedocument.presentationml.notesSlide+xml"/>
  <Override PartName="/ppt/tags/tag81.xml" ContentType="application/vnd.openxmlformats-officedocument.presentationml.tags+xml"/>
  <Override PartName="/ppt/notesSlides/notesSlide22.xml" ContentType="application/vnd.openxmlformats-officedocument.presentationml.notesSlide+xml"/>
  <Override PartName="/ppt/tags/tag82.xml" ContentType="application/vnd.openxmlformats-officedocument.presentationml.tags+xml"/>
  <Override PartName="/ppt/notesSlides/notesSlide23.xml" ContentType="application/vnd.openxmlformats-officedocument.presentationml.notesSlide+xml"/>
  <Override PartName="/ppt/tags/tag83.xml" ContentType="application/vnd.openxmlformats-officedocument.presentationml.tags+xml"/>
  <Override PartName="/ppt/notesSlides/notesSlide24.xml" ContentType="application/vnd.openxmlformats-officedocument.presentationml.notesSlide+xml"/>
  <Override PartName="/ppt/tags/tag84.xml" ContentType="application/vnd.openxmlformats-officedocument.presentationml.tags+xml"/>
  <Override PartName="/ppt/notesSlides/notesSlide25.xml" ContentType="application/vnd.openxmlformats-officedocument.presentationml.notesSlide+xml"/>
  <Override PartName="/ppt/tags/tag85.xml" ContentType="application/vnd.openxmlformats-officedocument.presentationml.tags+xml"/>
  <Override PartName="/ppt/notesSlides/notesSlide26.xml" ContentType="application/vnd.openxmlformats-officedocument.presentationml.notesSlide+xml"/>
  <Override PartName="/ppt/tags/tag86.xml" ContentType="application/vnd.openxmlformats-officedocument.presentationml.tags+xml"/>
  <Override PartName="/ppt/notesSlides/notesSlide27.xml" ContentType="application/vnd.openxmlformats-officedocument.presentationml.notesSlide+xml"/>
  <Override PartName="/ppt/tags/tag87.xml" ContentType="application/vnd.openxmlformats-officedocument.presentationml.tags+xml"/>
  <Override PartName="/ppt/notesSlides/notesSlide28.xml" ContentType="application/vnd.openxmlformats-officedocument.presentationml.notesSlide+xml"/>
  <Override PartName="/ppt/tags/tag88.xml" ContentType="application/vnd.openxmlformats-officedocument.presentationml.tags+xml"/>
  <Override PartName="/ppt/notesSlides/notesSlide29.xml" ContentType="application/vnd.openxmlformats-officedocument.presentationml.notesSlide+xml"/>
  <Override PartName="/ppt/tags/tag89.xml" ContentType="application/vnd.openxmlformats-officedocument.presentationml.tags+xml"/>
  <Override PartName="/ppt/notesSlides/notesSlide30.xml" ContentType="application/vnd.openxmlformats-officedocument.presentationml.notesSlide+xml"/>
  <Override PartName="/ppt/tags/tag90.xml" ContentType="application/vnd.openxmlformats-officedocument.presentationml.tags+xml"/>
  <Override PartName="/ppt/notesSlides/notesSlide31.xml" ContentType="application/vnd.openxmlformats-officedocument.presentationml.notesSlide+xml"/>
  <Override PartName="/ppt/tags/tag91.xml" ContentType="application/vnd.openxmlformats-officedocument.presentationml.tags+xml"/>
  <Override PartName="/ppt/notesSlides/notesSlide32.xml" ContentType="application/vnd.openxmlformats-officedocument.presentationml.notesSlide+xml"/>
  <Override PartName="/ppt/tags/tag92.xml" ContentType="application/vnd.openxmlformats-officedocument.presentationml.tags+xml"/>
  <Override PartName="/ppt/notesSlides/notesSlide33.xml" ContentType="application/vnd.openxmlformats-officedocument.presentationml.notesSlide+xml"/>
  <Override PartName="/ppt/tags/tag93.xml" ContentType="application/vnd.openxmlformats-officedocument.presentationml.tags+xml"/>
  <Override PartName="/ppt/notesSlides/notesSlide34.xml" ContentType="application/vnd.openxmlformats-officedocument.presentationml.notesSlide+xml"/>
  <Override PartName="/ppt/tags/tag94.xml" ContentType="application/vnd.openxmlformats-officedocument.presentationml.tags+xml"/>
  <Override PartName="/ppt/notesSlides/notesSlide35.xml" ContentType="application/vnd.openxmlformats-officedocument.presentationml.notesSlide+xml"/>
  <Override PartName="/ppt/tags/tag95.xml" ContentType="application/vnd.openxmlformats-officedocument.presentationml.tags+xml"/>
  <Override PartName="/ppt/notesSlides/notesSlide36.xml" ContentType="application/vnd.openxmlformats-officedocument.presentationml.notesSlide+xml"/>
  <Override PartName="/ppt/tags/tag96.xml" ContentType="application/vnd.openxmlformats-officedocument.presentationml.tags+xml"/>
  <Override PartName="/ppt/notesSlides/notesSlide37.xml" ContentType="application/vnd.openxmlformats-officedocument.presentationml.notesSlide+xml"/>
  <Override PartName="/ppt/tags/tag97.xml" ContentType="application/vnd.openxmlformats-officedocument.presentationml.tags+xml"/>
  <Override PartName="/ppt/notesSlides/notesSlide38.xml" ContentType="application/vnd.openxmlformats-officedocument.presentationml.notesSlide+xml"/>
  <Override PartName="/ppt/tags/tag98.xml" ContentType="application/vnd.openxmlformats-officedocument.presentationml.tags+xml"/>
  <Override PartName="/ppt/notesSlides/notesSlide39.xml" ContentType="application/vnd.openxmlformats-officedocument.presentationml.notesSlide+xml"/>
  <Override PartName="/ppt/tags/tag99.xml" ContentType="application/vnd.openxmlformats-officedocument.presentationml.tags+xml"/>
  <Override PartName="/ppt/notesSlides/notesSlide40.xml" ContentType="application/vnd.openxmlformats-officedocument.presentationml.notesSlide+xml"/>
  <Override PartName="/ppt/tags/tag100.xml" ContentType="application/vnd.openxmlformats-officedocument.presentationml.tags+xml"/>
  <Override PartName="/ppt/notesSlides/notesSlide41.xml" ContentType="application/vnd.openxmlformats-officedocument.presentationml.notesSlide+xml"/>
  <Override PartName="/ppt/tags/tag101.xml" ContentType="application/vnd.openxmlformats-officedocument.presentationml.tags+xml"/>
  <Override PartName="/ppt/notesSlides/notesSlide42.xml" ContentType="application/vnd.openxmlformats-officedocument.presentationml.notesSlide+xml"/>
  <Override PartName="/ppt/tags/tag102.xml" ContentType="application/vnd.openxmlformats-officedocument.presentationml.tags+xml"/>
  <Override PartName="/ppt/notesSlides/notesSlide43.xml" ContentType="application/vnd.openxmlformats-officedocument.presentationml.notesSlide+xml"/>
  <Override PartName="/ppt/tags/tag103.xml" ContentType="application/vnd.openxmlformats-officedocument.presentationml.tags+xml"/>
  <Override PartName="/ppt/notesSlides/notesSlide44.xml" ContentType="application/vnd.openxmlformats-officedocument.presentationml.notesSlide+xml"/>
  <Override PartName="/ppt/tags/tag104.xml" ContentType="application/vnd.openxmlformats-officedocument.presentationml.tags+xml"/>
  <Override PartName="/ppt/notesSlides/notesSlide45.xml" ContentType="application/vnd.openxmlformats-officedocument.presentationml.notesSlide+xml"/>
  <Override PartName="/ppt/tags/tag105.xml" ContentType="application/vnd.openxmlformats-officedocument.presentationml.tags+xml"/>
  <Override PartName="/ppt/notesSlides/notesSlide46.xml" ContentType="application/vnd.openxmlformats-officedocument.presentationml.notesSlide+xml"/>
  <Override PartName="/ppt/tags/tag106.xml" ContentType="application/vnd.openxmlformats-officedocument.presentationml.tags+xml"/>
  <Override PartName="/ppt/notesSlides/notesSlide4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8" r:id="rId3"/>
  </p:sldMasterIdLst>
  <p:notesMasterIdLst>
    <p:notesMasterId r:id="rId51"/>
  </p:notesMasterIdLst>
  <p:sldIdLst>
    <p:sldId id="1691" r:id="rId4"/>
    <p:sldId id="1704" r:id="rId5"/>
    <p:sldId id="1706" r:id="rId6"/>
    <p:sldId id="1793" r:id="rId7"/>
    <p:sldId id="1773" r:id="rId8"/>
    <p:sldId id="1800" r:id="rId9"/>
    <p:sldId id="1798" r:id="rId10"/>
    <p:sldId id="1730" r:id="rId11"/>
    <p:sldId id="1732" r:id="rId12"/>
    <p:sldId id="1733" r:id="rId13"/>
    <p:sldId id="1734" r:id="rId14"/>
    <p:sldId id="1774" r:id="rId15"/>
    <p:sldId id="1797" r:id="rId16"/>
    <p:sldId id="1776" r:id="rId17"/>
    <p:sldId id="1777" r:id="rId18"/>
    <p:sldId id="1778" r:id="rId19"/>
    <p:sldId id="1779" r:id="rId20"/>
    <p:sldId id="1802" r:id="rId21"/>
    <p:sldId id="1780" r:id="rId22"/>
    <p:sldId id="1801" r:id="rId23"/>
    <p:sldId id="1781" r:id="rId24"/>
    <p:sldId id="1782" r:id="rId25"/>
    <p:sldId id="1783" r:id="rId26"/>
    <p:sldId id="1784" r:id="rId27"/>
    <p:sldId id="1785" r:id="rId28"/>
    <p:sldId id="1786" r:id="rId29"/>
    <p:sldId id="1795" r:id="rId30"/>
    <p:sldId id="1739" r:id="rId31"/>
    <p:sldId id="1788" r:id="rId32"/>
    <p:sldId id="1789" r:id="rId33"/>
    <p:sldId id="449" r:id="rId34"/>
    <p:sldId id="1790" r:id="rId35"/>
    <p:sldId id="1791" r:id="rId36"/>
    <p:sldId id="426" r:id="rId37"/>
    <p:sldId id="1792" r:id="rId38"/>
    <p:sldId id="1769" r:id="rId39"/>
    <p:sldId id="1796" r:id="rId40"/>
    <p:sldId id="1737" r:id="rId41"/>
    <p:sldId id="1740" r:id="rId42"/>
    <p:sldId id="1741" r:id="rId43"/>
    <p:sldId id="1742" r:id="rId44"/>
    <p:sldId id="1744" r:id="rId45"/>
    <p:sldId id="1743" r:id="rId46"/>
    <p:sldId id="1746" r:id="rId47"/>
    <p:sldId id="1771" r:id="rId48"/>
    <p:sldId id="1768" r:id="rId49"/>
    <p:sldId id="1772" r:id="rId50"/>
  </p:sldIdLst>
  <p:sldSz cx="12192000" cy="6858000"/>
  <p:notesSz cx="7772400" cy="100584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B98EB284-D26F-4B6B-94A6-BD5F46D7B791}">
          <p14:sldIdLst>
            <p14:sldId id="1691"/>
            <p14:sldId id="1704"/>
            <p14:sldId id="1706"/>
          </p14:sldIdLst>
        </p14:section>
        <p14:section name="Access management" id="{3C43592F-967F-4BA2-AC2A-2D21DD5B76D6}">
          <p14:sldIdLst>
            <p14:sldId id="1793"/>
            <p14:sldId id="1773"/>
            <p14:sldId id="1800"/>
            <p14:sldId id="1798"/>
            <p14:sldId id="1730"/>
            <p14:sldId id="1732"/>
            <p14:sldId id="1733"/>
            <p14:sldId id="1734"/>
            <p14:sldId id="1774"/>
          </p14:sldIdLst>
        </p14:section>
        <p14:section name="Authorization" id="{E40693DD-3479-4217-9ADA-562CB51C62C8}">
          <p14:sldIdLst>
            <p14:sldId id="1797"/>
            <p14:sldId id="1776"/>
            <p14:sldId id="1777"/>
            <p14:sldId id="1778"/>
            <p14:sldId id="1779"/>
            <p14:sldId id="1802"/>
            <p14:sldId id="1780"/>
            <p14:sldId id="1801"/>
            <p14:sldId id="1781"/>
            <p14:sldId id="1782"/>
            <p14:sldId id="1783"/>
            <p14:sldId id="1784"/>
            <p14:sldId id="1785"/>
            <p14:sldId id="1786"/>
          </p14:sldIdLst>
        </p14:section>
        <p14:section name="Best practices for IAM" id="{9DCFEBB1-8C52-4D25-926B-276731A6154B}">
          <p14:sldIdLst>
            <p14:sldId id="1795"/>
            <p14:sldId id="1739"/>
            <p14:sldId id="1788"/>
            <p14:sldId id="1789"/>
            <p14:sldId id="449"/>
            <p14:sldId id="1790"/>
            <p14:sldId id="1791"/>
            <p14:sldId id="426"/>
            <p14:sldId id="1792"/>
            <p14:sldId id="1769"/>
          </p14:sldIdLst>
        </p14:section>
        <p14:section name="Resources, accounts, and AWS Organizations" id="{B66103D1-4CDF-4E44-8CF4-93F348474971}">
          <p14:sldIdLst>
            <p14:sldId id="1796"/>
            <p14:sldId id="1737"/>
            <p14:sldId id="1740"/>
            <p14:sldId id="1741"/>
            <p14:sldId id="1742"/>
            <p14:sldId id="1744"/>
            <p14:sldId id="1743"/>
            <p14:sldId id="1746"/>
            <p14:sldId id="1771"/>
            <p14:sldId id="1768"/>
          </p14:sldIdLst>
        </p14:section>
        <p14:section name="Thank you" id="{8FC66975-9DEC-4043-897B-22692FE4443B}">
          <p14:sldIdLst>
            <p14:sldId id="177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dine Bell" initials="NB" lastIdx="45" clrIdx="0">
    <p:extLst>
      <p:ext uri="{19B8F6BF-5375-455C-9EA6-DF929625EA0E}">
        <p15:presenceInfo xmlns:p15="http://schemas.microsoft.com/office/powerpoint/2012/main" userId="S::Nadine.Bell@pulselearning.com::dab4fb53-2385-44df-8f97-cd028fa715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157B"/>
    <a:srgbClr val="EE7100"/>
    <a:srgbClr val="8B4EFF"/>
    <a:srgbClr val="04A4A6"/>
    <a:srgbClr val="005276"/>
    <a:srgbClr val="D8F3FF"/>
    <a:srgbClr val="AFF9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A74FA2-AE65-4641-9007-959E12596A30}" v="85" dt="2023-10-13T01:12:18.9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70" autoAdjust="0"/>
    <p:restoredTop sz="72603" autoAdjust="0"/>
  </p:normalViewPr>
  <p:slideViewPr>
    <p:cSldViewPr snapToGrid="0">
      <p:cViewPr varScale="1">
        <p:scale>
          <a:sx n="86" d="100"/>
          <a:sy n="86" d="100"/>
        </p:scale>
        <p:origin x="2160" y="192"/>
      </p:cViewPr>
      <p:guideLst/>
    </p:cSldViewPr>
  </p:slideViewPr>
  <p:notesTextViewPr>
    <p:cViewPr>
      <p:scale>
        <a:sx n="110" d="100"/>
        <a:sy n="110" d="100"/>
      </p:scale>
      <p:origin x="0" y="0"/>
    </p:cViewPr>
  </p:notesTextViewPr>
  <p:notesViewPr>
    <p:cSldViewPr snapToGrid="0">
      <p:cViewPr varScale="1">
        <p:scale>
          <a:sx n="99" d="100"/>
          <a:sy n="99" d="100"/>
        </p:scale>
        <p:origin x="135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35000"/>
            <a:ext cx="5486400" cy="3086822"/>
          </a:xfrm>
          <a:prstGeom prst="rect">
            <a:avLst/>
          </a:prstGeom>
          <a:noFill/>
          <a:ln w="12700">
            <a:solidFill>
              <a:prstClr val="black"/>
            </a:solidFill>
          </a:ln>
        </p:spPr>
        <p:txBody>
          <a:bodyPr vert="horz" lIns="91440" tIns="45720" rIns="91440" bIns="45720" rtlCol="0" anchor="ctr"/>
          <a:lstStyle/>
          <a:p>
            <a:endParaRPr lang="en-US" dirty="0"/>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D576C4DF-63A0-43B9-BC0B-AC3E0511D60F}" type="datetimeFigureOut">
              <a:rPr lang="en-US" smtClean="0"/>
              <a:t>3/10/2026</a:t>
            </a:fld>
            <a:endParaRPr lang="en-US" dirty="0"/>
          </a:p>
        </p:txBody>
      </p:sp>
    </p:spTree>
    <p:extLst>
      <p:ext uri="{BB962C8B-B14F-4D97-AF65-F5344CB8AC3E}">
        <p14:creationId xmlns:p14="http://schemas.microsoft.com/office/powerpoint/2010/main" val="3915890323"/>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0"/>
      </a:spcBef>
      <a:spcAft>
        <a:spcPts val="0"/>
      </a:spcAft>
      <a:defRPr sz="1200" kern="1200">
        <a:solidFill>
          <a:schemeClr val="tx1"/>
        </a:solidFill>
        <a:latin typeface="+mn-lt"/>
        <a:ea typeface="+mn-ea"/>
        <a:cs typeface="+mn-cs"/>
      </a:defRPr>
    </a:lvl1pPr>
    <a:lvl2pPr marL="457200" algn="l" defTabSz="914400" rtl="0" eaLnBrk="1" latinLnBrk="0" hangingPunct="1">
      <a:spcBef>
        <a:spcPts val="0"/>
      </a:spcBef>
      <a:spcAft>
        <a:spcPts val="0"/>
      </a:spcAft>
      <a:defRPr sz="1200" kern="1200">
        <a:solidFill>
          <a:schemeClr val="tx1"/>
        </a:solidFill>
        <a:latin typeface="+mn-lt"/>
        <a:ea typeface="+mn-ea"/>
        <a:cs typeface="+mn-cs"/>
      </a:defRPr>
    </a:lvl2pPr>
    <a:lvl3pPr marL="914400" algn="l" defTabSz="914400" rtl="0" eaLnBrk="1" latinLnBrk="0" hangingPunct="1">
      <a:spcBef>
        <a:spcPts val="0"/>
      </a:spcBef>
      <a:spcAft>
        <a:spcPts val="0"/>
      </a:spcAft>
      <a:defRPr sz="1200" kern="1200">
        <a:solidFill>
          <a:schemeClr val="tx1"/>
        </a:solidFill>
        <a:latin typeface="+mn-lt"/>
        <a:ea typeface="+mn-ea"/>
        <a:cs typeface="+mn-cs"/>
      </a:defRPr>
    </a:lvl3pPr>
    <a:lvl4pPr marL="1371600" algn="l" defTabSz="914400" rtl="0" eaLnBrk="1" latinLnBrk="0" hangingPunct="1">
      <a:spcBef>
        <a:spcPts val="0"/>
      </a:spcBef>
      <a:spcAft>
        <a:spcPts val="0"/>
      </a:spcAft>
      <a:defRPr sz="1200" kern="1200">
        <a:solidFill>
          <a:schemeClr val="tx1"/>
        </a:solidFill>
        <a:latin typeface="+mn-lt"/>
        <a:ea typeface="+mn-ea"/>
        <a:cs typeface="+mn-cs"/>
      </a:defRPr>
    </a:lvl4pPr>
    <a:lvl5pPr marL="1828800" algn="l" defTabSz="914400" rtl="0" eaLnBrk="1" latinLnBrk="0" hangingPunct="1">
      <a:spcBef>
        <a:spcPts val="0"/>
      </a:spcBef>
      <a:spcAft>
        <a:spcPts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cs.aws.amazon.com/IAM/latest/UserGuide/introduction_identity-management.html#intro-identity-first-time-acces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ws.amazon.com/identity/sa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cs.aws.amazon.com/IAM/latest/UserGuide/id_groups.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cs.aws.amazon.com/IAM/latest/UserGuide/access_policies.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awspolicygen.s3.amazonaws.com/policygen.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docs.aws.amazon.com/IAM/latest/UserGuide/access-analyzer-policy-generation.html"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ocs.aws.amazon.com/IAM/latest/UserGuide/id_roles_use_passrole.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ocs.aws.amazon.com/IAM/latest/UserGuide/reference_policies_examples_aws_deny-ip.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ocs.aws.amazon.com/IAM/latest/UserGuide/reference_policies_examples_iam-passrole-service.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docs.aws.amazon.com/IAM/latest/UserGuide/AccessPolicyLanguage_EvaluationLogic.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docs.aws.amazon.com/IAM/latest/UserGuide/reference_policies_evaluation-logic.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docs.aws.amazon.com/IAM/latest/UserGuide/best-practices.html#bp-use-aws-defined-policie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aws.amazon.com/iam/details/mfa"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docs.aws.amazon.com/config/latest/developerguide/access-keys-rotated.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ocs.aws.amazon.com/IAM/latest/UserGuide/id_credentials_getting-report.html#id_credentials_understanding_the_report_format"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aws.amazon.com/blogs/security/protect-sensitive-data-in-the-cloud-with-automated-reasoning-zelkova/"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docs.aws.amazon.com/IAM/latest/UserGuide/access_policies_testing-policies.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cs.aws.amazon.com/IAM/latest/UserGuide/introduction.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cs.aws.amazon.com/IAM/latest/UserGuide/intro-structure.html#intro-structure-term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cs.aws.amazon.com/accounts/latest/reference/root-user-tasks.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397500"/>
          </a:xfrm>
          <a:prstGeom prst="rect">
            <a:avLst/>
          </a:prstGeom>
        </p:spPr>
        <p:txBody>
          <a:bodyPr/>
          <a:lstStyle/>
          <a:p>
            <a:pPr marL="0" indent="0">
              <a:buNone/>
            </a:pPr>
            <a:r>
              <a:rPr lang="en-US" b="1">
                <a:solidFill>
                  <a:srgbClr val="000000"/>
                </a:solidFill>
                <a:latin typeface="Calibri" panose="020F0502020204030204" pitchFamily="34" charset="0"/>
              </a:rPr>
              <a:t>|Instructor notes:</a:t>
            </a:r>
          </a:p>
          <a:p>
            <a:pPr marL="0" indent="0">
              <a:buNone/>
            </a:pPr>
            <a:endParaRPr lang="en-US" b="1" dirty="0">
              <a:solidFill>
                <a:srgbClr val="000000"/>
              </a:solidFill>
              <a:latin typeface="Calibri" panose="020F0502020204030204" pitchFamily="34" charset="0"/>
            </a:endParaRPr>
          </a:p>
          <a:p>
            <a:pPr marL="285750" indent="-285750"/>
            <a:r>
              <a:rPr lang="en-US" b="1" dirty="0">
                <a:solidFill>
                  <a:srgbClr val="000000"/>
                </a:solidFill>
                <a:latin typeface="Calibri" panose="020F0502020204030204" pitchFamily="34" charset="0"/>
              </a:rPr>
              <a:t>|Student notes</a:t>
            </a:r>
          </a:p>
          <a:p>
            <a:pPr marL="285750" indent="-285750"/>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916454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r>
              <a:rPr lang="en-US" b="1">
                <a:solidFill>
                  <a:srgbClr val="000000"/>
                </a:solidFill>
                <a:latin typeface="Calibri" panose="020F0502020204030204" pitchFamily="34" charset="0"/>
              </a:rPr>
              <a:t>|Instructor notes:</a:t>
            </a:r>
          </a:p>
          <a:p>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1" dirty="0">
              <a:solidFill>
                <a:srgbClr val="000000"/>
              </a:solidFill>
              <a:latin typeface="Calibri" panose="020F0502020204030204" pitchFamily="34" charset="0"/>
            </a:endParaRPr>
          </a:p>
          <a:p>
            <a:r>
              <a:rPr lang="en-US" dirty="0"/>
              <a:t>An IAM </a:t>
            </a:r>
            <a:r>
              <a:rPr lang="en-US" i="1" dirty="0"/>
              <a:t>user</a:t>
            </a:r>
            <a:r>
              <a:rPr lang="en-US" dirty="0"/>
              <a:t> is an entity that you create in AWS that provides a way to interact with AWS. Create IAM users to give individuals identities that they can use to sign in to the AWS Management Console and make requests to AWS services. AWS</a:t>
            </a:r>
            <a:r>
              <a:rPr lang="en-US" baseline="0" dirty="0"/>
              <a:t> strongly recommends </a:t>
            </a:r>
            <a:r>
              <a:rPr lang="en-US" b="0" i="1" baseline="0" dirty="0"/>
              <a:t>not</a:t>
            </a:r>
            <a:r>
              <a:rPr lang="en-US" baseline="0" dirty="0"/>
              <a:t> using the root user credentials for day-to-day interactions with AWS. You can easily</a:t>
            </a:r>
            <a:r>
              <a:rPr lang="en-US" dirty="0"/>
              <a:t> manage and audit </a:t>
            </a:r>
            <a:r>
              <a:rPr lang="en-US" baseline="0" dirty="0"/>
              <a:t>IAM users.</a:t>
            </a:r>
          </a:p>
          <a:p>
            <a:endParaRPr lang="en-US" baseline="0" dirty="0"/>
          </a:p>
          <a:p>
            <a:r>
              <a:rPr lang="en-US" dirty="0"/>
              <a:t>Newly created IAM users have no default credentials to authenticate themselves and access AWS resources. You must first assign security credentials to them for authentication. Then, attach permissions that authorize them to perform any AWS actions or to access any AWS resources. The credentials you create for IAM users are what they use to uniquely identify themselves to AWS. </a:t>
            </a:r>
            <a:endParaRPr lang="en-US" baseline="0" dirty="0"/>
          </a:p>
          <a:p>
            <a:endParaRPr lang="en-US" dirty="0"/>
          </a:p>
          <a:p>
            <a:r>
              <a:rPr lang="en-US" dirty="0"/>
              <a:t>An IAM user is an identity with associated permissions. You might create an IAM user to represent an application that must make requests to AWS. An application might have its own identity and set of permissions in your AWS account. The identity and permissions are similar to how processes have their own identities and permissions in an operating system, such as Windows or Linux.</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more information, see the </a:t>
            </a:r>
            <a:r>
              <a:rPr lang="en-US" sz="1200" i="1" kern="1200" dirty="0">
                <a:solidFill>
                  <a:schemeClr val="tx1"/>
                </a:solidFill>
                <a:effectLst/>
                <a:latin typeface="+mn-lt"/>
                <a:ea typeface="+mn-ea"/>
                <a:cs typeface="+mn-cs"/>
              </a:rPr>
              <a:t>Identity and Access Management User Guide</a:t>
            </a:r>
            <a:r>
              <a:rPr lang="en-US" sz="1200" kern="1200" dirty="0">
                <a:solidFill>
                  <a:schemeClr val="tx1"/>
                </a:solidFill>
                <a:effectLst/>
                <a:latin typeface="+mn-lt"/>
                <a:ea typeface="+mn-ea"/>
                <a:cs typeface="+mn-cs"/>
              </a:rPr>
              <a:t> at </a:t>
            </a:r>
            <a:r>
              <a:rPr lang="en-US" sz="1200" u="sng" kern="1200" dirty="0">
                <a:solidFill>
                  <a:schemeClr val="tx1"/>
                </a:solidFill>
                <a:effectLst/>
                <a:latin typeface="+mn-lt"/>
                <a:ea typeface="+mn-ea"/>
                <a:cs typeface="+mn-cs"/>
                <a:hlinkClick r:id="rId3"/>
              </a:rPr>
              <a:t>https://docs.aws.amazon.com/IAM/latest/UserGuide/introduction_identity-management.html#intro-identity-first-time-access</a:t>
            </a:r>
            <a:r>
              <a:rPr lang="en-US" sz="1200" kern="1200" dirty="0">
                <a:solidFill>
                  <a:schemeClr val="tx1"/>
                </a:solidFill>
                <a:effectLst/>
                <a:latin typeface="+mn-lt"/>
                <a:ea typeface="+mn-ea"/>
                <a:cs typeface="+mn-cs"/>
              </a:rPr>
              <a:t>.</a:t>
            </a:r>
            <a:endParaRPr lang="en-US" dirty="0"/>
          </a:p>
          <a:p>
            <a:endParaRPr lang="en-US" dirty="0"/>
          </a:p>
          <a:p>
            <a:endParaRPr lang="en-US" dirty="0"/>
          </a:p>
          <a:p>
            <a:endParaRPr lang="en-US" sz="1200" b="0" dirty="0">
              <a:latin typeface="+mn-lt"/>
              <a:cs typeface="Arial"/>
            </a:endParaRPr>
          </a:p>
        </p:txBody>
      </p:sp>
    </p:spTree>
    <p:extLst>
      <p:ext uri="{BB962C8B-B14F-4D97-AF65-F5344CB8AC3E}">
        <p14:creationId xmlns:p14="http://schemas.microsoft.com/office/powerpoint/2010/main" val="3200910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pPr marL="0" indent="0">
              <a:buNone/>
            </a:pPr>
            <a:r>
              <a:rPr lang="en-US" b="1">
                <a:solidFill>
                  <a:srgbClr val="000000"/>
                </a:solidFill>
                <a:latin typeface="Calibri" panose="020F0502020204030204" pitchFamily="34" charset="0"/>
              </a:rPr>
              <a:t>|Instructor notes:</a:t>
            </a:r>
          </a:p>
          <a:p>
            <a:pPr marL="0" indent="0">
              <a:buNone/>
            </a:pPr>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1" dirty="0">
              <a:solidFill>
                <a:srgbClr val="000000"/>
              </a:solidFill>
              <a:latin typeface="Calibri" panose="020F0502020204030204" pitchFamily="34" charset="0"/>
            </a:endParaRPr>
          </a:p>
          <a:p>
            <a:r>
              <a:rPr lang="en-US" sz="1200" kern="1200" dirty="0">
                <a:solidFill>
                  <a:schemeClr val="tx1"/>
                </a:solidFill>
                <a:effectLst/>
                <a:latin typeface="+mn-lt"/>
                <a:ea typeface="+mn-ea"/>
                <a:cs typeface="+mn-cs"/>
              </a:rPr>
              <a:t>You can create an IAM role in your account. It is an AWS identity with permissions policies that determine what the identity can and cannot do in AWS. Although similar to an IAM user, an IAM role is not associated with one person. A role can be assumable by anyone who needs it. Also, a role does not have standard long-term credentials, such as a password or access keys, associated with it. That is, when you assume a role, it provides you with temporary security credentials for your role session.</a:t>
            </a:r>
          </a:p>
          <a:p>
            <a:endParaRPr lang="en-US" dirty="0"/>
          </a:p>
          <a:p>
            <a:r>
              <a:rPr lang="en-US" b="1" dirty="0"/>
              <a:t>When to use an IAM role</a:t>
            </a:r>
          </a:p>
          <a:p>
            <a:r>
              <a:rPr lang="en-US" dirty="0"/>
              <a:t>You can use roles to delegate access to users, applications, or services that do not normally have access to your AWS resources. For example, you might want to grant users in your AWS account access to the following:</a:t>
            </a:r>
          </a:p>
          <a:p>
            <a:pPr marL="171450" indent="-171450">
              <a:buFont typeface="Arial" panose="020B0604020202020204" pitchFamily="34" charset="0"/>
              <a:buChar char="•"/>
            </a:pPr>
            <a:r>
              <a:rPr lang="en-US" dirty="0"/>
              <a:t>Resources they don't usually have</a:t>
            </a:r>
          </a:p>
          <a:p>
            <a:pPr marL="171450" indent="-171450">
              <a:buFont typeface="Arial" panose="020B0604020202020204" pitchFamily="34" charset="0"/>
              <a:buChar char="•"/>
            </a:pPr>
            <a:r>
              <a:rPr lang="en-US" dirty="0"/>
              <a:t>Resources in another account </a:t>
            </a:r>
          </a:p>
          <a:p>
            <a:pPr marL="171450" indent="-171450">
              <a:buFont typeface="Arial" panose="020B0604020202020204" pitchFamily="34" charset="0"/>
              <a:buChar char="•"/>
            </a:pPr>
            <a:r>
              <a:rPr lang="en-US" dirty="0"/>
              <a:t>Mobile app to use AWS resources</a:t>
            </a:r>
          </a:p>
          <a:p>
            <a:pPr marL="173038" lvl="1"/>
            <a:r>
              <a:rPr lang="en-US" dirty="0"/>
              <a:t>However, you do not want to embed AWS keys within the app. The keys can be difficult to rotate, and users can potentially extract them. </a:t>
            </a:r>
          </a:p>
          <a:p>
            <a:endParaRPr lang="en-US" dirty="0"/>
          </a:p>
          <a:p>
            <a:r>
              <a:rPr lang="en-US" dirty="0"/>
              <a:t>You might want to also grant access to users who already have identities defined outside of AWS, such as in your corporate directory or IdP. Or you might want to grant account access to third parties so they can perform an audit on your resources.</a:t>
            </a:r>
          </a:p>
        </p:txBody>
      </p:sp>
    </p:spTree>
    <p:extLst>
      <p:ext uri="{BB962C8B-B14F-4D97-AF65-F5344CB8AC3E}">
        <p14:creationId xmlns:p14="http://schemas.microsoft.com/office/powerpoint/2010/main" val="1349965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r>
              <a:rPr lang="en-US" b="1">
                <a:solidFill>
                  <a:srgbClr val="000000"/>
                </a:solidFill>
                <a:latin typeface="Calibri" panose="020F0502020204030204" pitchFamily="34" charset="0"/>
              </a:rPr>
              <a:t>|Instructor notes:</a:t>
            </a:r>
          </a:p>
          <a:p>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1" dirty="0">
              <a:solidFill>
                <a:srgbClr val="000000"/>
              </a:solidFill>
              <a:latin typeface="Calibri" panose="020F0502020204030204" pitchFamily="34" charset="0"/>
            </a:endParaRPr>
          </a:p>
          <a:p>
            <a:r>
              <a:rPr lang="en-US" b="1" dirty="0"/>
              <a:t>Federated users</a:t>
            </a:r>
          </a:p>
          <a:p>
            <a:r>
              <a:rPr lang="en-US" i="1" dirty="0"/>
              <a:t>Federated users </a:t>
            </a:r>
            <a:r>
              <a:rPr lang="en-US" dirty="0"/>
              <a:t>are users (or applications) who do not have AWS accounts. By assigning roles, you can grant them access to your AWS resources for a limited time. This is useful if you have non-AWS users whom you can authenticate with an external service. Examples of external services include Active Directory Federation Service (AD FS), </a:t>
            </a:r>
            <a:r>
              <a:rPr lang="en-US" sz="1200" kern="1200" dirty="0">
                <a:solidFill>
                  <a:schemeClr val="tx1"/>
                </a:solidFill>
                <a:effectLst/>
                <a:latin typeface="+mn-lt"/>
                <a:ea typeface="+mn-ea"/>
                <a:cs typeface="+mn-cs"/>
              </a:rPr>
              <a:t>OpenLDAP, and Open Directory</a:t>
            </a:r>
            <a:r>
              <a:rPr lang="en-US" dirty="0"/>
              <a:t>. The temporary AWS credentials used with the roles provide identity federation between AWS and your non-AWS users in your corporate identity and authorization system. </a:t>
            </a:r>
          </a:p>
          <a:p>
            <a:endParaRPr lang="en-US" dirty="0"/>
          </a:p>
          <a:p>
            <a:r>
              <a:rPr lang="en-US" b="1" dirty="0"/>
              <a:t>IdPs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As an alternative to creating IAM users in your AWS account, you can use an IdP. By using an IdP, you can manage identities outside of AWS. You can give these external identities, or federated users, permissions to use AWS resources in your account. This is useful if your company has its own identity system, such as a corporate user directory (for example, Active Directory). AWS supports identity federation using SAML 2.0 or with OpenID Connect (OIDC). Using SAML, you can configure your AWS accounts to integrate with your IdP. When configured, your federated users are authenticated and authorized by your organization’s IdP. Federated user access also supports access through AWS CLI or AWS APIs.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For more information, see </a:t>
            </a:r>
            <a:r>
              <a:rPr lang="en-US" i="1" dirty="0"/>
              <a:t>Enabling SAML for Your AWS Resources</a:t>
            </a:r>
            <a:r>
              <a:rPr lang="en-US" dirty="0"/>
              <a:t> at </a:t>
            </a:r>
            <a:r>
              <a:rPr lang="en-US" dirty="0">
                <a:hlinkClick r:id="rId3"/>
              </a:rPr>
              <a:t>https://aws.amazon.com/identity/saml</a:t>
            </a:r>
            <a:r>
              <a:rPr lang="en-US" dirty="0"/>
              <a:t>.</a:t>
            </a:r>
          </a:p>
        </p:txBody>
      </p:sp>
    </p:spTree>
    <p:extLst>
      <p:ext uri="{BB962C8B-B14F-4D97-AF65-F5344CB8AC3E}">
        <p14:creationId xmlns:p14="http://schemas.microsoft.com/office/powerpoint/2010/main" val="247893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r>
              <a:rPr lang="en-US" b="1">
                <a:solidFill>
                  <a:srgbClr val="000000"/>
                </a:solidFill>
                <a:latin typeface="Calibri" panose="020F0502020204030204" pitchFamily="34" charset="0"/>
              </a:rPr>
              <a:t>|Instructor notes:</a:t>
            </a:r>
          </a:p>
          <a:p>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1"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Authorization determines which actions an IAM principal can perform in an AWS account.</a:t>
            </a:r>
          </a:p>
        </p:txBody>
      </p:sp>
    </p:spTree>
    <p:extLst>
      <p:ext uri="{BB962C8B-B14F-4D97-AF65-F5344CB8AC3E}">
        <p14:creationId xmlns:p14="http://schemas.microsoft.com/office/powerpoint/2010/main" val="1806635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r>
              <a:rPr lang="en-US" b="1">
                <a:solidFill>
                  <a:srgbClr val="000000"/>
                </a:solidFill>
                <a:latin typeface="Calibri" panose="020F0502020204030204" pitchFamily="34" charset="0"/>
              </a:rPr>
              <a:t>|Instructor notes:</a:t>
            </a:r>
          </a:p>
          <a:p>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1"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default, you must grant a new user or group permissions to use AWS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Principle of least privilege</a:t>
            </a:r>
          </a:p>
          <a:p>
            <a:pPr lvl="0">
              <a:defRPr/>
            </a:pPr>
            <a:r>
              <a:rPr lang="en-US" dirty="0"/>
              <a:t>Grant users or groups permissions that follow the principle of least privilege or grant only the permissions required to perform a task. </a:t>
            </a:r>
          </a:p>
          <a:p>
            <a:pPr lvl="0">
              <a:defRPr/>
            </a:pPr>
            <a:endParaRPr lang="en-US" dirty="0"/>
          </a:p>
          <a:p>
            <a:pPr lvl="0">
              <a:defRPr/>
            </a:pPr>
            <a:r>
              <a:rPr lang="en-US" dirty="0"/>
              <a:t>When you adhere to this best practice, you gain the following benefits: </a:t>
            </a:r>
          </a:p>
          <a:p>
            <a:pPr marL="171450" lvl="0" indent="-171450">
              <a:buFont typeface="Arial" panose="020B0604020202020204" pitchFamily="34" charset="0"/>
              <a:buChar char="•"/>
              <a:defRPr/>
            </a:pPr>
            <a:r>
              <a:rPr lang="en-US" dirty="0"/>
              <a:t>Resources are more secure than starting with permissions that are too lenient and then trying to tighten them later.</a:t>
            </a:r>
          </a:p>
          <a:p>
            <a:pPr marL="171450" lvl="0" indent="-171450">
              <a:buFont typeface="Arial" panose="020B0604020202020204" pitchFamily="34" charset="0"/>
              <a:buChar char="•"/>
              <a:defRPr/>
            </a:pPr>
            <a:r>
              <a:rPr lang="en-US" dirty="0"/>
              <a:t>You can start with a minimum set of permissions and grant additional permissions, as necessary. </a:t>
            </a:r>
          </a:p>
          <a:p>
            <a:pPr lvl="0">
              <a:defRPr/>
            </a:pPr>
            <a:endParaRPr lang="en-US" dirty="0"/>
          </a:p>
        </p:txBody>
      </p:sp>
    </p:spTree>
    <p:extLst>
      <p:ext uri="{BB962C8B-B14F-4D97-AF65-F5344CB8AC3E}">
        <p14:creationId xmlns:p14="http://schemas.microsoft.com/office/powerpoint/2010/main" val="3675353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r>
              <a:rPr lang="en-US" b="1">
                <a:solidFill>
                  <a:srgbClr val="000000"/>
                </a:solidFill>
                <a:latin typeface="Calibri" panose="020F0502020204030204" pitchFamily="34" charset="0"/>
              </a:rPr>
              <a:t>|Instructor notes:</a:t>
            </a:r>
          </a:p>
          <a:p>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1" dirty="0">
              <a:solidFill>
                <a:srgbClr val="000000"/>
              </a:solidFill>
              <a:latin typeface="Calibri" panose="020F0502020204030204" pitchFamily="34" charset="0"/>
            </a:endParaRPr>
          </a:p>
          <a:p>
            <a:r>
              <a:rPr lang="en-US" dirty="0"/>
              <a:t>A </a:t>
            </a:r>
            <a:r>
              <a:rPr lang="en-US" i="1" dirty="0"/>
              <a:t>group</a:t>
            </a:r>
            <a:r>
              <a:rPr lang="en-US" dirty="0"/>
              <a:t> is a collection of IAM users. Instead of defining permissions for individual IAM users, it's more convenient to create groups that relate to job functions (administrators, developers, accounting, and so on). For example, you could have a group called Developers</a:t>
            </a:r>
            <a:r>
              <a:rPr lang="en-US" i="1" dirty="0"/>
              <a:t> </a:t>
            </a:r>
            <a:r>
              <a:rPr lang="en-US" dirty="0"/>
              <a:t>and give that group the types of permissions that developers typically need. Any user in that group automatically has the permissions that are assigned to the group. If a new user joins your company and should have developer permissions, you can assign the appropriate permissions by adding the user to that group. Similarly, if a person changes jobs in your company, instead of editing that user's permissions, you can remove the individual from the earlier group and add them to the new group.</a:t>
            </a:r>
          </a:p>
          <a:p>
            <a:endParaRPr lang="en-US" sz="700" dirty="0"/>
          </a:p>
          <a:p>
            <a:r>
              <a:rPr lang="en-US" b="1" dirty="0"/>
              <a:t>Characteristics of groups</a:t>
            </a:r>
          </a:p>
          <a:p>
            <a:r>
              <a:rPr lang="en-US" dirty="0"/>
              <a:t>Following are some important characteristics of groups:</a:t>
            </a:r>
          </a:p>
          <a:p>
            <a:pPr marL="176131" indent="-176131">
              <a:buFont typeface="Arial" panose="020B0604020202020204" pitchFamily="34" charset="0"/>
              <a:buChar char="•"/>
            </a:pPr>
            <a:r>
              <a:rPr lang="en-US" dirty="0"/>
              <a:t>A group can contain many users, and a user can belong to multiple groups.</a:t>
            </a:r>
          </a:p>
          <a:p>
            <a:pPr marL="176131" indent="-176131">
              <a:buFont typeface="Arial" panose="020B0604020202020204" pitchFamily="34" charset="0"/>
              <a:buChar char="•"/>
            </a:pPr>
            <a:r>
              <a:rPr lang="en-US" dirty="0"/>
              <a:t>Groups cannot be nested; they can contain only users, not other groups.</a:t>
            </a:r>
          </a:p>
          <a:p>
            <a:pPr marL="176131" indent="-176131">
              <a:buFont typeface="Arial" panose="020B0604020202020204" pitchFamily="34" charset="0"/>
              <a:buChar char="•"/>
            </a:pPr>
            <a:r>
              <a:rPr lang="en-US" dirty="0"/>
              <a:t>No default group exists that automatically includes all users in the AWS account. If you want to have a group like that, you must create it, and assign each new user to it.</a:t>
            </a:r>
          </a:p>
          <a:p>
            <a:pPr marL="176131" indent="-176131">
              <a:buFont typeface="Arial" panose="020B0604020202020204" pitchFamily="34" charset="0"/>
              <a:buChar char="•"/>
            </a:pPr>
            <a:r>
              <a:rPr lang="en-US" dirty="0"/>
              <a:t>A group is not truly an identity in IAM because it cannot be identified as a principal in a permissions policy. It is a way to attach policies to multiple users at one time.</a:t>
            </a:r>
          </a:p>
          <a:p>
            <a:pPr marL="0" indent="0">
              <a:buFont typeface="Arial" panose="020B0604020202020204" pitchFamily="34" charset="0"/>
              <a:buNone/>
            </a:pPr>
            <a:endParaRPr lang="en-US" sz="700" dirty="0"/>
          </a:p>
          <a:p>
            <a:pPr marL="0" indent="0">
              <a:buFont typeface="Arial" panose="020B0604020202020204" pitchFamily="34" charset="0"/>
              <a:buNone/>
            </a:pPr>
            <a:r>
              <a:rPr lang="en-US" dirty="0"/>
              <a:t>For more information</a:t>
            </a:r>
            <a:r>
              <a:rPr lang="en-US" baseline="0" dirty="0"/>
              <a:t>, see “IAM</a:t>
            </a:r>
            <a:r>
              <a:rPr lang="en-US" dirty="0"/>
              <a:t> User Groups” in the </a:t>
            </a:r>
            <a:r>
              <a:rPr lang="en-US" i="1" dirty="0"/>
              <a:t>AWS Identity and Access Management User Guide </a:t>
            </a:r>
            <a:r>
              <a:rPr lang="en-US" i="0" dirty="0"/>
              <a:t>at </a:t>
            </a:r>
            <a:r>
              <a:rPr lang="en-US" baseline="0" dirty="0">
                <a:hlinkClick r:id="rId3"/>
              </a:rPr>
              <a:t>https://docs.aws.amazon.com/IAM/latest/UserGuide/id_groups.html</a:t>
            </a:r>
            <a:r>
              <a:rPr lang="en-US" baseline="0" dirty="0"/>
              <a:t>.</a:t>
            </a:r>
          </a:p>
          <a:p>
            <a:pPr lvl="0">
              <a:defRPr/>
            </a:pPr>
            <a:endParaRPr lang="en-US" dirty="0"/>
          </a:p>
        </p:txBody>
      </p:sp>
    </p:spTree>
    <p:extLst>
      <p:ext uri="{BB962C8B-B14F-4D97-AF65-F5344CB8AC3E}">
        <p14:creationId xmlns:p14="http://schemas.microsoft.com/office/powerpoint/2010/main" val="1401271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pPr marL="0" indent="0">
              <a:buNone/>
            </a:pPr>
            <a:r>
              <a:rPr lang="en-US" b="1">
                <a:solidFill>
                  <a:srgbClr val="000000"/>
                </a:solidFill>
                <a:latin typeface="Calibri" panose="020F0502020204030204" pitchFamily="34" charset="0"/>
              </a:rPr>
              <a:t>|Instructor notes:</a:t>
            </a:r>
          </a:p>
          <a:p>
            <a:pPr marL="0" indent="0">
              <a:buNone/>
            </a:pPr>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1" dirty="0">
              <a:solidFill>
                <a:srgbClr val="000000"/>
              </a:solidFill>
              <a:latin typeface="Calibri" panose="020F0502020204030204" pitchFamily="34" charset="0"/>
            </a:endParaRPr>
          </a:p>
          <a:p>
            <a:r>
              <a:rPr lang="en-US" dirty="0"/>
              <a:t>When you create IAM policies, follow the standard security advice of granting </a:t>
            </a:r>
            <a:r>
              <a:rPr lang="en-US" i="1" dirty="0"/>
              <a:t>least privilege</a:t>
            </a:r>
            <a:r>
              <a:rPr lang="en-US" dirty="0"/>
              <a:t>, or granting only the permissions required to perform a task. Determine what users (and roles) need to do and then craft policies that allow them to perform </a:t>
            </a:r>
            <a:r>
              <a:rPr lang="en-US" i="1" dirty="0"/>
              <a:t>only</a:t>
            </a:r>
            <a:r>
              <a:rPr lang="en-US" dirty="0"/>
              <a:t> those tasks. The </a:t>
            </a:r>
            <a:r>
              <a:rPr lang="en-US" baseline="0" dirty="0"/>
              <a:t>task is a request to carry out actions or operations on a resource. C</a:t>
            </a:r>
            <a:r>
              <a:rPr lang="en-US" dirty="0"/>
              <a:t>onsider both</a:t>
            </a:r>
            <a:r>
              <a:rPr lang="en-US" baseline="0" dirty="0"/>
              <a:t> the</a:t>
            </a:r>
            <a:r>
              <a:rPr lang="en-US" dirty="0"/>
              <a:t> action </a:t>
            </a:r>
            <a:r>
              <a:rPr lang="en-US" baseline="0" dirty="0"/>
              <a:t>and the resource.</a:t>
            </a:r>
          </a:p>
          <a:p>
            <a:endParaRPr lang="en-US" baseline="0" dirty="0"/>
          </a:p>
          <a:p>
            <a:r>
              <a:rPr lang="en-US" baseline="0" dirty="0"/>
              <a:t>The first example illustrates that a principal can be granted access to specific resources. The second example illustrates that a principal can be granted permissions to perform a specific action or operation. </a:t>
            </a:r>
            <a:endParaRPr lang="en-US" dirty="0"/>
          </a:p>
          <a:p>
            <a:endParaRPr lang="en-US" dirty="0"/>
          </a:p>
          <a:p>
            <a:r>
              <a:rPr lang="en-US" dirty="0"/>
              <a:t>Start with a minimum set of permissions and grant additional permissions, as necessary. Doing so is more secure than starting with permissions that are too lenient and then trying to tighten them later. </a:t>
            </a:r>
          </a:p>
        </p:txBody>
      </p:sp>
    </p:spTree>
    <p:extLst>
      <p:ext uri="{BB962C8B-B14F-4D97-AF65-F5344CB8AC3E}">
        <p14:creationId xmlns:p14="http://schemas.microsoft.com/office/powerpoint/2010/main" val="3303826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pPr marL="0" indent="0">
              <a:buNone/>
            </a:pPr>
            <a:r>
              <a:rPr lang="en-US" b="1">
                <a:solidFill>
                  <a:srgbClr val="000000"/>
                </a:solidFill>
                <a:latin typeface="Calibri" panose="020F0502020204030204" pitchFamily="34" charset="0"/>
              </a:rPr>
              <a:t>|Instructor notes:</a:t>
            </a:r>
          </a:p>
          <a:p>
            <a:pPr marL="0" indent="0">
              <a:buNone/>
            </a:pPr>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1" dirty="0">
              <a:solidFill>
                <a:srgbClr val="000000"/>
              </a:solidFill>
              <a:latin typeface="Calibri" panose="020F0502020204030204" pitchFamily="34" charset="0"/>
            </a:endParaRPr>
          </a:p>
          <a:p>
            <a:r>
              <a:rPr lang="en-US" dirty="0"/>
              <a:t>When you create IAM policies, follow the standard security advice of granting </a:t>
            </a:r>
            <a:r>
              <a:rPr lang="en-US" i="1" dirty="0"/>
              <a:t>least privilege</a:t>
            </a:r>
            <a:r>
              <a:rPr lang="en-US" dirty="0"/>
              <a:t>, or granting only the permissions required to perform a task. Determine what users (and roles) need to do and then craft policies that allow them to perform </a:t>
            </a:r>
            <a:r>
              <a:rPr lang="en-US" i="1" dirty="0"/>
              <a:t>only</a:t>
            </a:r>
            <a:r>
              <a:rPr lang="en-US" dirty="0"/>
              <a:t> those tasks. The </a:t>
            </a:r>
            <a:r>
              <a:rPr lang="en-US" baseline="0" dirty="0"/>
              <a:t>task is a request to carry out actions or operations on a resource. C</a:t>
            </a:r>
            <a:r>
              <a:rPr lang="en-US" dirty="0"/>
              <a:t>onsider both</a:t>
            </a:r>
            <a:r>
              <a:rPr lang="en-US" baseline="0" dirty="0"/>
              <a:t> the</a:t>
            </a:r>
            <a:r>
              <a:rPr lang="en-US" dirty="0"/>
              <a:t> action </a:t>
            </a:r>
            <a:r>
              <a:rPr lang="en-US" baseline="0" dirty="0"/>
              <a:t>and the resource.</a:t>
            </a:r>
          </a:p>
          <a:p>
            <a:endParaRPr lang="en-US" baseline="0" dirty="0"/>
          </a:p>
          <a:p>
            <a:r>
              <a:rPr lang="en-US" baseline="0" dirty="0"/>
              <a:t>This example illustrates a principal is granted permissions to perform a specific action and granted access to specific resources.</a:t>
            </a:r>
          </a:p>
        </p:txBody>
      </p:sp>
    </p:spTree>
    <p:extLst>
      <p:ext uri="{BB962C8B-B14F-4D97-AF65-F5344CB8AC3E}">
        <p14:creationId xmlns:p14="http://schemas.microsoft.com/office/powerpoint/2010/main" val="1309578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E873F-5B62-94B6-BE7F-B993724374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30FC3F-9AB5-52FB-4904-F50B39E3D57A}"/>
              </a:ext>
            </a:extLst>
          </p:cNvPr>
          <p:cNvSpPr>
            <a:spLocks noGrp="1" noRot="1" noChangeAspect="1"/>
          </p:cNvSpPr>
          <p:nvPr>
            <p:ph type="sldImg"/>
          </p:nvPr>
        </p:nvSpPr>
        <p:spPr>
          <a:xfrm>
            <a:off x="1143000" y="635000"/>
            <a:ext cx="5486400" cy="3086100"/>
          </a:xfrm>
        </p:spPr>
      </p:sp>
      <p:sp>
        <p:nvSpPr>
          <p:cNvPr id="3" name="Notes Placeholder 2">
            <a:extLst>
              <a:ext uri="{FF2B5EF4-FFF2-40B4-BE49-F238E27FC236}">
                <a16:creationId xmlns:a16="http://schemas.microsoft.com/office/drawing/2014/main" id="{3E4B4EE4-0753-D029-CB64-59E35819C619}"/>
              </a:ext>
            </a:extLst>
          </p:cNvPr>
          <p:cNvSpPr>
            <a:spLocks noGrp="1"/>
          </p:cNvSpPr>
          <p:nvPr>
            <p:ph type="body" idx="1"/>
          </p:nvPr>
        </p:nvSpPr>
        <p:spPr>
          <a:xfrm>
            <a:off x="317500" y="3810000"/>
            <a:ext cx="7112000" cy="5588000"/>
          </a:xfrm>
          <a:prstGeom prst="rect">
            <a:avLst/>
          </a:prstGeom>
        </p:spPr>
        <p:txBody>
          <a:bodyPr/>
          <a:lstStyle/>
          <a:p>
            <a:r>
              <a:rPr lang="en-US" b="1">
                <a:solidFill>
                  <a:srgbClr val="000000"/>
                </a:solidFill>
                <a:latin typeface="Calibri" panose="020F0502020204030204" pitchFamily="34" charset="0"/>
              </a:rPr>
              <a:t>|Instructor notes:</a:t>
            </a:r>
          </a:p>
          <a:p>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1" dirty="0">
              <a:solidFill>
                <a:srgbClr val="000000"/>
              </a:solidFill>
              <a:latin typeface="Calibri" panose="020F0502020204030204" pitchFamily="34" charset="0"/>
            </a:endParaRPr>
          </a:p>
          <a:p>
            <a:r>
              <a:rPr lang="en-US" dirty="0"/>
              <a:t>A </a:t>
            </a:r>
            <a:r>
              <a:rPr lang="en-US" i="1" dirty="0"/>
              <a:t>policy</a:t>
            </a:r>
            <a:r>
              <a:rPr lang="en-US" dirty="0"/>
              <a:t> is an entity in AWS that, when attached to an identity or resource, defines their permissions. AWS evaluates these policies when a principal, such as a user, makes a request.</a:t>
            </a:r>
          </a:p>
          <a:p>
            <a:endParaRPr lang="en-US" sz="1000" dirty="0"/>
          </a:p>
          <a:p>
            <a:r>
              <a:rPr lang="en-US" b="1" dirty="0"/>
              <a:t>Policy types</a:t>
            </a:r>
          </a:p>
          <a:p>
            <a:r>
              <a:rPr lang="en-US" dirty="0"/>
              <a:t>The following policy types, listed in order of frequency, are available for use in AWS: </a:t>
            </a:r>
          </a:p>
          <a:p>
            <a:pPr marL="171450" indent="-171450">
              <a:buFont typeface="Arial" panose="020B0604020202020204" pitchFamily="34" charset="0"/>
              <a:buChar char="•"/>
            </a:pPr>
            <a:r>
              <a:rPr lang="en-US" b="1" dirty="0"/>
              <a:t>Identity-based policies </a:t>
            </a:r>
            <a:r>
              <a:rPr lang="en-US" dirty="0"/>
              <a:t>– Attach managed and inline policies to IAM identities (users, groups to which users belong, and roles).</a:t>
            </a:r>
          </a:p>
          <a:p>
            <a:pPr marL="171450" indent="-171450">
              <a:buFont typeface="Arial" panose="020B0604020202020204" pitchFamily="34" charset="0"/>
              <a:buChar char="•"/>
            </a:pPr>
            <a:r>
              <a:rPr lang="en-US" b="1" dirty="0"/>
              <a:t>Resource-based policies </a:t>
            </a:r>
            <a:r>
              <a:rPr lang="en-US" dirty="0"/>
              <a:t>– Attach inline policies to resources. The most common examples of resource-based policies are Amazon S3 bucket policies and IAM role trust policies.</a:t>
            </a:r>
          </a:p>
          <a:p>
            <a:pPr marL="171450" indent="-171450">
              <a:buFont typeface="Arial" panose="020B0604020202020204" pitchFamily="34" charset="0"/>
              <a:buChar char="•"/>
            </a:pPr>
            <a:r>
              <a:rPr lang="en-US" b="1" dirty="0"/>
              <a:t>Organizations SCPs </a:t>
            </a:r>
            <a:r>
              <a:rPr lang="en-US" dirty="0"/>
              <a:t>– Use an AWS Organizations service control policy (SCP) to define the maximum permissions for account members of an organization or organizational unit (OU).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Resource control policies (RCPs) </a:t>
            </a:r>
            <a:r>
              <a:rPr lang="en-US" dirty="0"/>
              <a:t>– You use RCPs to centrally define the maximum available permissions for resources across your organization's member accounts. RCPs are an AWS Organizations policy type that acts as a permissions guardrail on resources, restricting what any identity, including those outside your organization, can do with those resources. Unlike SCPs, which restrict IAM principal permissions, RCPs restrict access to resources themselves. RCPs do not grant permissions; you still use identity-based or resource-based policies to grant access.</a:t>
            </a:r>
          </a:p>
        </p:txBody>
      </p:sp>
    </p:spTree>
    <p:extLst>
      <p:ext uri="{BB962C8B-B14F-4D97-AF65-F5344CB8AC3E}">
        <p14:creationId xmlns:p14="http://schemas.microsoft.com/office/powerpoint/2010/main" val="3314384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r>
              <a:rPr lang="en-US" b="1">
                <a:solidFill>
                  <a:srgbClr val="000000"/>
                </a:solidFill>
                <a:latin typeface="Calibri" panose="020F0502020204030204" pitchFamily="34" charset="0"/>
              </a:rPr>
              <a:t>|Instructor notes:</a:t>
            </a:r>
          </a:p>
          <a:p>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1" dirty="0">
              <a:solidFill>
                <a:srgbClr val="000000"/>
              </a:solidFill>
              <a:latin typeface="Calibri" panose="020F0502020204030204" pitchFamily="34" charset="0"/>
            </a:endParaRPr>
          </a:p>
          <a:p>
            <a:r>
              <a:rPr lang="en-US" dirty="0"/>
              <a:t>A JSON policy document includes the following elements:</a:t>
            </a:r>
          </a:p>
          <a:p>
            <a:pPr marL="171450" indent="-171450">
              <a:buFont typeface="Arial" panose="020B0604020202020204" pitchFamily="34" charset="0"/>
              <a:buChar char="•"/>
            </a:pPr>
            <a:r>
              <a:rPr lang="en-US" b="1" dirty="0"/>
              <a:t>Effect</a:t>
            </a:r>
            <a:r>
              <a:rPr lang="en-US" dirty="0"/>
              <a:t> – Use Allow or Deny to indicate whether the policy allows or denies access. </a:t>
            </a:r>
          </a:p>
          <a:p>
            <a:pPr marL="171450" indent="-171450">
              <a:buFont typeface="Arial" panose="020B0604020202020204" pitchFamily="34" charset="0"/>
              <a:buChar char="•"/>
            </a:pPr>
            <a:r>
              <a:rPr lang="en-US" b="1" dirty="0"/>
              <a:t>Principal</a:t>
            </a:r>
            <a:r>
              <a:rPr lang="en-US" dirty="0"/>
              <a:t> (required in only some circumstances) – If you create a resource-based policy, you must indicate the account, user, role, or federated user to which you want to allow or deny access. If you are creating an IAM permissions policy to attach to a user or role, you cannot include this element. The principal is implied as that user or role. </a:t>
            </a:r>
          </a:p>
          <a:p>
            <a:pPr marL="171450" indent="-171450">
              <a:buFont typeface="Arial" panose="020B0604020202020204" pitchFamily="34" charset="0"/>
              <a:buChar char="•"/>
            </a:pPr>
            <a:r>
              <a:rPr lang="en-US" b="1" dirty="0"/>
              <a:t>Action</a:t>
            </a:r>
            <a:r>
              <a:rPr lang="en-US" dirty="0"/>
              <a:t> – Include a list of actions that the policy allows or denies. </a:t>
            </a:r>
          </a:p>
          <a:p>
            <a:pPr marL="171450" indent="-171450">
              <a:buFont typeface="Arial" panose="020B0604020202020204" pitchFamily="34" charset="0"/>
              <a:buChar char="•"/>
            </a:pPr>
            <a:r>
              <a:rPr lang="en-US" b="1" dirty="0"/>
              <a:t>Resource</a:t>
            </a:r>
            <a:r>
              <a:rPr lang="en-US" dirty="0"/>
              <a:t> (required in only some circumstances) – If you create an IAM permissions policy, you must specify a list of resources to which the actions apply. If you create a resource-based policy, this element is optional. If you do not include this element, the resource to which the action applies is the resource to which the policy is attached. </a:t>
            </a:r>
          </a:p>
          <a:p>
            <a:pPr marL="171450" indent="-171450">
              <a:buFont typeface="Arial" panose="020B0604020202020204" pitchFamily="34" charset="0"/>
              <a:buChar char="•"/>
            </a:pPr>
            <a:r>
              <a:rPr lang="en-US" b="1" dirty="0"/>
              <a:t>Condition </a:t>
            </a:r>
            <a:r>
              <a:rPr lang="en-US" dirty="0"/>
              <a:t>– Specify the circumstances under which the policy grants permission. </a:t>
            </a:r>
          </a:p>
          <a:p>
            <a:endParaRPr lang="en-US" dirty="0"/>
          </a:p>
          <a:p>
            <a:endParaRPr lang="en-US" dirty="0"/>
          </a:p>
          <a:p>
            <a:r>
              <a:rPr lang="en-US" dirty="0"/>
              <a:t>For more information, see “Policies and Permissions in IAM” in the </a:t>
            </a:r>
            <a:r>
              <a:rPr lang="en-US" i="1" dirty="0"/>
              <a:t>AWS Identity and Access Management User Guide</a:t>
            </a:r>
            <a:r>
              <a:rPr lang="en-US" i="0" dirty="0"/>
              <a:t> at </a:t>
            </a:r>
            <a:r>
              <a:rPr lang="en-US" baseline="0" dirty="0">
                <a:hlinkClick r:id="rId3"/>
              </a:rPr>
              <a:t>https://docs.aws.amazon.com/IAM/latest/UserGuide/access_policies.html</a:t>
            </a:r>
            <a:r>
              <a:rPr lang="en-US" baseline="0" dirty="0"/>
              <a:t>.</a:t>
            </a:r>
          </a:p>
          <a:p>
            <a:endParaRPr lang="en-US" dirty="0"/>
          </a:p>
        </p:txBody>
      </p:sp>
    </p:spTree>
    <p:extLst>
      <p:ext uri="{BB962C8B-B14F-4D97-AF65-F5344CB8AC3E}">
        <p14:creationId xmlns:p14="http://schemas.microsoft.com/office/powerpoint/2010/main" val="1528860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r>
              <a:rPr lang="en-US" b="1">
                <a:solidFill>
                  <a:srgbClr val="000000"/>
                </a:solidFill>
                <a:latin typeface="Calibri" panose="020F0502020204030204" pitchFamily="34" charset="0"/>
              </a:rPr>
              <a:t>|Instructor notes:</a:t>
            </a:r>
          </a:p>
          <a:p>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endParaRPr lang="en-US" b="0" dirty="0">
              <a:solidFill>
                <a:srgbClr val="000000"/>
              </a:solidFill>
              <a:latin typeface="Calibri" panose="020F0502020204030204" pitchFamily="34" charset="0"/>
            </a:endParaRPr>
          </a:p>
          <a:p>
            <a:endParaRPr lang="en-US" dirty="0"/>
          </a:p>
        </p:txBody>
      </p:sp>
    </p:spTree>
    <p:extLst>
      <p:ext uri="{BB962C8B-B14F-4D97-AF65-F5344CB8AC3E}">
        <p14:creationId xmlns:p14="http://schemas.microsoft.com/office/powerpoint/2010/main" val="3547199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r>
              <a:rPr lang="en-US" b="1">
                <a:solidFill>
                  <a:srgbClr val="000000"/>
                </a:solidFill>
                <a:latin typeface="Calibri" panose="020F0502020204030204" pitchFamily="34" charset="0"/>
              </a:rPr>
              <a:t>|Instructor notes:</a:t>
            </a:r>
          </a:p>
          <a:p>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1"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use tools like AWS Policy Generator as an aid to craft IAM policies for the entities in your account. To access AWS Policy Generator, see </a:t>
            </a:r>
            <a:r>
              <a:rPr lang="en-US" dirty="0">
                <a:hlinkClick r:id="rId3"/>
              </a:rPr>
              <a:t>https://awspolicygen.s3.amazonaws.com/policygen.html</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The AWS Policy Generator process has three steps. The first step is to select the type of policy. Your options include the following: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Amazon Simple Queue Service (Amazon SQS) queue policy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Amazon Simple Storage Service (Amazon S3) bucket policy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virtual private cloud (VPC) endpoint policy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IAM policy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Amazon Simple Notification Service (Amazon SNS) topic policy</a:t>
            </a:r>
          </a:p>
          <a:p>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The second step is to add a statement, which is a formal description of a single permission. Each policy type has options for the statement details. </a:t>
            </a:r>
          </a:p>
          <a:p>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The IAM policy has the following:</a:t>
            </a:r>
          </a:p>
          <a:p>
            <a:pPr marL="171450" indent="-171450">
              <a:buFont typeface="Arial" panose="020B0604020202020204" pitchFamily="34" charset="0"/>
              <a:buChar char="•"/>
            </a:pPr>
            <a:r>
              <a:rPr lang="en-US" sz="1200" kern="1200" dirty="0">
                <a:solidFill>
                  <a:schemeClr val="tx1"/>
                </a:solidFill>
                <a:effectLst/>
                <a:ea typeface="+mn-ea"/>
                <a:cs typeface="+mn-cs"/>
              </a:rPr>
              <a:t>Effect: Select Allow or Deny.</a:t>
            </a:r>
          </a:p>
          <a:p>
            <a:pPr marL="171450" indent="-171450">
              <a:buFont typeface="Arial" panose="020B0604020202020204" pitchFamily="34" charset="0"/>
              <a:buChar char="•"/>
            </a:pPr>
            <a:r>
              <a:rPr lang="en-US" sz="1200" kern="1200" dirty="0">
                <a:solidFill>
                  <a:schemeClr val="tx1"/>
                </a:solidFill>
                <a:effectLst/>
                <a:ea typeface="+mn-ea"/>
                <a:cs typeface="+mn-cs"/>
              </a:rPr>
              <a:t>AWS Service: Choose the AWS Service from the dropdown menu.</a:t>
            </a:r>
          </a:p>
          <a:p>
            <a:pPr marL="171450" indent="-171450">
              <a:buFont typeface="Arial" panose="020B0604020202020204" pitchFamily="34" charset="0"/>
              <a:buChar char="•"/>
            </a:pPr>
            <a:r>
              <a:rPr lang="en-US" sz="1200" kern="1200" dirty="0">
                <a:solidFill>
                  <a:schemeClr val="tx1"/>
                </a:solidFill>
                <a:effectLst/>
                <a:ea typeface="+mn-ea"/>
                <a:cs typeface="+mn-cs"/>
              </a:rPr>
              <a:t>Action: Choose the available action from the dropdown menu.</a:t>
            </a:r>
          </a:p>
          <a:p>
            <a:pPr marL="171450" indent="-171450">
              <a:buFont typeface="Arial" panose="020B0604020202020204" pitchFamily="34" charset="0"/>
              <a:buChar char="•"/>
            </a:pPr>
            <a:r>
              <a:rPr lang="en-US" sz="1200" kern="1200" dirty="0">
                <a:solidFill>
                  <a:schemeClr val="tx1"/>
                </a:solidFill>
                <a:effectLst/>
                <a:ea typeface="+mn-ea"/>
                <a:cs typeface="+mn-cs"/>
              </a:rPr>
              <a:t>Amazon Resource Name (ARN): Enter a valid ARN number.</a:t>
            </a:r>
          </a:p>
          <a:p>
            <a:pPr marL="171450" indent="-171450">
              <a:buFont typeface="Arial" panose="020B0604020202020204" pitchFamily="34" charset="0"/>
              <a:buChar char="•"/>
            </a:pPr>
            <a:r>
              <a:rPr lang="en-US" sz="1200" kern="1200" dirty="0">
                <a:solidFill>
                  <a:schemeClr val="tx1"/>
                </a:solidFill>
                <a:effectLst/>
                <a:ea typeface="+mn-ea"/>
                <a:cs typeface="+mn-cs"/>
              </a:rPr>
              <a:t>Add Statement: Choose the Add Statement button.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After adding the desired statements, the third step is to generate the policy. </a:t>
            </a:r>
            <a:r>
              <a:rPr lang="en-US" sz="1200" kern="1200" dirty="0">
                <a:solidFill>
                  <a:schemeClr val="tx1"/>
                </a:solidFill>
                <a:effectLst/>
                <a:latin typeface="+mn-lt"/>
                <a:ea typeface="+mn-ea"/>
                <a:cs typeface="+mn-cs"/>
              </a:rPr>
              <a:t>You will find the Generate Policy button below the statements that you added.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You can also use the IAM Access Analyzer. It reviews your account activity and generates a policy template containing the permissions a specific entity used during a specified date range.</a:t>
            </a:r>
          </a:p>
          <a:p>
            <a:endParaRPr lang="en-US" b="0" i="0" dirty="0">
              <a:solidFill>
                <a:srgbClr val="16191F"/>
              </a:solidFill>
              <a:effectLst/>
            </a:endParaRPr>
          </a:p>
          <a:p>
            <a:r>
              <a:rPr lang="en-US" dirty="0">
                <a:solidFill>
                  <a:srgbClr val="16191F"/>
                </a:solidFill>
              </a:rPr>
              <a:t>For more information, see “IAM Access Analyzer Policy Generation” at</a:t>
            </a:r>
            <a:endParaRPr lang="en-US" b="0" i="0" dirty="0">
              <a:solidFill>
                <a:srgbClr val="16191F"/>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https://docs.aws.amazon.com/IAM/latest/UserGuide/access-analyzer-policy-generation.html</a:t>
            </a:r>
            <a:r>
              <a:rPr lang="en-US" dirty="0"/>
              <a:t>.</a:t>
            </a:r>
          </a:p>
        </p:txBody>
      </p:sp>
    </p:spTree>
    <p:extLst>
      <p:ext uri="{BB962C8B-B14F-4D97-AF65-F5344CB8AC3E}">
        <p14:creationId xmlns:p14="http://schemas.microsoft.com/office/powerpoint/2010/main" val="2261844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r>
              <a:rPr lang="en-US" b="1">
                <a:solidFill>
                  <a:srgbClr val="000000"/>
                </a:solidFill>
                <a:latin typeface="Calibri" panose="020F0502020204030204" pitchFamily="34" charset="0"/>
              </a:rPr>
              <a:t>|Instructor notes:</a:t>
            </a:r>
          </a:p>
          <a:p>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1" dirty="0">
              <a:solidFill>
                <a:srgbClr val="000000"/>
              </a:solidFill>
              <a:latin typeface="Calibri" panose="020F0502020204030204" pitchFamily="34" charset="0"/>
            </a:endParaRPr>
          </a:p>
          <a:p>
            <a:r>
              <a:rPr lang="en-US" dirty="0"/>
              <a:t>To pass a role and its permissions to an AWS service, the user must have permissions to </a:t>
            </a:r>
            <a:r>
              <a:rPr lang="en-US" i="0" dirty="0"/>
              <a:t>pass the role </a:t>
            </a:r>
            <a:r>
              <a:rPr lang="en-US" dirty="0"/>
              <a:t>to the service. This helps administrators ensure that only approved users can configure a service with a role that grants permissions. To allow the user to pass a role to an AWS service, you must grant the </a:t>
            </a:r>
            <a:r>
              <a:rPr lang="en-US" dirty="0">
                <a:latin typeface="Lucida Console" panose="020B0609040504020204" pitchFamily="49" charset="0"/>
              </a:rPr>
              <a:t>PassRole</a:t>
            </a:r>
            <a:r>
              <a:rPr lang="en-US" dirty="0"/>
              <a:t> permission to the user's IAM user, role, or group. </a:t>
            </a:r>
          </a:p>
          <a:p>
            <a:endParaRPr lang="en-US" dirty="0"/>
          </a:p>
          <a:p>
            <a:r>
              <a:rPr lang="en-US" dirty="0"/>
              <a:t>For more information, see “Granting a User Permissions to Pass a Role to an AWS Service” in the </a:t>
            </a:r>
            <a:r>
              <a:rPr lang="en-US" i="1" dirty="0"/>
              <a:t>AWS Identity and Access Management User Guide </a:t>
            </a:r>
            <a:r>
              <a:rPr lang="en-US" i="0" dirty="0"/>
              <a:t>at</a:t>
            </a:r>
            <a:r>
              <a:rPr lang="en-US" i="1" dirty="0"/>
              <a:t> </a:t>
            </a:r>
            <a:r>
              <a:rPr lang="en-US" dirty="0">
                <a:hlinkClick r:id="rId3"/>
              </a:rPr>
              <a:t>https://docs.aws.amazon.com/IAM/latest/UserGuide/id_roles_use_passrole.html</a:t>
            </a:r>
            <a:r>
              <a:rPr lang="en-US" dirty="0"/>
              <a:t>.</a:t>
            </a:r>
          </a:p>
          <a:p>
            <a:endParaRPr lang="en-US" dirty="0"/>
          </a:p>
        </p:txBody>
      </p:sp>
    </p:spTree>
    <p:extLst>
      <p:ext uri="{BB962C8B-B14F-4D97-AF65-F5344CB8AC3E}">
        <p14:creationId xmlns:p14="http://schemas.microsoft.com/office/powerpoint/2010/main" val="290589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r>
              <a:rPr lang="en-US" b="1">
                <a:solidFill>
                  <a:srgbClr val="000000"/>
                </a:solidFill>
                <a:latin typeface="Calibri" panose="020F0502020204030204" pitchFamily="34" charset="0"/>
              </a:rPr>
              <a:t>|Instructor notes:</a:t>
            </a:r>
          </a:p>
          <a:p>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1" dirty="0">
              <a:solidFill>
                <a:srgbClr val="000000"/>
              </a:solidFill>
              <a:latin typeface="Calibri" panose="020F0502020204030204" pitchFamily="34" charset="0"/>
            </a:endParaRPr>
          </a:p>
          <a:p>
            <a:r>
              <a:rPr lang="en-US" dirty="0"/>
              <a:t>This example shows a policy that allows access to an action only within a specific date and time. This policy restricts access to actions that occur between April 1, 2025 and June 30, 2025 (UTC), inclusive. </a:t>
            </a:r>
          </a:p>
        </p:txBody>
      </p:sp>
    </p:spTree>
    <p:extLst>
      <p:ext uri="{BB962C8B-B14F-4D97-AF65-F5344CB8AC3E}">
        <p14:creationId xmlns:p14="http://schemas.microsoft.com/office/powerpoint/2010/main" val="1839149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r>
              <a:rPr lang="en-US" b="1">
                <a:solidFill>
                  <a:srgbClr val="000000"/>
                </a:solidFill>
                <a:latin typeface="Calibri" panose="020F0502020204030204" pitchFamily="34" charset="0"/>
              </a:rPr>
              <a:t>|Instructor notes:</a:t>
            </a:r>
          </a:p>
          <a:p>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1" dirty="0">
              <a:solidFill>
                <a:srgbClr val="000000"/>
              </a:solidFill>
              <a:latin typeface="Calibri" panose="020F0502020204030204" pitchFamily="34" charset="0"/>
            </a:endParaRPr>
          </a:p>
          <a:p>
            <a:r>
              <a:rPr lang="en-US" sz="1200" kern="1200" dirty="0">
                <a:solidFill>
                  <a:schemeClr val="tx1"/>
                </a:solidFill>
                <a:effectLst/>
                <a:latin typeface="+mn-lt"/>
                <a:ea typeface="+mn-ea"/>
                <a:cs typeface="+mn-cs"/>
              </a:rPr>
              <a:t>This example shows a policy that denies access to all AWS actions in the account when the request comes from </a:t>
            </a:r>
            <a:r>
              <a:rPr lang="en-US" sz="1200" i="1" kern="1200" dirty="0">
                <a:solidFill>
                  <a:schemeClr val="tx1"/>
                </a:solidFill>
                <a:effectLst/>
                <a:latin typeface="+mn-lt"/>
                <a:ea typeface="+mn-ea"/>
                <a:cs typeface="+mn-cs"/>
              </a:rPr>
              <a:t>principals</a:t>
            </a:r>
            <a:r>
              <a:rPr lang="en-US" sz="1200" kern="1200" dirty="0">
                <a:solidFill>
                  <a:schemeClr val="tx1"/>
                </a:solidFill>
                <a:effectLst/>
                <a:latin typeface="+mn-lt"/>
                <a:ea typeface="+mn-ea"/>
                <a:cs typeface="+mn-cs"/>
              </a:rPr>
              <a:t> outside of the specified IP range. The policy is useful when the IP addresses for your company are within the specified ranges.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 careful using negative conditions in the same policy statement as "Effect": "Deny". When you do, the actions specified in the policy statement are explicitly denied in all conditions </a:t>
            </a:r>
            <a:r>
              <a:rPr lang="en-US" sz="1200" i="1" kern="1200" dirty="0">
                <a:solidFill>
                  <a:schemeClr val="tx1"/>
                </a:solidFill>
                <a:effectLst/>
                <a:latin typeface="+mn-lt"/>
                <a:ea typeface="+mn-ea"/>
                <a:cs typeface="+mn-cs"/>
              </a:rPr>
              <a:t>except</a:t>
            </a:r>
            <a:r>
              <a:rPr lang="en-US" sz="1200" kern="1200" dirty="0">
                <a:solidFill>
                  <a:schemeClr val="tx1"/>
                </a:solidFill>
                <a:effectLst/>
                <a:latin typeface="+mn-lt"/>
                <a:ea typeface="+mn-ea"/>
                <a:cs typeface="+mn-cs"/>
              </a:rPr>
              <a:t> for the ones specified.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Additionally, this policy includes multiple condition keys that result in a logical AND. All AWS actions are denied when the source IP address is not in the specified range AND when an AWS service does not make the call. </a:t>
            </a:r>
          </a:p>
          <a:p>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Use Boolean condition operators to construct condition elements that restrict access by comparing the condition key to true or false.</a:t>
            </a:r>
          </a:p>
          <a:p>
            <a:endParaRPr lang="en-US" sz="1200" b="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the </a:t>
            </a:r>
            <a:r>
              <a:rPr lang="en-US" sz="1200" kern="1200" dirty="0" err="1">
                <a:solidFill>
                  <a:schemeClr val="tx1"/>
                </a:solidFill>
                <a:effectLst/>
                <a:latin typeface="+mn-lt"/>
                <a:ea typeface="+mn-ea"/>
                <a:cs typeface="+mn-cs"/>
              </a:rPr>
              <a:t>aws:ViaAWSService</a:t>
            </a:r>
            <a:r>
              <a:rPr lang="en-US" sz="1200" kern="1200" dirty="0">
                <a:solidFill>
                  <a:schemeClr val="tx1"/>
                </a:solidFill>
                <a:effectLst/>
                <a:latin typeface="+mn-lt"/>
                <a:ea typeface="+mn-ea"/>
                <a:cs typeface="+mn-cs"/>
              </a:rPr>
              <a:t> condition key to allow or deny access when any AWS service makes a request to another service.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more information about this example, see “AWS: Denies Access to AWS Based on the Source IP” in the </a:t>
            </a:r>
            <a:r>
              <a:rPr lang="en-US" sz="1200" i="1" kern="1200" dirty="0">
                <a:solidFill>
                  <a:schemeClr val="tx1"/>
                </a:solidFill>
                <a:effectLst/>
                <a:latin typeface="+mn-lt"/>
                <a:ea typeface="+mn-ea"/>
                <a:cs typeface="+mn-cs"/>
              </a:rPr>
              <a:t>AWS Identity and Access Management User Guide </a:t>
            </a:r>
            <a:r>
              <a:rPr lang="en-US" sz="1200" kern="1200" dirty="0">
                <a:solidFill>
                  <a:schemeClr val="tx1"/>
                </a:solidFill>
                <a:effectLst/>
                <a:latin typeface="+mn-lt"/>
                <a:ea typeface="+mn-ea"/>
                <a:cs typeface="+mn-cs"/>
              </a:rPr>
              <a:t>at </a:t>
            </a:r>
            <a:r>
              <a:rPr lang="en-US" sz="1200" u="sng" kern="1200" dirty="0">
                <a:solidFill>
                  <a:schemeClr val="tx1"/>
                </a:solidFill>
                <a:effectLst/>
                <a:latin typeface="+mn-lt"/>
                <a:ea typeface="+mn-ea"/>
                <a:cs typeface="+mn-cs"/>
                <a:hlinkClick r:id="rId3"/>
              </a:rPr>
              <a:t>https://docs.aws.amazon.com/IAM/latest/UserGuide/reference_policies_examples_aws_deny-ip.html</a:t>
            </a:r>
            <a:r>
              <a:rPr lang="en-US" sz="1200" kern="1200" dirty="0">
                <a:solidFill>
                  <a:schemeClr val="tx1"/>
                </a:solidFill>
                <a:effectLst/>
                <a:latin typeface="+mn-lt"/>
                <a:ea typeface="+mn-ea"/>
                <a:cs typeface="+mn-cs"/>
              </a:rPr>
              <a:t>.</a:t>
            </a:r>
          </a:p>
        </p:txBody>
      </p:sp>
    </p:spTree>
    <p:extLst>
      <p:ext uri="{BB962C8B-B14F-4D97-AF65-F5344CB8AC3E}">
        <p14:creationId xmlns:p14="http://schemas.microsoft.com/office/powerpoint/2010/main" val="983556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r>
              <a:rPr lang="en-US" b="1">
                <a:solidFill>
                  <a:srgbClr val="000000"/>
                </a:solidFill>
                <a:latin typeface="Calibri" panose="020F0502020204030204" pitchFamily="34" charset="0"/>
              </a:rPr>
              <a:t>|Instructor notes:</a:t>
            </a:r>
          </a:p>
          <a:p>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1" dirty="0">
              <a:solidFill>
                <a:srgbClr val="000000"/>
              </a:solidFill>
              <a:latin typeface="Calibri" panose="020F0502020204030204" pitchFamily="34" charset="0"/>
            </a:endParaRPr>
          </a:p>
          <a:p>
            <a:r>
              <a:rPr lang="en-US" dirty="0"/>
              <a:t>This example shows a policy that allows passing any IAM service role with</a:t>
            </a:r>
            <a:r>
              <a:rPr lang="en-US" baseline="0" dirty="0"/>
              <a:t>in &lt;</a:t>
            </a:r>
            <a:r>
              <a:rPr lang="en-US" i="1" baseline="0" dirty="0"/>
              <a:t>account-XYZ</a:t>
            </a:r>
            <a:r>
              <a:rPr lang="en-US" baseline="0" dirty="0"/>
              <a:t>&gt; that begins with “RDS-”. </a:t>
            </a:r>
            <a:r>
              <a:rPr lang="en-US" sz="1200" dirty="0"/>
              <a:t>AWS resources typically need explicit permission to interact with other AWS services.</a:t>
            </a:r>
            <a:r>
              <a:rPr lang="en-US" sz="1200" baseline="0" dirty="0"/>
              <a:t> </a:t>
            </a:r>
            <a:r>
              <a:rPr lang="en-US" sz="1200" dirty="0"/>
              <a:t>Create roles to assign permissions to resources.</a:t>
            </a:r>
            <a:r>
              <a:rPr lang="en-US" sz="1200" baseline="0" dirty="0"/>
              <a:t> </a:t>
            </a:r>
            <a:r>
              <a:rPr lang="en-US" sz="1200" dirty="0"/>
              <a:t>To assign roles to resources, </a:t>
            </a:r>
            <a:r>
              <a:rPr lang="en-US" sz="1200" i="1" dirty="0"/>
              <a:t>users</a:t>
            </a:r>
            <a:r>
              <a:rPr lang="en-US" sz="1200" dirty="0"/>
              <a:t> need explicit </a:t>
            </a:r>
            <a:r>
              <a:rPr lang="en-US" sz="1200" dirty="0">
                <a:latin typeface="Lucida Console" panose="020B0609040504020204" pitchFamily="49" charset="0"/>
              </a:rPr>
              <a:t>IAM:PassRole</a:t>
            </a:r>
            <a:r>
              <a:rPr lang="en-US" sz="1200" dirty="0"/>
              <a:t> permissions.</a:t>
            </a:r>
            <a:endParaRPr lang="en-US" sz="1100" dirty="0">
              <a:latin typeface="Courier" pitchFamily="2" charset="0"/>
            </a:endParaRPr>
          </a:p>
          <a:p>
            <a:endParaRPr lang="en-US" dirty="0"/>
          </a:p>
          <a:p>
            <a:r>
              <a:rPr lang="en-US" dirty="0"/>
              <a:t>For</a:t>
            </a:r>
            <a:r>
              <a:rPr lang="en-US" baseline="0" dirty="0"/>
              <a:t> more information about this example, </a:t>
            </a:r>
            <a:r>
              <a:rPr lang="en-US" dirty="0"/>
              <a:t>review “IAM: Pass an IAM Role to a Specific AWS Service” in the </a:t>
            </a:r>
            <a:r>
              <a:rPr lang="en-US" i="1" dirty="0"/>
              <a:t>AWS Identity and Access Management User Guide </a:t>
            </a:r>
            <a:r>
              <a:rPr lang="en-US" i="0" dirty="0"/>
              <a:t>at</a:t>
            </a:r>
            <a:r>
              <a:rPr lang="en-US" i="1" dirty="0"/>
              <a:t> </a:t>
            </a:r>
            <a:r>
              <a:rPr lang="en-US" baseline="0" dirty="0">
                <a:hlinkClick r:id="rId3"/>
              </a:rPr>
              <a:t>https://docs.aws.amazon.com/IAM/latest/UserGuide/reference_policies_examples_iam-passrole-service.html</a:t>
            </a:r>
            <a:r>
              <a:rPr lang="en-US" baseline="0" dirty="0"/>
              <a:t>.</a:t>
            </a:r>
          </a:p>
          <a:p>
            <a:endParaRPr lang="en-US" baseline="0" dirty="0"/>
          </a:p>
        </p:txBody>
      </p:sp>
    </p:spTree>
    <p:extLst>
      <p:ext uri="{BB962C8B-B14F-4D97-AF65-F5344CB8AC3E}">
        <p14:creationId xmlns:p14="http://schemas.microsoft.com/office/powerpoint/2010/main" val="563215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r>
              <a:rPr lang="en-US" b="1">
                <a:solidFill>
                  <a:srgbClr val="000000"/>
                </a:solidFill>
                <a:latin typeface="Calibri" panose="020F0502020204030204" pitchFamily="34" charset="0"/>
              </a:rPr>
              <a:t>|Instructor notes:</a:t>
            </a:r>
          </a:p>
          <a:p>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1"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When determining whether permission is allowed, IAM first checks for an explicit denial policy. If one does not exist, it then checks for an explicit allow policy. If no explicit deny or explicit allow policy exists, IAM reverts to the default: implicit deny. </a:t>
            </a:r>
            <a:r>
              <a:rPr lang="en-US" baseline="0" dirty="0">
                <a:effectLst/>
              </a:rPr>
              <a:t>An explicit deny overrides any allows.  </a:t>
            </a:r>
            <a:endParaRPr lang="en-US" dirty="0">
              <a:effectLst/>
            </a:endParaRPr>
          </a:p>
          <a:p>
            <a:endParaRPr lang="en-US" dirty="0"/>
          </a:p>
          <a:p>
            <a:r>
              <a:rPr lang="en-US" dirty="0"/>
              <a:t>For more information, see “Policy Evaluation Logic” in the </a:t>
            </a:r>
            <a:r>
              <a:rPr lang="en-US" i="1" dirty="0"/>
              <a:t>AWS Identity and Access Management User Guide </a:t>
            </a:r>
            <a:r>
              <a:rPr lang="en-US" i="0" dirty="0"/>
              <a:t>at </a:t>
            </a:r>
            <a:r>
              <a:rPr lang="en-US" u="sng" dirty="0">
                <a:hlinkClick r:id="rId3"/>
              </a:rPr>
              <a:t>http://docs.aws.amazon.com/IAM/latest/UserGuide/AccessPolicyLanguage_EvaluationLogic.html</a:t>
            </a:r>
            <a:r>
              <a:rPr lang="en-US" dirty="0"/>
              <a:t>. </a:t>
            </a:r>
          </a:p>
          <a:p>
            <a:endParaRPr lang="en-US" dirty="0"/>
          </a:p>
        </p:txBody>
      </p:sp>
    </p:spTree>
    <p:extLst>
      <p:ext uri="{BB962C8B-B14F-4D97-AF65-F5344CB8AC3E}">
        <p14:creationId xmlns:p14="http://schemas.microsoft.com/office/powerpoint/2010/main" val="254555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r>
              <a:rPr lang="en-US" b="1">
                <a:solidFill>
                  <a:srgbClr val="000000"/>
                </a:solidFill>
                <a:latin typeface="Calibri" panose="020F0502020204030204" pitchFamily="34" charset="0"/>
              </a:rPr>
              <a:t>|Instructor notes:</a:t>
            </a:r>
          </a:p>
          <a:p>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1" dirty="0">
              <a:solidFill>
                <a:srgbClr val="000000"/>
              </a:solidFill>
              <a:latin typeface="Calibri" panose="020F0502020204030204" pitchFamily="34" charset="0"/>
            </a:endParaRPr>
          </a:p>
          <a:p>
            <a:r>
              <a:rPr lang="en-US" sz="1200" kern="1200" dirty="0">
                <a:solidFill>
                  <a:schemeClr val="tx1"/>
                </a:solidFill>
                <a:effectLst/>
                <a:latin typeface="+mn-lt"/>
                <a:ea typeface="+mn-ea"/>
                <a:cs typeface="+mn-cs"/>
              </a:rPr>
              <a:t>Let’s review how IAM grants access. AWS is composed of collections of resources, such as IAM users and S3 buckets. You can use the AWS API, the AWS CLI, or the AWS Management Console to send a request to take an action. For example, actions can include running an instance or creating a role or an S3 bucket. Your request specifies an action, a resource, a principal (group, user, or role), a principal account, and any necessary request information.</a:t>
            </a:r>
          </a:p>
          <a:p>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r>
              <a:rPr lang="en-US" b="1" dirty="0"/>
              <a:t>Authentication and authorization checks</a:t>
            </a:r>
            <a:endParaRPr lang="en-US" sz="1200" b="1" kern="1200" dirty="0">
              <a:solidFill>
                <a:schemeClr val="tx1"/>
              </a:solidFill>
              <a:effectLst/>
            </a:endParaRPr>
          </a:p>
          <a:p>
            <a:r>
              <a:rPr lang="en-US" sz="1200" kern="1200" dirty="0">
                <a:solidFill>
                  <a:schemeClr val="tx1"/>
                </a:solidFill>
                <a:effectLst/>
                <a:latin typeface="+mn-lt"/>
                <a:ea typeface="+mn-ea"/>
                <a:cs typeface="+mn-cs"/>
              </a:rPr>
              <a:t>IAM then checks whether you (the principal) are authenticated (signed in) and authorized (have permission) to perform the specified action on the specified resource. During authorization, IAM checks all the policies attached to your user or role and the policies attached to the resource that you are trying to access. These checks are based on the context of your request. AWS authorizes the request only if each part of your request is allowed by the policies. By default, all requests are denied. An explicit allow overrides this default, and an explicit deny overrides any allows. </a:t>
            </a:r>
          </a:p>
          <a:p>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r>
              <a:rPr lang="en-US" b="1" dirty="0"/>
              <a:t>Identity-based policies compared to resource-based policies</a:t>
            </a:r>
            <a:endParaRPr lang="en-US" sz="1200" b="1" kern="1200" dirty="0">
              <a:solidFill>
                <a:schemeClr val="tx1"/>
              </a:solidFill>
              <a:effectLst/>
            </a:endParaRPr>
          </a:p>
          <a:p>
            <a:r>
              <a:rPr lang="en-US" sz="1200" kern="1200" dirty="0">
                <a:solidFill>
                  <a:schemeClr val="tx1"/>
                </a:solidFill>
                <a:effectLst/>
                <a:latin typeface="+mn-lt"/>
                <a:ea typeface="+mn-ea"/>
                <a:cs typeface="+mn-cs"/>
              </a:rPr>
              <a:t>After your request has been authenticated and authorized, AWS approves the actions in your request. When you provide permissions using an identity-based policy in IAM, you provide permissions to access resources only within the same account.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make a request in a different account, the resource in that account must have an attached resource-based policy that allows access from your account. Otherwise, you must assume a role within that account with the necessary permissions.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more </a:t>
            </a:r>
            <a:r>
              <a:rPr lang="en-US" dirty="0"/>
              <a:t>information, see “Policy Evaluation Logic” in the </a:t>
            </a:r>
            <a:r>
              <a:rPr lang="en-US" i="1" dirty="0"/>
              <a:t>AWS Identity and Access Management User Guide </a:t>
            </a:r>
            <a:r>
              <a:rPr lang="en-US" i="0" dirty="0"/>
              <a:t>at </a:t>
            </a:r>
            <a:r>
              <a:rPr lang="en-US" sz="1200" u="sng" kern="1200" dirty="0">
                <a:solidFill>
                  <a:schemeClr val="tx1"/>
                </a:solidFill>
                <a:effectLst/>
                <a:latin typeface="+mn-lt"/>
                <a:ea typeface="+mn-ea"/>
                <a:cs typeface="+mn-cs"/>
                <a:hlinkClick r:id="rId3"/>
              </a:rPr>
              <a:t>https://docs.aws.amazon.com/IAM/latest/UserGuide/reference_policies_evaluation-logic.html</a:t>
            </a:r>
            <a:r>
              <a:rPr lang="en-US" sz="1200" u="sng"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457032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r>
              <a:rPr lang="en-US" b="1">
                <a:solidFill>
                  <a:srgbClr val="000000"/>
                </a:solidFill>
                <a:latin typeface="Calibri" panose="020F0502020204030204" pitchFamily="34" charset="0"/>
              </a:rPr>
              <a:t>|Instructor notes:</a:t>
            </a:r>
          </a:p>
          <a:p>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806635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r>
              <a:rPr lang="en-US" b="1">
                <a:solidFill>
                  <a:srgbClr val="000000"/>
                </a:solidFill>
                <a:latin typeface="Calibri" panose="020F0502020204030204" pitchFamily="34" charset="0"/>
              </a:rPr>
              <a:t>|Instructor notes:</a:t>
            </a:r>
          </a:p>
          <a:p>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1" dirty="0">
              <a:solidFill>
                <a:srgbClr val="000000"/>
              </a:solidFill>
              <a:latin typeface="Calibri" panose="020F0502020204030204" pitchFamily="34" charset="0"/>
            </a:endParaRPr>
          </a:p>
          <a:p>
            <a:r>
              <a:rPr lang="en-US" dirty="0"/>
              <a:t>Providing your employees with only the permissions they need requires time and detailed knowledge of IAM policies. </a:t>
            </a:r>
            <a:r>
              <a:rPr lang="en-US" i="1" dirty="0"/>
              <a:t>Employees</a:t>
            </a:r>
            <a:r>
              <a:rPr lang="en-US" dirty="0"/>
              <a:t> need time to learn which AWS services they want or need to use. </a:t>
            </a:r>
            <a:r>
              <a:rPr lang="en-US" i="1" dirty="0"/>
              <a:t>Administrators</a:t>
            </a:r>
            <a:r>
              <a:rPr lang="en-US" dirty="0"/>
              <a:t> need time to learn about and test IAM.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To get started quickly, you can use AWS managed policies to give your employees the permissions they need. These policies are already available in your account and are maintained and updated by AWS. These</a:t>
            </a:r>
            <a:r>
              <a:rPr lang="en-US" baseline="0" dirty="0"/>
              <a:t> managed policies are read-only.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If a managed policy grants more access than your team needs, use it as a reference. Create a custom policy that grants only the permissions required for specific tasks.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As you learn how your teams use AWS, review which permissions are used and which are not. Replace broad managed policies with narrower custom policies tailored to your environment.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Start here. Refine toward least privilege as you go.</a:t>
            </a:r>
          </a:p>
          <a:p>
            <a:endParaRPr lang="en-US" dirty="0"/>
          </a:p>
          <a:p>
            <a:r>
              <a:rPr lang="en-US" dirty="0"/>
              <a:t>For more information</a:t>
            </a:r>
            <a:r>
              <a:rPr lang="en-US" baseline="0" dirty="0"/>
              <a:t>, </a:t>
            </a:r>
            <a:r>
              <a:rPr lang="en-US" dirty="0"/>
              <a:t>see “Get Started with AWS Managed Policies and Move toward Least-Privilege Permissions” in the </a:t>
            </a:r>
            <a:r>
              <a:rPr lang="en-US" i="1" dirty="0"/>
              <a:t>AWS Identity and Access Management User Guide </a:t>
            </a:r>
            <a:r>
              <a:rPr lang="en-US" i="0" dirty="0"/>
              <a:t>at </a:t>
            </a:r>
            <a:r>
              <a:rPr lang="en-US" baseline="0" dirty="0">
                <a:hlinkClick r:id="rId3"/>
              </a:rPr>
              <a:t>https://docs.aws.amazon.com/IAM/latest/UserGuide/best-practices.html#bp-use-aws-defined-policies</a:t>
            </a:r>
            <a:r>
              <a:rPr lang="en-US" baseline="0" dirty="0"/>
              <a:t>.</a:t>
            </a:r>
          </a:p>
        </p:txBody>
      </p:sp>
    </p:spTree>
    <p:extLst>
      <p:ext uri="{BB962C8B-B14F-4D97-AF65-F5344CB8AC3E}">
        <p14:creationId xmlns:p14="http://schemas.microsoft.com/office/powerpoint/2010/main" val="1324782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r>
              <a:rPr lang="en-US" b="1">
                <a:solidFill>
                  <a:srgbClr val="000000"/>
                </a:solidFill>
                <a:latin typeface="Calibri" panose="020F0502020204030204" pitchFamily="34" charset="0"/>
              </a:rPr>
              <a:t>|Instructor notes:</a:t>
            </a:r>
          </a:p>
          <a:p>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1" dirty="0">
              <a:solidFill>
                <a:srgbClr val="000000"/>
              </a:solidFill>
              <a:latin typeface="Calibri" panose="020F0502020204030204" pitchFamily="34" charset="0"/>
            </a:endParaRPr>
          </a:p>
          <a:p>
            <a:pPr defTabSz="452726">
              <a:defRPr/>
            </a:pPr>
            <a:r>
              <a:rPr lang="en-US" dirty="0"/>
              <a:t>Password security can be compromised by social engineering or by malware such as a keystroke logger. To provide an additional level of account security, enable multi-factor authentication (MFA). With MFA, users must supply both a password and a one-time challenge or response token. </a:t>
            </a:r>
          </a:p>
          <a:p>
            <a:pPr defTabSz="452726">
              <a:defRPr/>
            </a:pPr>
            <a:endParaRPr lang="en-US" dirty="0"/>
          </a:p>
          <a:p>
            <a:pPr defTabSz="452726">
              <a:defRPr/>
            </a:pPr>
            <a:r>
              <a:rPr lang="en-US" dirty="0"/>
              <a:t>You can generate this token in one of three ways: </a:t>
            </a:r>
          </a:p>
          <a:p>
            <a:pPr marL="234841" indent="-234841">
              <a:buFont typeface="Arial" panose="020B0604020202020204" pitchFamily="34" charset="0"/>
              <a:buChar char="•"/>
            </a:pPr>
            <a:r>
              <a:rPr lang="en-US" b="1" dirty="0"/>
              <a:t>Software</a:t>
            </a:r>
            <a:r>
              <a:rPr lang="en-US" dirty="0"/>
              <a:t> – Software applications, such as the AWS virtual MFA (Android) and Google Authenticator (iPhone and Android), can generate a token from a smartphone or tablet. </a:t>
            </a:r>
          </a:p>
          <a:p>
            <a:pPr marL="234841" indent="-234841">
              <a:buFont typeface="Arial" panose="020B0604020202020204" pitchFamily="34" charset="0"/>
              <a:buChar char="•"/>
            </a:pPr>
            <a:r>
              <a:rPr lang="en-US" b="1" dirty="0"/>
              <a:t>Hardware</a:t>
            </a:r>
            <a:r>
              <a:rPr lang="en-US" dirty="0"/>
              <a:t> – AWS supports hardware devices provided by third-party vendors, such as Gemalto or Yubico. Physical token generators provide an additional level of security over software devices because they are easier to secure against unauthorized use. </a:t>
            </a:r>
          </a:p>
          <a:p>
            <a:pPr marL="234841" indent="-234841">
              <a:buFont typeface="Arial" panose="020B0604020202020204" pitchFamily="34" charset="0"/>
              <a:buChar char="•"/>
            </a:pPr>
            <a:r>
              <a:rPr lang="en-US" b="1" dirty="0"/>
              <a:t>SMS message</a:t>
            </a:r>
            <a:r>
              <a:rPr lang="en-US" dirty="0"/>
              <a:t> – AWS supports SMS MFA, which is an easy-to-use option for MFA that works on all devices that can receive a text message. You do not need to download any applications or have a hardware device. This option provides more flexibility because you retain access to your AWS account, even if you change, upgrade, or lose your phone.</a:t>
            </a:r>
          </a:p>
          <a:p>
            <a:pPr marL="234841" indent="-234841">
              <a:buFont typeface="+mj-lt"/>
              <a:buAutoNum type="arabicPeriod"/>
            </a:pPr>
            <a:endParaRPr lang="en-US" dirty="0"/>
          </a:p>
          <a:p>
            <a:r>
              <a:rPr lang="en-US" sz="1200" kern="1200" dirty="0">
                <a:solidFill>
                  <a:schemeClr val="tx1"/>
                </a:solidFill>
                <a:effectLst/>
                <a:latin typeface="+mn-lt"/>
                <a:ea typeface="+mn-ea"/>
                <a:cs typeface="+mn-cs"/>
              </a:rPr>
              <a:t>You can synchronize your virtual or hardware token devices with your AWS or IAM account.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Safeguard your MFA token generators. If you lose a physical token or delete a software generator (for example, as part of a device wipe), you must provide proof of identity to AWS before we disable MFA on your account.</a:t>
            </a:r>
          </a:p>
          <a:p>
            <a:endParaRPr lang="en-US" dirty="0"/>
          </a:p>
          <a:p>
            <a:r>
              <a:rPr lang="en-US" dirty="0"/>
              <a:t>For more information, see “Multi-Factor Authentication (MFA) for IAM” on the AWS Products website at </a:t>
            </a:r>
            <a:r>
              <a:rPr lang="en-US" dirty="0">
                <a:hlinkClick r:id="rId3"/>
              </a:rPr>
              <a:t>http://aws.amazon.com/iam/details/mfa</a:t>
            </a:r>
            <a:r>
              <a:rPr lang="en-US" dirty="0"/>
              <a:t>. </a:t>
            </a:r>
          </a:p>
          <a:p>
            <a:endParaRPr lang="en-US" dirty="0"/>
          </a:p>
        </p:txBody>
      </p:sp>
    </p:spTree>
    <p:extLst>
      <p:ext uri="{BB962C8B-B14F-4D97-AF65-F5344CB8AC3E}">
        <p14:creationId xmlns:p14="http://schemas.microsoft.com/office/powerpoint/2010/main" val="3399556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pPr marL="0" indent="0">
              <a:buNone/>
            </a:pPr>
            <a:r>
              <a:rPr lang="en-US" b="1">
                <a:solidFill>
                  <a:srgbClr val="000000"/>
                </a:solidFill>
                <a:latin typeface="Calibri" panose="020F0502020204030204" pitchFamily="34" charset="0"/>
              </a:rPr>
              <a:t>|Instructor notes:</a:t>
            </a:r>
          </a:p>
          <a:p>
            <a:pPr marL="0" indent="0">
              <a:buNone/>
            </a:pPr>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1" dirty="0">
              <a:solidFill>
                <a:srgbClr val="000000"/>
              </a:solidFill>
              <a:latin typeface="Calibri" panose="020F0502020204030204" pitchFamily="34" charset="0"/>
            </a:endParaRPr>
          </a:p>
          <a:p>
            <a:pPr defTabSz="939363">
              <a:defRPr/>
            </a:pPr>
            <a:r>
              <a:rPr lang="en-US" dirty="0"/>
              <a:t>As different departments</a:t>
            </a:r>
            <a:r>
              <a:rPr lang="en-US" baseline="0" dirty="0"/>
              <a:t> provision more AWS resources, the chief information</a:t>
            </a:r>
            <a:r>
              <a:rPr lang="en-US" dirty="0"/>
              <a:t> o</a:t>
            </a:r>
            <a:r>
              <a:rPr lang="en-US" baseline="0" dirty="0"/>
              <a:t>fficer (CIO) of your company wants to standardize access management, organize existing AWS accounts, and inventory AWS resources. Your manager would like you to design permissions templates for groups and roles in your team’s AWS accounts. </a:t>
            </a:r>
          </a:p>
          <a:p>
            <a:pPr defTabSz="939363">
              <a:defRPr/>
            </a:pPr>
            <a:endParaRPr lang="en-US" dirty="0"/>
          </a:p>
          <a:p>
            <a:pPr defTabSz="939363">
              <a:defRPr/>
            </a:pPr>
            <a:r>
              <a:rPr lang="en-US" baseline="0" dirty="0"/>
              <a:t>In addition, your manager would like a plan </a:t>
            </a:r>
            <a:r>
              <a:rPr lang="en-US" dirty="0"/>
              <a:t>to best organize</a:t>
            </a:r>
            <a:r>
              <a:rPr lang="en-US" baseline="0" dirty="0"/>
              <a:t> the company’s</a:t>
            </a:r>
            <a:r>
              <a:rPr lang="en-US" dirty="0"/>
              <a:t> numerous AWS accounts. Your manager also wants </a:t>
            </a:r>
            <a:r>
              <a:rPr lang="en-US" baseline="0" dirty="0"/>
              <a:t>an inventory of all your company’s current resources. </a:t>
            </a:r>
          </a:p>
        </p:txBody>
      </p:sp>
    </p:spTree>
    <p:extLst>
      <p:ext uri="{BB962C8B-B14F-4D97-AF65-F5344CB8AC3E}">
        <p14:creationId xmlns:p14="http://schemas.microsoft.com/office/powerpoint/2010/main" val="3960215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r>
              <a:rPr lang="en-US" b="1">
                <a:solidFill>
                  <a:srgbClr val="000000"/>
                </a:solidFill>
                <a:latin typeface="Calibri" panose="020F0502020204030204" pitchFamily="34" charset="0"/>
              </a:rPr>
              <a:t>|Instructor notes:</a:t>
            </a:r>
          </a:p>
          <a:p>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1" dirty="0">
              <a:solidFill>
                <a:srgbClr val="000000"/>
              </a:solidFill>
              <a:latin typeface="Calibri" panose="020F0502020204030204" pitchFamily="34" charset="0"/>
            </a:endParaRPr>
          </a:p>
          <a:p>
            <a:r>
              <a:rPr lang="en-US" dirty="0"/>
              <a:t>Change your own passwords and access keys regularly. Make sure that all IAM users in your account also change them. That way, if a password or access key is compromised without your knowledge, you limit how long the credentials can be used to access your resources. You can apply a password policy to your account to require all your IAM users to rotate their passwords. You can also choose how often they must do so.</a:t>
            </a:r>
          </a:p>
          <a:p>
            <a:endParaRPr lang="en-US" dirty="0"/>
          </a:p>
          <a:p>
            <a:r>
              <a:rPr lang="en-US" dirty="0"/>
              <a:t>AWS</a:t>
            </a:r>
            <a:r>
              <a:rPr lang="en-US" baseline="0" dirty="0"/>
              <a:t> Config has a managed rule that checks whether the active access keys are rotated within the number of days that you specify. AWS Config labels the access keys past the threshold as </a:t>
            </a:r>
            <a:r>
              <a:rPr lang="en-US" baseline="0" dirty="0">
                <a:latin typeface="Lucida Console" panose="020B0609040504020204" pitchFamily="49" charset="0"/>
              </a:rPr>
              <a:t>NON_COMPLIANT</a:t>
            </a:r>
            <a:r>
              <a:rPr lang="en-US" baseline="0" dirty="0"/>
              <a:t>.  </a:t>
            </a:r>
            <a:endParaRPr lang="en-US" dirty="0"/>
          </a:p>
          <a:p>
            <a:endParaRPr lang="en-US" dirty="0"/>
          </a:p>
          <a:p>
            <a:r>
              <a:rPr lang="en-US" dirty="0"/>
              <a:t>For more</a:t>
            </a:r>
            <a:r>
              <a:rPr lang="en-US" baseline="0" dirty="0"/>
              <a:t> information, </a:t>
            </a:r>
            <a:r>
              <a:rPr lang="en-US" dirty="0"/>
              <a:t>review the following:</a:t>
            </a:r>
            <a:endParaRPr lang="en-US" baseline="0" dirty="0"/>
          </a:p>
          <a:p>
            <a:pPr marL="171450" indent="-171450">
              <a:buFont typeface="Arial" panose="020B0604020202020204" pitchFamily="34" charset="0"/>
              <a:buChar char="•"/>
            </a:pPr>
            <a:r>
              <a:rPr lang="en-US" dirty="0"/>
              <a:t>“Access-Keys-Rotated” in the </a:t>
            </a:r>
            <a:r>
              <a:rPr lang="en-US" i="1" dirty="0"/>
              <a:t>AWS Config Developer Guide</a:t>
            </a:r>
            <a:r>
              <a:rPr lang="en-US" i="0" dirty="0"/>
              <a:t> at</a:t>
            </a:r>
            <a:r>
              <a:rPr lang="en-US" i="1" dirty="0"/>
              <a:t> </a:t>
            </a:r>
            <a:r>
              <a:rPr lang="en-US" baseline="0" dirty="0">
                <a:hlinkClick r:id="rId3"/>
              </a:rPr>
              <a:t>https://docs.aws.amazon.com/config/latest/developerguide/access-keys-rotated.html</a:t>
            </a:r>
            <a:r>
              <a:rPr lang="en-US" baseline="0" dirty="0"/>
              <a:t>.</a:t>
            </a:r>
          </a:p>
        </p:txBody>
      </p:sp>
    </p:spTree>
    <p:extLst>
      <p:ext uri="{BB962C8B-B14F-4D97-AF65-F5344CB8AC3E}">
        <p14:creationId xmlns:p14="http://schemas.microsoft.com/office/powerpoint/2010/main" val="3375867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A482DC77-0516-E233-0BD4-FF80F784223B}"/>
              </a:ext>
            </a:extLst>
          </p:cNvPr>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pPr marL="0" indent="0">
              <a:buNone/>
            </a:pPr>
            <a:r>
              <a:rPr lang="en-US" b="1">
                <a:solidFill>
                  <a:srgbClr val="000000"/>
                </a:solidFill>
                <a:latin typeface="Calibri" panose="020F0502020204030204" pitchFamily="34" charset="0"/>
              </a:rPr>
              <a:t>|Instructor notes:</a:t>
            </a:r>
          </a:p>
          <a:p>
            <a:pPr marL="0" indent="0">
              <a:buNone/>
            </a:pPr>
            <a:endParaRPr lang="en-US" b="1" dirty="0">
              <a:solidFill>
                <a:srgbClr val="000000"/>
              </a:solidFill>
              <a:latin typeface="Calibri" panose="020F0502020204030204" pitchFamily="34" charset="0"/>
            </a:endParaRPr>
          </a:p>
          <a:p>
            <a:pPr marL="285750" indent="-285750">
              <a:tabLst>
                <a:tab pos="228600" algn="l"/>
              </a:tabLst>
            </a:pPr>
            <a:r>
              <a:rPr lang="en-US" dirty="0">
                <a:solidFill>
                  <a:srgbClr val="000000"/>
                </a:solidFill>
                <a:latin typeface="Calibri" panose="020F0502020204030204" pitchFamily="34" charset="0"/>
              </a:rPr>
              <a:t>|</a:t>
            </a:r>
          </a:p>
          <a:p>
            <a:pPr marL="285750" indent="-285750">
              <a:tabLst>
                <a:tab pos="228600" algn="l"/>
              </a:tabLst>
            </a:pPr>
            <a:r>
              <a:rPr lang="en-US" b="1" dirty="0">
                <a:solidFill>
                  <a:srgbClr val="000000"/>
                </a:solidFill>
                <a:latin typeface="Calibri" panose="020F0502020204030204" pitchFamily="34" charset="0"/>
              </a:rPr>
              <a:t>|Student</a:t>
            </a:r>
          </a:p>
          <a:p>
            <a:r>
              <a:rPr lang="en-US" dirty="0">
                <a:latin typeface="Calibri" panose="020F0502020204030204" pitchFamily="34" charset="0"/>
              </a:rPr>
              <a:t>Two key resources for providing more visibility over IAM and access are the credential report, and IAM </a:t>
            </a:r>
            <a:r>
              <a:rPr lang="en-US">
                <a:latin typeface="Calibri" panose="020F0502020204030204" pitchFamily="34" charset="0"/>
              </a:rPr>
              <a:t>Access Analyzer, </a:t>
            </a:r>
            <a:r>
              <a:rPr lang="en-US" dirty="0">
                <a:latin typeface="Calibri" panose="020F0502020204030204" pitchFamily="34" charset="0"/>
              </a:rPr>
              <a:t>located within the IAM console dashboard.</a:t>
            </a:r>
          </a:p>
        </p:txBody>
      </p:sp>
    </p:spTree>
    <p:extLst>
      <p:ext uri="{BB962C8B-B14F-4D97-AF65-F5344CB8AC3E}">
        <p14:creationId xmlns:p14="http://schemas.microsoft.com/office/powerpoint/2010/main" val="40912513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r>
              <a:rPr lang="en-US" b="1">
                <a:solidFill>
                  <a:srgbClr val="000000"/>
                </a:solidFill>
                <a:latin typeface="Calibri" panose="020F0502020204030204" pitchFamily="34" charset="0"/>
              </a:rPr>
              <a:t>|Instructor notes:</a:t>
            </a:r>
          </a:p>
          <a:p>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1" dirty="0">
              <a:solidFill>
                <a:srgbClr val="000000"/>
              </a:solidFill>
              <a:latin typeface="Calibri" panose="020F0502020204030204" pitchFamily="34" charset="0"/>
            </a:endParaRPr>
          </a:p>
          <a:p>
            <a:r>
              <a:rPr lang="en-US" dirty="0"/>
              <a:t>Remove IAM user credentials, such as passwords and access keys, that are not needed. For example, if you created an IAM user for an application that does not use the console, the IAM user does not need a password. Similarly, if a user only uses the console, remove their access keys. </a:t>
            </a:r>
          </a:p>
          <a:p>
            <a:endParaRPr lang="en-US" dirty="0"/>
          </a:p>
          <a:p>
            <a:r>
              <a:rPr lang="en-US" dirty="0"/>
              <a:t>Passwords and access keys that have not been used recently might be good candidates for removal. You can download a </a:t>
            </a:r>
            <a:r>
              <a:rPr lang="en-US" i="1" dirty="0"/>
              <a:t>credential report </a:t>
            </a:r>
            <a:r>
              <a:rPr lang="en-US" dirty="0"/>
              <a:t>that lists users in your account and the status of their various credentials, including passwords, access keys, and MFA devices. You can generate a credential report from the AWS Management Console, the AWS SDK and AWS CLI tools, or the IAM API.</a:t>
            </a:r>
          </a:p>
        </p:txBody>
      </p:sp>
    </p:spTree>
    <p:extLst>
      <p:ext uri="{BB962C8B-B14F-4D97-AF65-F5344CB8AC3E}">
        <p14:creationId xmlns:p14="http://schemas.microsoft.com/office/powerpoint/2010/main" val="1852744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r>
              <a:rPr lang="en-US" b="1">
                <a:solidFill>
                  <a:srgbClr val="000000"/>
                </a:solidFill>
                <a:latin typeface="Calibri" panose="020F0502020204030204" pitchFamily="34" charset="0"/>
              </a:rPr>
              <a:t>|Instructor notes:</a:t>
            </a:r>
          </a:p>
          <a:p>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1" dirty="0">
              <a:solidFill>
                <a:srgbClr val="000000"/>
              </a:solidFill>
              <a:latin typeface="Calibri" panose="020F0502020204030204" pitchFamily="34" charset="0"/>
            </a:endParaRPr>
          </a:p>
          <a:p>
            <a:r>
              <a:rPr lang="en-US" b="1" dirty="0"/>
              <a:t>password_last_used: </a:t>
            </a:r>
            <a:r>
              <a:rPr lang="en-US" dirty="0"/>
              <a:t>The date and time when the AWS account</a:t>
            </a:r>
            <a:r>
              <a:rPr lang="en-US" baseline="0" dirty="0"/>
              <a:t> </a:t>
            </a:r>
            <a:r>
              <a:rPr lang="en-US" dirty="0"/>
              <a:t>root user or IAM user's password was last used to sign in to an AWS website—AWS websites that capture a user's last sign-in time are the AWS Management Console, the AWS Discussion Forums, and the AWS Marketplace</a:t>
            </a:r>
          </a:p>
          <a:p>
            <a:endParaRPr lang="en-US" b="1" dirty="0"/>
          </a:p>
          <a:p>
            <a:r>
              <a:rPr lang="en-US" b="1" dirty="0"/>
              <a:t>access_key_1_last_used_date: </a:t>
            </a:r>
            <a:r>
              <a:rPr lang="en-US" dirty="0"/>
              <a:t>The date and time when the user's access key was most recently used to sign an AWS API request</a:t>
            </a:r>
          </a:p>
          <a:p>
            <a:endParaRPr lang="en-US" dirty="0"/>
          </a:p>
          <a:p>
            <a:r>
              <a:rPr lang="en-US" dirty="0"/>
              <a:t>For more information, see “Understanding the Report Format” in the </a:t>
            </a:r>
            <a:r>
              <a:rPr lang="en-US" i="1" dirty="0"/>
              <a:t>AWS Identity and Access Management User Guide </a:t>
            </a:r>
            <a:r>
              <a:rPr lang="en-US" i="0" dirty="0"/>
              <a:t>at</a:t>
            </a:r>
            <a:r>
              <a:rPr lang="en-US" i="1" dirty="0"/>
              <a:t> </a:t>
            </a:r>
            <a:r>
              <a:rPr lang="en-US" dirty="0">
                <a:hlinkClick r:id="rId3"/>
              </a:rPr>
              <a:t>https://docs.aws.amazon.com/IAM/latest/UserGuide/id_credentials_getting-report.html#id_credentials_understanding_the_report_format</a:t>
            </a:r>
            <a:r>
              <a:rPr lang="en-US" dirty="0"/>
              <a:t>.</a:t>
            </a:r>
          </a:p>
        </p:txBody>
      </p:sp>
    </p:spTree>
    <p:extLst>
      <p:ext uri="{BB962C8B-B14F-4D97-AF65-F5344CB8AC3E}">
        <p14:creationId xmlns:p14="http://schemas.microsoft.com/office/powerpoint/2010/main" val="30411327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a:extLst>
              <a:ext uri="{FF2B5EF4-FFF2-40B4-BE49-F238E27FC236}">
                <a16:creationId xmlns:a16="http://schemas.microsoft.com/office/drawing/2014/main" id="{0CFEEA06-1403-D25D-1626-49D80B26A917}"/>
              </a:ext>
            </a:extLst>
          </p:cNvPr>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pPr marL="0" indent="0">
              <a:buNone/>
            </a:pPr>
            <a:r>
              <a:rPr lang="en-US" b="1">
                <a:solidFill>
                  <a:srgbClr val="000000"/>
                </a:solidFill>
                <a:latin typeface="Calibri" panose="020F0502020204030204" pitchFamily="34" charset="0"/>
              </a:rPr>
              <a:t>|Instructor notes:</a:t>
            </a:r>
          </a:p>
          <a:p>
            <a:pPr marL="0" indent="0">
              <a:buNone/>
            </a:pPr>
            <a:endParaRPr lang="en-US" b="1" dirty="0">
              <a:solidFill>
                <a:srgbClr val="000000"/>
              </a:solidFill>
              <a:latin typeface="Calibri" panose="020F0502020204030204" pitchFamily="34" charset="0"/>
            </a:endParaRPr>
          </a:p>
          <a:p>
            <a:pPr marL="285750" indent="-285750">
              <a:tabLst>
                <a:tab pos="228600" algn="l"/>
              </a:tabLst>
            </a:pPr>
            <a:r>
              <a:rPr lang="en-US" dirty="0">
                <a:solidFill>
                  <a:srgbClr val="000000"/>
                </a:solidFill>
                <a:latin typeface="Calibri" panose="020F0502020204030204" pitchFamily="34" charset="0"/>
              </a:rPr>
              <a:t>|</a:t>
            </a:r>
          </a:p>
          <a:p>
            <a:pPr marL="285750" indent="-285750">
              <a:tabLst>
                <a:tab pos="228600" algn="l"/>
              </a:tabLst>
            </a:pPr>
            <a:r>
              <a:rPr lang="en-US" b="1" dirty="0">
                <a:solidFill>
                  <a:srgbClr val="000000"/>
                </a:solidFill>
                <a:latin typeface="Calibri" panose="020F0502020204030204" pitchFamily="34" charset="0"/>
              </a:rPr>
              <a:t>|Student</a:t>
            </a:r>
          </a:p>
          <a:p>
            <a:r>
              <a:rPr lang="en-US" dirty="0">
                <a:latin typeface="Calibri" panose="020F0502020204030204" pitchFamily="34" charset="0"/>
              </a:rPr>
              <a:t>IAM Access Analyzer informs you which resources in your account you are sharing with external principals. It does this by using logic-based reasoning to analyze resource-based policies in your AWS environment. When you turn on IAM Access Analyzer, you create an analyzer for your account. Your account is the zone of trust for the analyzer. The analyzer monitors all the supported resources within your zone of trust. Any access to resources by principals that are within your zone of trust is considered trusted. When turned on, IAM Access Analyzer analyzes the policies applied to all the supported resources in your account. After the first analysis, IAM Access Analyzer analyzes these policies once every 24 hours. Supported resources include S3 buckets, AWS KMS keys, IAM roles, AWS Lambda functions and layers, and Amazon SQS queues.</a:t>
            </a:r>
          </a:p>
          <a:p>
            <a:endParaRPr lang="en-US" dirty="0">
              <a:latin typeface="Calibri" panose="020F0502020204030204" pitchFamily="34" charset="0"/>
            </a:endParaRPr>
          </a:p>
          <a:p>
            <a:r>
              <a:rPr lang="en-US" dirty="0">
                <a:latin typeface="Calibri" panose="020F0502020204030204" pitchFamily="34" charset="0"/>
              </a:rPr>
              <a:t>When analyzing the policies, if IAM Access Analyzer identifies one that grants access to an external principal that isn't within your zone of trust, it generates a finding. Each finding includes details about the resource, the external entity that has access to it, and the permissions granted so that you can take appropriate action. IAM Access Analyzer is built on Zelkova, which translates IAM policies into equivalent logical statements and runs a suite of general-purpose and specialized logical solvers. </a:t>
            </a:r>
          </a:p>
          <a:p>
            <a:endParaRPr lang="en-US" dirty="0">
              <a:latin typeface="Calibri" panose="020F0502020204030204" pitchFamily="34" charset="0"/>
            </a:endParaRPr>
          </a:p>
          <a:p>
            <a:r>
              <a:rPr lang="en-US" dirty="0">
                <a:latin typeface="Calibri" panose="020F0502020204030204" pitchFamily="34" charset="0"/>
              </a:rPr>
              <a:t>IAM Access Analyzer applies Zelkova repeatedly to a policy with increasingly specific queries to characterize classes of behaviors that the policy allows, based on the content of the policy. IAM Access Analyzer considers only certain IAM condition keys that external users cannot directly influence or that are otherwise impactful to authorization.</a:t>
            </a:r>
          </a:p>
          <a:p>
            <a:endParaRPr lang="en-US" dirty="0">
              <a:latin typeface="Calibri" panose="020F0502020204030204" pitchFamily="34" charset="0"/>
            </a:endParaRPr>
          </a:p>
          <a:p>
            <a:r>
              <a:rPr lang="en-US" dirty="0">
                <a:latin typeface="Calibri" panose="020F0502020204030204" pitchFamily="34" charset="0"/>
              </a:rPr>
              <a:t>For more information about Zelkova, see "How AWS Uses Automated Reasoning to Help You Achieve Security at Scale" in the </a:t>
            </a:r>
            <a:r>
              <a:rPr lang="en-US" i="1" dirty="0">
                <a:latin typeface="Calibri" panose="020F0502020204030204" pitchFamily="34" charset="0"/>
              </a:rPr>
              <a:t>AWS Security Blog</a:t>
            </a:r>
            <a:r>
              <a:rPr lang="en-US" dirty="0">
                <a:latin typeface="Calibri" panose="020F0502020204030204" pitchFamily="34" charset="0"/>
              </a:rPr>
              <a:t> at </a:t>
            </a:r>
            <a:r>
              <a:rPr lang="en-US" dirty="0">
                <a:latin typeface="Calibri" panose="020F0502020204030204" pitchFamily="34" charset="0"/>
                <a:hlinkClick r:id="rId3"/>
              </a:rPr>
              <a:t>https://aws.amazon.com/blogs/security/protect-sensitive-data-in-the-cloud-with-automated-reasoning-zelkova</a:t>
            </a:r>
            <a:r>
              <a:rPr lang="en-US" dirty="0">
                <a:latin typeface="Calibri" panose="020F0502020204030204" pitchFamily="34" charset="0"/>
              </a:rPr>
              <a:t>.</a:t>
            </a:r>
          </a:p>
        </p:txBody>
      </p:sp>
    </p:spTree>
    <p:extLst>
      <p:ext uri="{BB962C8B-B14F-4D97-AF65-F5344CB8AC3E}">
        <p14:creationId xmlns:p14="http://schemas.microsoft.com/office/powerpoint/2010/main" val="32498932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r>
              <a:rPr lang="en-US" b="1">
                <a:solidFill>
                  <a:srgbClr val="000000"/>
                </a:solidFill>
                <a:latin typeface="Calibri" panose="020F0502020204030204" pitchFamily="34" charset="0"/>
              </a:rPr>
              <a:t>|Instructor notes:</a:t>
            </a:r>
          </a:p>
          <a:p>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1" dirty="0">
              <a:solidFill>
                <a:srgbClr val="000000"/>
              </a:solidFill>
              <a:latin typeface="Calibri" panose="020F0502020204030204" pitchFamily="34" charset="0"/>
            </a:endParaRPr>
          </a:p>
          <a:p>
            <a:r>
              <a:rPr lang="en-US" dirty="0"/>
              <a:t>With the IAM policy simulator, you can test and troubleshoot identity-based policies, IAM permissions boundaries, Organizations SCPs, and resource-based policies. A permissions boundary is an advanced feature for using a managed policy to set the maximum permissions that an identity-based policy can grant to an IAM entity.</a:t>
            </a:r>
          </a:p>
          <a:p>
            <a:endParaRPr lang="en-US" dirty="0"/>
          </a:p>
          <a:p>
            <a:r>
              <a:rPr lang="en-US" dirty="0"/>
              <a:t>Here are some common things you can do with the policy simulator:</a:t>
            </a:r>
          </a:p>
          <a:p>
            <a:pPr marL="171450" lvl="0" indent="-171450">
              <a:buFont typeface="Arial" panose="020B0604020202020204" pitchFamily="34" charset="0"/>
              <a:buChar char="•"/>
            </a:pPr>
            <a:r>
              <a:rPr lang="en-US" dirty="0"/>
              <a:t>Test policies attached to IAM users, groups, or roles.</a:t>
            </a:r>
          </a:p>
          <a:p>
            <a:pPr marL="171450" lvl="0" indent="-171450">
              <a:buFont typeface="Arial" panose="020B0604020202020204" pitchFamily="34" charset="0"/>
              <a:buChar char="•"/>
            </a:pPr>
            <a:r>
              <a:rPr lang="en-US" dirty="0"/>
              <a:t>Test and troubleshoot the effect of permissions boundaries.</a:t>
            </a:r>
          </a:p>
          <a:p>
            <a:pPr marL="171450" lvl="0" indent="-171450">
              <a:buFont typeface="Arial" panose="020B0604020202020204" pitchFamily="34" charset="0"/>
              <a:buChar char="•"/>
            </a:pPr>
            <a:r>
              <a:rPr lang="en-US" dirty="0"/>
              <a:t>Test policies that are attached to AWS resources.</a:t>
            </a:r>
          </a:p>
          <a:p>
            <a:pPr marL="171450" lvl="0" indent="-171450">
              <a:buFont typeface="Arial" panose="020B0604020202020204" pitchFamily="34" charset="0"/>
              <a:buChar char="•"/>
            </a:pPr>
            <a:r>
              <a:rPr lang="en-US" dirty="0"/>
              <a:t>Test SCPs in Organizations.</a:t>
            </a:r>
          </a:p>
          <a:p>
            <a:pPr marL="171450" lvl="0" indent="-171450">
              <a:buFont typeface="Arial" panose="020B0604020202020204" pitchFamily="34" charset="0"/>
              <a:buChar char="•"/>
            </a:pPr>
            <a:r>
              <a:rPr lang="en-US" dirty="0"/>
              <a:t>Test new policies.</a:t>
            </a:r>
          </a:p>
          <a:p>
            <a:pPr marL="171450" lvl="0" indent="-171450">
              <a:buFont typeface="Arial" panose="020B0604020202020204" pitchFamily="34" charset="0"/>
              <a:buChar char="•"/>
            </a:pPr>
            <a:r>
              <a:rPr lang="en-US" dirty="0"/>
              <a:t>Test the policies with selected services, actions, and resources.</a:t>
            </a:r>
          </a:p>
          <a:p>
            <a:pPr marL="171450" lvl="0" indent="-171450">
              <a:buFont typeface="Arial" panose="020B0604020202020204" pitchFamily="34" charset="0"/>
              <a:buChar char="•"/>
            </a:pPr>
            <a:r>
              <a:rPr lang="en-US" dirty="0"/>
              <a:t>Identify which specific statement in a policy results in allowing or denying access to a particular resource or action.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Simulate real-world scenarios by providing context keys, such as IP address or date.</a:t>
            </a:r>
          </a:p>
          <a:p>
            <a:pPr marL="0" lv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Context keys represent the conditions under which a request is made. The simulator uses them to evaluate condition elements in your policies. For example, if your policy denies access unless MFA is present, you can simulate a request with and without MFA to verify the policy works as intended.</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You can access the IAM</a:t>
            </a:r>
            <a:r>
              <a:rPr lang="en-US" baseline="0" dirty="0"/>
              <a:t> policy simulator </a:t>
            </a:r>
            <a:r>
              <a:rPr lang="en-US" dirty="0"/>
              <a:t>using</a:t>
            </a:r>
            <a:r>
              <a:rPr lang="en-US" baseline="0" dirty="0"/>
              <a:t> AWS CLI and AWS API. </a:t>
            </a:r>
            <a:endParaRPr lang="en-US" dirty="0"/>
          </a:p>
          <a:p>
            <a:endParaRPr lang="en-US" dirty="0"/>
          </a:p>
          <a:p>
            <a:r>
              <a:rPr lang="en-US" dirty="0"/>
              <a:t>For</a:t>
            </a:r>
            <a:r>
              <a:rPr lang="en-US" baseline="0" dirty="0"/>
              <a:t> more </a:t>
            </a:r>
            <a:r>
              <a:rPr lang="en-US" dirty="0"/>
              <a:t>information, review “Testing IAM policies with the IAM policy simulator” in the </a:t>
            </a:r>
            <a:r>
              <a:rPr lang="en-US" i="1" dirty="0"/>
              <a:t>AWS Identity and Access Management User Guide </a:t>
            </a:r>
            <a:r>
              <a:rPr lang="en-US" dirty="0"/>
              <a:t>at </a:t>
            </a:r>
            <a:r>
              <a:rPr lang="en-US" dirty="0">
                <a:hlinkClick r:id="rId3"/>
              </a:rPr>
              <a:t>https://docs.aws.amazon.com/IAM/latest/UserGuide/access_policies_testing-policies.html</a:t>
            </a:r>
            <a:r>
              <a:rPr lang="en-US" dirty="0"/>
              <a:t>.</a:t>
            </a:r>
          </a:p>
        </p:txBody>
      </p:sp>
    </p:spTree>
    <p:extLst>
      <p:ext uri="{BB962C8B-B14F-4D97-AF65-F5344CB8AC3E}">
        <p14:creationId xmlns:p14="http://schemas.microsoft.com/office/powerpoint/2010/main" val="16897041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r>
              <a:rPr lang="en-US" b="1">
                <a:solidFill>
                  <a:srgbClr val="000000"/>
                </a:solidFill>
                <a:latin typeface="Calibri" panose="020F0502020204030204" pitchFamily="34" charset="0"/>
              </a:rPr>
              <a:t>|Instructor notes:</a:t>
            </a:r>
          </a:p>
          <a:p>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1" dirty="0">
              <a:solidFill>
                <a:srgbClr val="000000"/>
              </a:solidFill>
              <a:latin typeface="Calibri" panose="020F0502020204030204" pitchFamily="34" charset="0"/>
            </a:endParaRPr>
          </a:p>
          <a:p>
            <a:r>
              <a:rPr lang="en-US" baseline="0" dirty="0"/>
              <a:t>Let’s revisit the requests that your manager at Example Corp. has asked from you.</a:t>
            </a:r>
          </a:p>
          <a:p>
            <a:endParaRPr lang="en-US" baseline="0" dirty="0"/>
          </a:p>
          <a:p>
            <a:r>
              <a:rPr lang="en-US" b="1" i="1" dirty="0"/>
              <a:t>What are best practices to distribute desired permissions across a company?</a:t>
            </a:r>
          </a:p>
          <a:p>
            <a:r>
              <a:rPr lang="en-US" baseline="0" dirty="0"/>
              <a:t>You want to first create groups for the different job functions and apply the policies with the least privilege to carry out their tasks. Then, add the necessary IAM users to those groups. </a:t>
            </a:r>
          </a:p>
          <a:p>
            <a:endParaRPr lang="en-US" baseline="0" dirty="0"/>
          </a:p>
          <a:p>
            <a:r>
              <a:rPr lang="en-US" b="1" i="1" dirty="0"/>
              <a:t>How do you determine the level of access you grant?</a:t>
            </a:r>
            <a:endParaRPr lang="en-US" baseline="0" dirty="0"/>
          </a:p>
          <a:p>
            <a:r>
              <a:rPr lang="en-US" baseline="0" dirty="0"/>
              <a:t>When possible, use IAM roles to grant access to your resources. This lessens the burden of managing credentials.</a:t>
            </a:r>
          </a:p>
          <a:p>
            <a:endParaRPr lang="en-US" baseline="0" dirty="0"/>
          </a:p>
          <a:p>
            <a:r>
              <a:rPr lang="en-US" baseline="0" dirty="0"/>
              <a:t>Use both resource-based policies and identity-based policies. </a:t>
            </a:r>
          </a:p>
        </p:txBody>
      </p:sp>
    </p:spTree>
    <p:extLst>
      <p:ext uri="{BB962C8B-B14F-4D97-AF65-F5344CB8AC3E}">
        <p14:creationId xmlns:p14="http://schemas.microsoft.com/office/powerpoint/2010/main" val="29120253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r>
              <a:rPr lang="en-US" b="1">
                <a:solidFill>
                  <a:srgbClr val="000000"/>
                </a:solidFill>
                <a:latin typeface="Calibri" panose="020F0502020204030204" pitchFamily="34" charset="0"/>
              </a:rPr>
              <a:t>|Instructor notes:</a:t>
            </a:r>
          </a:p>
          <a:p>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806635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r>
              <a:rPr lang="en-US" b="1">
                <a:solidFill>
                  <a:srgbClr val="000000"/>
                </a:solidFill>
                <a:latin typeface="Calibri" panose="020F0502020204030204" pitchFamily="34" charset="0"/>
              </a:rPr>
              <a:t>|Instructor notes:</a:t>
            </a:r>
          </a:p>
          <a:p>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1"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AWS resource is an entity you can work with in AWS. Examples of AWS resources include the following:</a:t>
            </a:r>
          </a:p>
          <a:p>
            <a:pPr marL="171450" indent="-171450">
              <a:buFont typeface="Arial" panose="020B0604020202020204" pitchFamily="34" charset="0"/>
              <a:buChar char="•"/>
            </a:pPr>
            <a:r>
              <a:rPr lang="en-US" dirty="0"/>
              <a:t>EC2 instance</a:t>
            </a:r>
          </a:p>
          <a:p>
            <a:pPr marL="171450" indent="-171450">
              <a:buFont typeface="Arial" panose="020B0604020202020204" pitchFamily="34" charset="0"/>
              <a:buChar char="•"/>
            </a:pPr>
            <a:r>
              <a:rPr lang="en-US" dirty="0"/>
              <a:t>Amazon Elastic Block Store (Amazon EBS) volume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Amazon Relational Database Service (Amazon RDS)</a:t>
            </a:r>
          </a:p>
          <a:p>
            <a:pPr marL="171450" indent="-171450">
              <a:buFont typeface="Arial" panose="020B0604020202020204" pitchFamily="34" charset="0"/>
              <a:buChar char="•"/>
            </a:pPr>
            <a:r>
              <a:rPr lang="en-US" dirty="0"/>
              <a:t>security group</a:t>
            </a:r>
          </a:p>
          <a:p>
            <a:pPr marL="171450" indent="-171450">
              <a:buFont typeface="Arial" panose="020B0604020202020204" pitchFamily="34" charset="0"/>
              <a:buChar char="•"/>
            </a:pPr>
            <a:r>
              <a:rPr lang="en-US" dirty="0"/>
              <a:t>Amazon Virtual Private Cloud (Amazon VPC) </a:t>
            </a:r>
          </a:p>
          <a:p>
            <a:endParaRPr lang="en-US" dirty="0"/>
          </a:p>
          <a:p>
            <a:r>
              <a:rPr lang="en-US" dirty="0"/>
              <a:t>Resources created in AWS are each uniquely identified with an ARN. </a:t>
            </a:r>
          </a:p>
        </p:txBody>
      </p:sp>
    </p:spTree>
    <p:extLst>
      <p:ext uri="{BB962C8B-B14F-4D97-AF65-F5344CB8AC3E}">
        <p14:creationId xmlns:p14="http://schemas.microsoft.com/office/powerpoint/2010/main" val="37940368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r>
              <a:rPr lang="en-US" b="1">
                <a:solidFill>
                  <a:srgbClr val="000000"/>
                </a:solidFill>
                <a:latin typeface="Calibri" panose="020F0502020204030204" pitchFamily="34" charset="0"/>
              </a:rPr>
              <a:t>|Instructor notes:</a:t>
            </a:r>
          </a:p>
          <a:p>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1" dirty="0">
              <a:solidFill>
                <a:srgbClr val="000000"/>
              </a:solidFill>
              <a:latin typeface="Calibri" panose="020F0502020204030204" pitchFamily="34" charset="0"/>
            </a:endParaRPr>
          </a:p>
          <a:p>
            <a:r>
              <a:rPr lang="en-US" dirty="0"/>
              <a:t>An</a:t>
            </a:r>
            <a:r>
              <a:rPr lang="en-US" baseline="0" dirty="0"/>
              <a:t> AWS account is a collection of resources that you provision and control.  </a:t>
            </a:r>
            <a:endParaRPr lang="en-US" dirty="0"/>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079508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r>
              <a:rPr lang="en-US" b="1">
                <a:solidFill>
                  <a:srgbClr val="000000"/>
                </a:solidFill>
                <a:latin typeface="Calibri" panose="020F0502020204030204" pitchFamily="34" charset="0"/>
              </a:rPr>
              <a:t>|Instructor notes:</a:t>
            </a:r>
          </a:p>
          <a:p>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8066353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r>
              <a:rPr lang="en-US" b="1">
                <a:solidFill>
                  <a:srgbClr val="000000"/>
                </a:solidFill>
                <a:latin typeface="Calibri" panose="020F0502020204030204" pitchFamily="34" charset="0"/>
              </a:rPr>
              <a:t>|Instructor notes:</a:t>
            </a:r>
          </a:p>
          <a:p>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1" dirty="0">
              <a:solidFill>
                <a:srgbClr val="000000"/>
              </a:solidFill>
              <a:latin typeface="Calibri" panose="020F0502020204030204" pitchFamily="34" charset="0"/>
            </a:endParaRPr>
          </a:p>
          <a:p>
            <a:r>
              <a:rPr lang="en-US" dirty="0"/>
              <a:t>Many companies</a:t>
            </a:r>
            <a:r>
              <a:rPr lang="en-US" baseline="0" dirty="0"/>
              <a:t> provision multiple AWS accounts, such as individual accounts for various business units or separate accounts for their development, test, and production environments. </a:t>
            </a:r>
          </a:p>
          <a:p>
            <a:endParaRPr lang="en-US" baseline="0" dirty="0"/>
          </a:p>
          <a:p>
            <a:r>
              <a:rPr lang="en-US" dirty="0"/>
              <a:t>With AWS Organization</a:t>
            </a:r>
            <a:r>
              <a:rPr lang="en-US" baseline="0" dirty="0"/>
              <a:t>s, an account management service, you can consolidate multiple AWS accounts into an organization you create and centrally manage. </a:t>
            </a:r>
            <a:endParaRPr lang="en-US" dirty="0"/>
          </a:p>
        </p:txBody>
      </p:sp>
    </p:spTree>
    <p:extLst>
      <p:ext uri="{BB962C8B-B14F-4D97-AF65-F5344CB8AC3E}">
        <p14:creationId xmlns:p14="http://schemas.microsoft.com/office/powerpoint/2010/main" val="14602290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613400"/>
          </a:xfrm>
          <a:prstGeom prst="rect">
            <a:avLst/>
          </a:prstGeom>
        </p:spPr>
        <p:txBody>
          <a:bodyPr/>
          <a:lstStyle/>
          <a:p>
            <a:r>
              <a:rPr lang="en-US" b="1">
                <a:solidFill>
                  <a:srgbClr val="000000"/>
                </a:solidFill>
                <a:latin typeface="Calibri" panose="020F0502020204030204" pitchFamily="34" charset="0"/>
              </a:rPr>
              <a:t>|Instructor notes:</a:t>
            </a:r>
          </a:p>
          <a:p>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1" dirty="0">
              <a:solidFill>
                <a:srgbClr val="000000"/>
              </a:solidFill>
              <a:latin typeface="Calibri" panose="020F0502020204030204" pitchFamily="34" charset="0"/>
            </a:endParaRPr>
          </a:p>
          <a:p>
            <a:r>
              <a:rPr lang="en-US" sz="1200" kern="1200" dirty="0">
                <a:solidFill>
                  <a:schemeClr val="tx1"/>
                </a:solidFill>
                <a:effectLst/>
                <a:latin typeface="+mn-lt"/>
                <a:ea typeface="+mn-ea"/>
                <a:cs typeface="+mn-cs"/>
              </a:rPr>
              <a:t>An </a:t>
            </a:r>
            <a:r>
              <a:rPr lang="en-US" sz="1200" b="1" i="1" kern="1200" dirty="0">
                <a:solidFill>
                  <a:schemeClr val="tx1"/>
                </a:solidFill>
                <a:effectLst/>
                <a:latin typeface="+mn-lt"/>
                <a:ea typeface="+mn-ea"/>
                <a:cs typeface="+mn-cs"/>
              </a:rPr>
              <a:t>organization</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an entity that you create to consolidate, centrally view, and manage all your AWS accounts. In AWS Organizations, you enable a feature set that determines the functionality of an organization..</a:t>
            </a:r>
          </a:p>
          <a:p>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AWS Organizations has the following features:</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Centrally manage policies across multiple AWS accounts: </a:t>
            </a:r>
            <a:r>
              <a:rPr lang="en-US" sz="1200" kern="1200" dirty="0">
                <a:solidFill>
                  <a:schemeClr val="tx1"/>
                </a:solidFill>
                <a:effectLst/>
                <a:latin typeface="+mn-lt"/>
                <a:ea typeface="+mn-ea"/>
                <a:cs typeface="+mn-cs"/>
              </a:rPr>
              <a:t>Use the service to create groups of </a:t>
            </a:r>
            <a:r>
              <a:rPr lang="en-US" dirty="0"/>
              <a:t>accounts. To make sure that the correct policies are applied across the account, </a:t>
            </a:r>
            <a:r>
              <a:rPr lang="en-US" sz="1200" kern="1200" dirty="0">
                <a:solidFill>
                  <a:schemeClr val="tx1"/>
                </a:solidFill>
                <a:effectLst/>
                <a:latin typeface="+mn-lt"/>
                <a:ea typeface="+mn-ea"/>
                <a:cs typeface="+mn-cs"/>
              </a:rPr>
              <a:t>attach policies to a group. </a:t>
            </a:r>
            <a:endParaRPr lang="en-US"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Group-based account management: </a:t>
            </a:r>
            <a:r>
              <a:rPr lang="en-US" sz="1200" kern="1200" dirty="0">
                <a:solidFill>
                  <a:schemeClr val="tx1"/>
                </a:solidFill>
                <a:effectLst/>
                <a:latin typeface="+mn-lt"/>
                <a:ea typeface="+mn-ea"/>
                <a:cs typeface="+mn-cs"/>
              </a:rPr>
              <a:t>Using Organizations, you can create groups of AWS accounts and then apply different policies to each group.</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Policy-based access to AWS services: </a:t>
            </a:r>
            <a:r>
              <a:rPr lang="en-US" sz="1200" kern="1200" dirty="0">
                <a:solidFill>
                  <a:schemeClr val="tx1"/>
                </a:solidFill>
                <a:effectLst/>
                <a:latin typeface="+mn-lt"/>
                <a:ea typeface="+mn-ea"/>
                <a:cs typeface="+mn-cs"/>
              </a:rPr>
              <a:t>With Organizations, you can create SCPs that centrally control AWS service use across multiple AWS accounts. SCPs put bounds around the permissions that IAM policies can grant to entities in an account, such as IAM users and roles. Entities can use </a:t>
            </a:r>
            <a:r>
              <a:rPr lang="en-US" dirty="0"/>
              <a:t>only the </a:t>
            </a:r>
            <a:r>
              <a:rPr lang="en-US" sz="1200" kern="1200" dirty="0">
                <a:solidFill>
                  <a:schemeClr val="tx1"/>
                </a:solidFill>
                <a:effectLst/>
                <a:latin typeface="+mn-lt"/>
                <a:ea typeface="+mn-ea"/>
                <a:cs typeface="+mn-cs"/>
              </a:rPr>
              <a:t>services allowed by both the SCP and the IAM policy for the account.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Automate AWS account creation and management: </a:t>
            </a:r>
            <a:r>
              <a:rPr lang="en-US" sz="1200" kern="1200" dirty="0">
                <a:solidFill>
                  <a:schemeClr val="tx1"/>
                </a:solidFill>
                <a:effectLst/>
                <a:latin typeface="+mn-lt"/>
                <a:ea typeface="+mn-ea"/>
                <a:cs typeface="+mn-cs"/>
              </a:rPr>
              <a:t>Use Organizations APIs to create new accounts and add them to a group. The policies attached to the group are automatically applied to the new account. </a:t>
            </a:r>
          </a:p>
          <a:p>
            <a:pPr marL="628650" lvl="1" indent="-171450">
              <a:buFont typeface="Arial" panose="020B0604020202020204" pitchFamily="34" charset="0"/>
              <a:buChar char="•"/>
            </a:pPr>
            <a:r>
              <a:rPr lang="en-US" b="1" kern="1200" dirty="0">
                <a:solidFill>
                  <a:schemeClr val="tx1"/>
                </a:solidFill>
                <a:effectLst/>
                <a:latin typeface="+mn-lt"/>
                <a:ea typeface="+mn-ea"/>
                <a:cs typeface="+mn-cs"/>
              </a:rPr>
              <a:t>Consolidate billing across multiple AWS accounts: </a:t>
            </a:r>
            <a:r>
              <a:rPr lang="en-US" kern="1200" dirty="0">
                <a:solidFill>
                  <a:schemeClr val="tx1"/>
                </a:solidFill>
                <a:effectLst/>
                <a:latin typeface="+mn-lt"/>
                <a:ea typeface="+mn-ea"/>
                <a:cs typeface="+mn-cs"/>
              </a:rPr>
              <a:t>With</a:t>
            </a:r>
            <a:r>
              <a:rPr lang="en-US" b="1" kern="1200" dirty="0">
                <a:solidFill>
                  <a:schemeClr val="tx1"/>
                </a:solidFill>
                <a:effectLst/>
                <a:latin typeface="+mn-lt"/>
                <a:ea typeface="+mn-ea"/>
                <a:cs typeface="+mn-cs"/>
              </a:rPr>
              <a:t> </a:t>
            </a:r>
            <a:r>
              <a:rPr lang="en-US" kern="1200" dirty="0">
                <a:solidFill>
                  <a:schemeClr val="tx1"/>
                </a:solidFill>
                <a:effectLst/>
                <a:latin typeface="+mn-lt"/>
                <a:ea typeface="+mn-ea"/>
                <a:cs typeface="+mn-cs"/>
              </a:rPr>
              <a:t>Organizations, you can set up a single payment method for all the AWS accounts in your company through consolidated billing. With consolidated billing, you can examine a combined view of charges incurred by all your accounts. </a:t>
            </a:r>
          </a:p>
          <a:p>
            <a:pPr marL="628650" lvl="1" indent="-171450">
              <a:buFont typeface="Arial" panose="020B0604020202020204" pitchFamily="34" charset="0"/>
              <a:buChar char="•"/>
            </a:pPr>
            <a:r>
              <a:rPr lang="en-US" b="1" kern="1200" dirty="0">
                <a:solidFill>
                  <a:schemeClr val="tx1"/>
                </a:solidFill>
                <a:effectLst/>
                <a:latin typeface="+mn-lt"/>
                <a:ea typeface="+mn-ea"/>
                <a:cs typeface="+mn-cs"/>
              </a:rPr>
              <a:t>API-level control of AWS services: </a:t>
            </a:r>
            <a:r>
              <a:rPr lang="en-US" kern="1200" dirty="0">
                <a:solidFill>
                  <a:schemeClr val="tx1"/>
                </a:solidFill>
                <a:effectLst/>
                <a:latin typeface="+mn-lt"/>
                <a:ea typeface="+mn-ea"/>
                <a:cs typeface="+mn-cs"/>
              </a:rPr>
              <a:t>With Organizations, you can use SCPs to manage the use of AWS services at an API level. </a:t>
            </a:r>
            <a:endParaRPr lang="en-US" b="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b="1" kern="1200" dirty="0">
                <a:solidFill>
                  <a:schemeClr val="tx1"/>
                </a:solidFill>
                <a:effectLst/>
                <a:latin typeface="+mn-lt"/>
                <a:ea typeface="+mn-ea"/>
                <a:cs typeface="+mn-cs"/>
              </a:rPr>
              <a:t>Centrally enable auditing: </a:t>
            </a:r>
            <a:r>
              <a:rPr lang="en-US" kern="1200" dirty="0">
                <a:solidFill>
                  <a:schemeClr val="tx1"/>
                </a:solidFill>
                <a:effectLst/>
                <a:latin typeface="+mn-lt"/>
                <a:ea typeface="+mn-ea"/>
                <a:cs typeface="+mn-cs"/>
              </a:rPr>
              <a:t>With Organizations, you can centrally enable auditing using AWS CloudTrail. CloudTrail is a web service that records activity made on your account and delivers log files. </a:t>
            </a:r>
          </a:p>
        </p:txBody>
      </p:sp>
    </p:spTree>
    <p:extLst>
      <p:ext uri="{BB962C8B-B14F-4D97-AF65-F5344CB8AC3E}">
        <p14:creationId xmlns:p14="http://schemas.microsoft.com/office/powerpoint/2010/main" val="27792777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pPr marL="0" indent="0">
              <a:buNone/>
            </a:pPr>
            <a:r>
              <a:rPr lang="en-US" b="1">
                <a:solidFill>
                  <a:srgbClr val="000000"/>
                </a:solidFill>
                <a:latin typeface="Calibri" panose="020F0502020204030204" pitchFamily="34" charset="0"/>
              </a:rPr>
              <a:t>|Instructor notes:</a:t>
            </a:r>
          </a:p>
          <a:p>
            <a:pPr marL="0" indent="0">
              <a:buNone/>
            </a:pPr>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1" dirty="0">
              <a:solidFill>
                <a:srgbClr val="000000"/>
              </a:solidFill>
              <a:latin typeface="Calibri" panose="020F0502020204030204" pitchFamily="34" charset="0"/>
            </a:endParaRPr>
          </a:p>
          <a:p>
            <a:r>
              <a:rPr lang="en-US" sz="1200" kern="1200" dirty="0">
                <a:solidFill>
                  <a:schemeClr val="tx1"/>
                </a:solidFill>
                <a:effectLst/>
                <a:latin typeface="+mn-lt"/>
                <a:ea typeface="+mn-ea"/>
                <a:cs typeface="+mn-cs"/>
              </a:rPr>
              <a:t>The diagram shows a basic organization that consists of six accounts that are organized into four OUs under the root. The first OU has two nested OUs. One of the nested OUs has two accounts, and the other has one account. The fourth OU has three accounts. The organization also has several policies that are attached to some of the OUs or directly to accounts.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terminology</a:t>
            </a:r>
            <a:endParaRPr lang="en-US" sz="1200"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Management account or root: </a:t>
            </a:r>
            <a:r>
              <a:rPr lang="en-US" sz="1200" kern="1200" dirty="0">
                <a:solidFill>
                  <a:schemeClr val="tx1"/>
                </a:solidFill>
                <a:effectLst/>
                <a:latin typeface="+mn-lt"/>
                <a:ea typeface="+mn-ea"/>
                <a:cs typeface="+mn-cs"/>
              </a:rPr>
              <a:t>The parent container for all the accounts for your organization. An organization has one account designated as the </a:t>
            </a:r>
            <a:r>
              <a:rPr lang="en-US" sz="1200" i="1" kern="1200" dirty="0">
                <a:solidFill>
                  <a:schemeClr val="tx1"/>
                </a:solidFill>
                <a:effectLst/>
                <a:latin typeface="+mn-lt"/>
                <a:ea typeface="+mn-ea"/>
                <a:cs typeface="+mn-cs"/>
              </a:rPr>
              <a:t>management account</a:t>
            </a:r>
            <a:r>
              <a:rPr lang="en-US" sz="1200" kern="1200" dirty="0">
                <a:solidFill>
                  <a:schemeClr val="tx1"/>
                </a:solidFill>
                <a:effectLst/>
                <a:latin typeface="+mn-lt"/>
                <a:ea typeface="+mn-ea"/>
                <a:cs typeface="+mn-cs"/>
              </a:rPr>
              <a:t>. The rest of the accounts that belong to an organization are called </a:t>
            </a:r>
            <a:r>
              <a:rPr lang="en-US" sz="1200" i="1" kern="1200" dirty="0">
                <a:solidFill>
                  <a:schemeClr val="tx1"/>
                </a:solidFill>
                <a:effectLst/>
                <a:latin typeface="+mn-lt"/>
                <a:ea typeface="+mn-ea"/>
                <a:cs typeface="+mn-cs"/>
              </a:rPr>
              <a:t>member accounts</a:t>
            </a:r>
            <a:r>
              <a:rPr lang="en-US" sz="1200" kern="1200" dirty="0">
                <a:solidFill>
                  <a:schemeClr val="tx1"/>
                </a:solidFill>
                <a:effectLst/>
                <a:latin typeface="+mn-lt"/>
                <a:ea typeface="+mn-ea"/>
                <a:cs typeface="+mn-cs"/>
              </a:rPr>
              <a:t>. </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OU: </a:t>
            </a:r>
            <a:r>
              <a:rPr lang="en-US" sz="1200" kern="1200" dirty="0">
                <a:solidFill>
                  <a:schemeClr val="tx1"/>
                </a:solidFill>
                <a:effectLst/>
                <a:latin typeface="+mn-lt"/>
                <a:ea typeface="+mn-ea"/>
                <a:cs typeface="+mn-cs"/>
              </a:rPr>
              <a:t>A container for accounts within a root. An OU also can contain other OUs.</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Account: </a:t>
            </a:r>
            <a:r>
              <a:rPr lang="en-US" sz="1200" kern="1200" dirty="0">
                <a:solidFill>
                  <a:schemeClr val="tx1"/>
                </a:solidFill>
                <a:effectLst/>
                <a:latin typeface="+mn-lt"/>
                <a:ea typeface="+mn-ea"/>
                <a:cs typeface="+mn-cs"/>
              </a:rPr>
              <a:t>A standard AWS account that contains your AWS resources. You can attach a policy to an account to apply controls to only that one account. An account can be a member of only one organization at a time.</a:t>
            </a: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SCP: </a:t>
            </a:r>
            <a:r>
              <a:rPr lang="en-US" sz="1200" kern="1200" dirty="0">
                <a:solidFill>
                  <a:schemeClr val="tx1"/>
                </a:solidFill>
                <a:effectLst/>
                <a:latin typeface="+mn-lt"/>
                <a:ea typeface="+mn-ea"/>
                <a:cs typeface="+mn-cs"/>
              </a:rPr>
              <a:t>A policy that specifies the services and actions that users and roles can use in the accounts that the SCP affects. SCPs are similar to IAM permissions policies except that they do not grant permissions. Instead, SCPs are </a:t>
            </a:r>
            <a:r>
              <a:rPr lang="en-US" sz="1200" i="1" kern="1200" dirty="0">
                <a:solidFill>
                  <a:schemeClr val="tx1"/>
                </a:solidFill>
                <a:effectLst/>
                <a:latin typeface="+mn-lt"/>
                <a:ea typeface="+mn-ea"/>
                <a:cs typeface="+mn-cs"/>
              </a:rPr>
              <a:t>filters</a:t>
            </a:r>
            <a:r>
              <a:rPr lang="en-US" sz="1200" kern="1200" dirty="0">
                <a:solidFill>
                  <a:schemeClr val="tx1"/>
                </a:solidFill>
                <a:effectLst/>
                <a:latin typeface="+mn-lt"/>
                <a:ea typeface="+mn-ea"/>
                <a:cs typeface="+mn-cs"/>
              </a:rPr>
              <a:t> that allow only the specified services and actions in affected accounts. SCP blocks any access that is not explicitly allowed or that is explicitly denied by the SCP. This applies even if a user has full administrator permissions with an IAM permissions policy.</a:t>
            </a:r>
          </a:p>
          <a:p>
            <a:r>
              <a:rPr lang="en-US" sz="1200" kern="1200" dirty="0">
                <a:solidFill>
                  <a:schemeClr val="tx1"/>
                </a:solidFill>
                <a:effectLst/>
                <a:latin typeface="+mn-lt"/>
                <a:ea typeface="+mn-ea"/>
                <a:cs typeface="+mn-cs"/>
              </a:rPr>
              <a:t>For example, if you assign an SCP that allows only database service access to your database account, any user, group, or role in that account is denied access to any other service's operations. </a:t>
            </a:r>
          </a:p>
        </p:txBody>
      </p:sp>
    </p:spTree>
    <p:extLst>
      <p:ext uri="{BB962C8B-B14F-4D97-AF65-F5344CB8AC3E}">
        <p14:creationId xmlns:p14="http://schemas.microsoft.com/office/powerpoint/2010/main" val="14424429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r>
              <a:rPr lang="en-US" b="1">
                <a:solidFill>
                  <a:srgbClr val="000000"/>
                </a:solidFill>
                <a:latin typeface="Calibri" panose="020F0502020204030204" pitchFamily="34" charset="0"/>
              </a:rPr>
              <a:t>|Instructor notes:</a:t>
            </a:r>
          </a:p>
          <a:p>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1" dirty="0">
              <a:solidFill>
                <a:srgbClr val="000000"/>
              </a:solidFill>
              <a:latin typeface="Calibri" panose="020F0502020204030204" pitchFamily="34" charset="0"/>
            </a:endParaRPr>
          </a:p>
          <a:p>
            <a:r>
              <a:rPr lang="en-US" b="1" dirty="0"/>
              <a:t>Prevent IAM users and roles from making certain changes</a:t>
            </a:r>
          </a:p>
          <a:p>
            <a:r>
              <a:rPr lang="en-US" dirty="0"/>
              <a:t>This SCP restricts IAM users and roles from making changes to the specified IAM role that you created in all accounts in your organization.</a:t>
            </a:r>
          </a:p>
        </p:txBody>
      </p:sp>
    </p:spTree>
    <p:extLst>
      <p:ext uri="{BB962C8B-B14F-4D97-AF65-F5344CB8AC3E}">
        <p14:creationId xmlns:p14="http://schemas.microsoft.com/office/powerpoint/2010/main" val="20102467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r>
              <a:rPr lang="en-US" b="1">
                <a:solidFill>
                  <a:srgbClr val="000000"/>
                </a:solidFill>
                <a:latin typeface="Calibri" panose="020F0502020204030204" pitchFamily="34" charset="0"/>
              </a:rPr>
              <a:t>|Instructor notes:</a:t>
            </a:r>
          </a:p>
          <a:p>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1" dirty="0">
              <a:latin typeface="Calibri" panose="020F0502020204030204" pitchFamily="34" charset="0"/>
            </a:endParaRPr>
          </a:p>
          <a:p>
            <a:r>
              <a:rPr lang="en-US" b="1" dirty="0"/>
              <a:t>Require MFA to perform an API action</a:t>
            </a:r>
          </a:p>
          <a:p>
            <a:r>
              <a:rPr lang="en-US" dirty="0"/>
              <a:t>Use an SCP, such as the one in the example, to require that MFA is enabled before an IAM user or role can perform an action. In this example, the action is to stop an Amazon EC2 instance.</a:t>
            </a:r>
          </a:p>
        </p:txBody>
      </p:sp>
    </p:spTree>
    <p:extLst>
      <p:ext uri="{BB962C8B-B14F-4D97-AF65-F5344CB8AC3E}">
        <p14:creationId xmlns:p14="http://schemas.microsoft.com/office/powerpoint/2010/main" val="19493858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r>
              <a:rPr lang="en-US" b="1">
                <a:solidFill>
                  <a:srgbClr val="000000"/>
                </a:solidFill>
                <a:latin typeface="Calibri" panose="020F0502020204030204" pitchFamily="34" charset="0"/>
              </a:rPr>
              <a:t>|Instructor notes:</a:t>
            </a:r>
          </a:p>
          <a:p>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endParaRPr lang="en-US" dirty="0"/>
          </a:p>
        </p:txBody>
      </p:sp>
    </p:spTree>
    <p:extLst>
      <p:ext uri="{BB962C8B-B14F-4D97-AF65-F5344CB8AC3E}">
        <p14:creationId xmlns:p14="http://schemas.microsoft.com/office/powerpoint/2010/main" val="36410065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r>
              <a:rPr lang="en-US" b="1">
                <a:solidFill>
                  <a:srgbClr val="000000"/>
                </a:solidFill>
                <a:latin typeface="Calibri" panose="020F0502020204030204" pitchFamily="34" charset="0"/>
              </a:rPr>
              <a:t>|Instructor notes:</a:t>
            </a:r>
          </a:p>
          <a:p>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endParaRPr lang="en-US" dirty="0"/>
          </a:p>
        </p:txBody>
      </p:sp>
    </p:spTree>
    <p:extLst>
      <p:ext uri="{BB962C8B-B14F-4D97-AF65-F5344CB8AC3E}">
        <p14:creationId xmlns:p14="http://schemas.microsoft.com/office/powerpoint/2010/main" val="35671984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397500"/>
          </a:xfrm>
          <a:prstGeom prst="rect">
            <a:avLst/>
          </a:prstGeom>
        </p:spPr>
        <p:txBody>
          <a:bodyPr/>
          <a:lstStyle/>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p:txBody>
      </p:sp>
    </p:spTree>
    <p:extLst>
      <p:ext uri="{BB962C8B-B14F-4D97-AF65-F5344CB8AC3E}">
        <p14:creationId xmlns:p14="http://schemas.microsoft.com/office/powerpoint/2010/main" val="3506812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r>
              <a:rPr lang="en-US" b="1">
                <a:solidFill>
                  <a:srgbClr val="000000"/>
                </a:solidFill>
                <a:latin typeface="Calibri" panose="020F0502020204030204" pitchFamily="34" charset="0"/>
              </a:rPr>
              <a:t>|Instructor notes:</a:t>
            </a:r>
          </a:p>
          <a:p>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1" dirty="0">
              <a:solidFill>
                <a:srgbClr val="000000"/>
              </a:solidFill>
              <a:latin typeface="Calibri" panose="020F0502020204030204" pitchFamily="34" charset="0"/>
            </a:endParaRPr>
          </a:p>
          <a:p>
            <a:pPr marL="0" indent="0">
              <a:buNone/>
            </a:pPr>
            <a:r>
              <a:rPr lang="en-US" dirty="0"/>
              <a:t>This section is divided into the following subsections:</a:t>
            </a:r>
          </a:p>
          <a:p>
            <a:pPr marL="171450" indent="-171450">
              <a:buFont typeface="Arial" panose="020B0604020202020204" pitchFamily="34" charset="0"/>
              <a:buChar char="•"/>
            </a:pPr>
            <a:r>
              <a:rPr lang="en-US" b="1" dirty="0"/>
              <a:t>Authentication</a:t>
            </a:r>
            <a:r>
              <a:rPr lang="en-US" dirty="0"/>
              <a:t>,</a:t>
            </a:r>
            <a:r>
              <a:rPr lang="en-US" b="1" dirty="0"/>
              <a:t> </a:t>
            </a:r>
            <a:r>
              <a:rPr lang="en-US" dirty="0"/>
              <a:t>which</a:t>
            </a:r>
            <a:r>
              <a:rPr lang="en-US" b="1" dirty="0"/>
              <a:t> </a:t>
            </a:r>
            <a:r>
              <a:rPr lang="en-US" dirty="0"/>
              <a:t>is identity</a:t>
            </a:r>
            <a:r>
              <a:rPr lang="en-US" baseline="0" dirty="0"/>
              <a:t> management </a:t>
            </a:r>
            <a:endParaRPr lang="en-US" dirty="0"/>
          </a:p>
          <a:p>
            <a:pPr marL="171450" indent="-171450">
              <a:buFont typeface="Arial" panose="020B0604020202020204" pitchFamily="34" charset="0"/>
              <a:buChar char="•"/>
            </a:pPr>
            <a:r>
              <a:rPr lang="en-US" b="1" dirty="0"/>
              <a:t>Authorization</a:t>
            </a:r>
            <a:r>
              <a:rPr lang="en-US" dirty="0"/>
              <a:t>,</a:t>
            </a:r>
            <a:r>
              <a:rPr lang="en-US" b="1" dirty="0"/>
              <a:t> </a:t>
            </a:r>
            <a:r>
              <a:rPr lang="en-US" dirty="0"/>
              <a:t>which</a:t>
            </a:r>
            <a:r>
              <a:rPr lang="en-US" b="1" dirty="0"/>
              <a:t> </a:t>
            </a:r>
            <a:r>
              <a:rPr lang="en-US" dirty="0"/>
              <a:t>is permissions</a:t>
            </a:r>
            <a:r>
              <a:rPr lang="en-US" baseline="0" dirty="0"/>
              <a:t> management </a:t>
            </a:r>
            <a:endParaRPr lang="en-US" dirty="0"/>
          </a:p>
          <a:p>
            <a:pPr marL="171450" indent="-171450">
              <a:buFont typeface="Arial" panose="020B0604020202020204" pitchFamily="34" charset="0"/>
              <a:buChar char="•"/>
            </a:pPr>
            <a:r>
              <a:rPr lang="en-US" b="1" dirty="0"/>
              <a:t>Best practices</a:t>
            </a:r>
          </a:p>
          <a:p>
            <a:endParaRPr lang="en-US" dirty="0"/>
          </a:p>
        </p:txBody>
      </p:sp>
    </p:spTree>
    <p:extLst>
      <p:ext uri="{BB962C8B-B14F-4D97-AF65-F5344CB8AC3E}">
        <p14:creationId xmlns:p14="http://schemas.microsoft.com/office/powerpoint/2010/main" val="3368110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r>
              <a:rPr lang="en-US" b="1">
                <a:solidFill>
                  <a:srgbClr val="000000"/>
                </a:solidFill>
                <a:latin typeface="Calibri" panose="020F0502020204030204" pitchFamily="34" charset="0"/>
              </a:rPr>
              <a:t>|Instructor notes:</a:t>
            </a:r>
          </a:p>
          <a:p>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1" dirty="0">
              <a:solidFill>
                <a:srgbClr val="000000"/>
              </a:solidFill>
              <a:latin typeface="Calibri" panose="020F0502020204030204" pitchFamily="34" charset="0"/>
            </a:endParaRPr>
          </a:p>
          <a:p>
            <a:r>
              <a:rPr lang="en-US" sz="1200" kern="1200" dirty="0">
                <a:solidFill>
                  <a:schemeClr val="tx1"/>
                </a:solidFill>
                <a:effectLst/>
                <a:latin typeface="+mn-lt"/>
                <a:ea typeface="+mn-ea"/>
                <a:cs typeface="+mn-cs"/>
              </a:rPr>
              <a:t>AWS Identity and Access Management (IAM) is a web service that helps you securely control access to AWS resources. Use IAM to control who is authenticated (signed-in) and authorized (has permissions) to use resources.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Think of IAM as the tool to centrally manage access to launching, configuring, managing, and terminating your resources. You have granular control over access permissions based on resources. The control extends to determine exactly which API calls for each service you allow.</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a:t>
            </a:r>
            <a:r>
              <a:rPr lang="en-US" baseline="0" dirty="0"/>
              <a:t> more information, </a:t>
            </a:r>
            <a:r>
              <a:rPr lang="en-US" dirty="0"/>
              <a:t>see “What is IAM” in the </a:t>
            </a:r>
            <a:r>
              <a:rPr lang="en-US" i="1" dirty="0"/>
              <a:t>AWS Identity and Access Management User Guide</a:t>
            </a:r>
            <a:r>
              <a:rPr lang="en-US" dirty="0"/>
              <a:t> at </a:t>
            </a:r>
            <a:r>
              <a:rPr lang="en-US" dirty="0">
                <a:hlinkClick r:id="rId3"/>
              </a:rPr>
              <a:t>https://docs.aws.amazon.com/IAM/latest/UserGuide/introduction.html</a:t>
            </a:r>
            <a:r>
              <a:rPr lang="en-US" dirty="0"/>
              <a:t>.</a:t>
            </a:r>
          </a:p>
        </p:txBody>
      </p:sp>
    </p:spTree>
    <p:extLst>
      <p:ext uri="{BB962C8B-B14F-4D97-AF65-F5344CB8AC3E}">
        <p14:creationId xmlns:p14="http://schemas.microsoft.com/office/powerpoint/2010/main" val="424238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r>
              <a:rPr lang="en-US" b="1">
                <a:solidFill>
                  <a:srgbClr val="000000"/>
                </a:solidFill>
                <a:latin typeface="Calibri" panose="020F0502020204030204" pitchFamily="34" charset="0"/>
              </a:rPr>
              <a:t>|Instructor notes:</a:t>
            </a:r>
          </a:p>
          <a:p>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806635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r>
              <a:rPr lang="en-US" b="1">
                <a:solidFill>
                  <a:srgbClr val="000000"/>
                </a:solidFill>
                <a:latin typeface="Calibri" panose="020F0502020204030204" pitchFamily="34" charset="0"/>
              </a:rPr>
              <a:t>|Instructor notes:</a:t>
            </a:r>
          </a:p>
          <a:p>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1" dirty="0">
              <a:solidFill>
                <a:srgbClr val="000000"/>
              </a:solidFill>
              <a:latin typeface="Calibri" panose="020F0502020204030204" pitchFamily="34" charset="0"/>
            </a:endParaRPr>
          </a:p>
          <a:p>
            <a:pPr lvl="0">
              <a:defRPr/>
            </a:pPr>
            <a:r>
              <a:rPr lang="en-US" dirty="0">
                <a:effectLst/>
              </a:rPr>
              <a:t>A </a:t>
            </a:r>
            <a:r>
              <a:rPr lang="en-US" i="1" dirty="0">
                <a:effectLst/>
              </a:rPr>
              <a:t>principal</a:t>
            </a:r>
            <a:r>
              <a:rPr lang="en-US" dirty="0">
                <a:effectLst/>
              </a:rPr>
              <a:t> is an entity that </a:t>
            </a:r>
            <a:r>
              <a:rPr lang="en-US" dirty="0"/>
              <a:t>can request an action or operation on an AWS resource</a:t>
            </a:r>
            <a:r>
              <a:rPr lang="en-US" dirty="0">
                <a:effectLst/>
              </a:rPr>
              <a:t>. The most common type</a:t>
            </a:r>
            <a:r>
              <a:rPr lang="en-US" baseline="0" dirty="0">
                <a:effectLst/>
              </a:rPr>
              <a:t> of principal is an IAM user. </a:t>
            </a:r>
          </a:p>
          <a:p>
            <a:pPr lvl="0">
              <a:defRPr/>
            </a:pPr>
            <a:endParaRPr lang="en-US" baseline="0" dirty="0">
              <a:effectLst/>
            </a:endParaRPr>
          </a:p>
          <a:p>
            <a:pPr lvl="0">
              <a:defRPr/>
            </a:pPr>
            <a:r>
              <a:rPr lang="en-US" i="1" baseline="0" dirty="0">
                <a:effectLst/>
              </a:rPr>
              <a:t>Federated users </a:t>
            </a:r>
            <a:r>
              <a:rPr lang="en-US" baseline="0" dirty="0">
                <a:effectLst/>
              </a:rPr>
              <a:t>are external identities that do not have an AWS account. You grant them temporary security credentials to access your resources.</a:t>
            </a:r>
          </a:p>
          <a:p>
            <a:pPr lvl="0">
              <a:defRPr/>
            </a:pPr>
            <a:endParaRPr lang="en-US" baseline="0" dirty="0">
              <a:effectLst/>
            </a:endParaRPr>
          </a:p>
          <a:p>
            <a:pPr lvl="0">
              <a:defRPr/>
            </a:pPr>
            <a:r>
              <a:rPr lang="en-US" baseline="0" dirty="0">
                <a:effectLst/>
              </a:rPr>
              <a:t>You can support programmatic access to allow an application to access your AWS account. </a:t>
            </a:r>
          </a:p>
          <a:p>
            <a:pPr lvl="0">
              <a:defRPr/>
            </a:pPr>
            <a:endParaRPr lang="en-US" dirty="0">
              <a:effectLst/>
            </a:endParaRPr>
          </a:p>
          <a:p>
            <a:pPr lvl="0">
              <a:defRPr/>
            </a:pPr>
            <a:r>
              <a:rPr lang="en-US" dirty="0">
                <a:effectLst/>
              </a:rPr>
              <a:t>You can allow users and services to assume an IAM role.</a:t>
            </a:r>
            <a:r>
              <a:rPr lang="en-US" baseline="0" dirty="0">
                <a:effectLst/>
              </a:rPr>
              <a:t> </a:t>
            </a:r>
            <a:endParaRPr lang="en-US" dirty="0">
              <a:effectLst/>
            </a:endParaRPr>
          </a:p>
          <a:p>
            <a:pPr lvl="0">
              <a:defRPr/>
            </a:pPr>
            <a:endParaRPr lang="en-US" dirty="0"/>
          </a:p>
          <a:p>
            <a:pPr lvl="0">
              <a:defRPr/>
            </a:pPr>
            <a:r>
              <a:rPr lang="en-US" dirty="0">
                <a:effectLst/>
              </a:rPr>
              <a:t>The principal can also</a:t>
            </a:r>
            <a:r>
              <a:rPr lang="en-US" baseline="0" dirty="0">
                <a:effectLst/>
              </a:rPr>
              <a:t> be an </a:t>
            </a:r>
            <a:r>
              <a:rPr lang="en-US" dirty="0">
                <a:effectLst/>
              </a:rPr>
              <a:t>AWS service, such as Amazon Elastic Compute Cloud (Amazon EC2), a SAML 2.0 provider, or an identity provider (IdP). You can use an IdP instead of creating IAM users in your AWS account. With an IdP, you manage identities from outside of AWS (such as with a login with Amazon, Apple, Google, and Facebook). You can then give these external identities permissions to use AWS resources in your account.</a:t>
            </a:r>
          </a:p>
          <a:p>
            <a:pPr lvl="0">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more information, see the </a:t>
            </a:r>
            <a:r>
              <a:rPr lang="en-US" sz="1200" i="1" kern="1200" dirty="0">
                <a:solidFill>
                  <a:schemeClr val="tx1"/>
                </a:solidFill>
                <a:effectLst/>
                <a:latin typeface="+mn-lt"/>
                <a:ea typeface="+mn-ea"/>
                <a:cs typeface="+mn-cs"/>
              </a:rPr>
              <a:t>Identity and Access Management User Guide at</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https://docs.aws.amazon.com/IAM/latest/UserGuide/intro-structure.html#intro-structure-terms</a:t>
            </a:r>
            <a:r>
              <a:rPr lang="en-US" sz="1200" kern="1200" dirty="0">
                <a:solidFill>
                  <a:schemeClr val="tx1"/>
                </a:solidFill>
                <a:effectLst/>
                <a:latin typeface="+mn-lt"/>
                <a:ea typeface="+mn-ea"/>
                <a:cs typeface="+mn-cs"/>
              </a:rPr>
              <a:t>.</a:t>
            </a:r>
          </a:p>
        </p:txBody>
      </p:sp>
    </p:spTree>
    <p:extLst>
      <p:ext uri="{BB962C8B-B14F-4D97-AF65-F5344CB8AC3E}">
        <p14:creationId xmlns:p14="http://schemas.microsoft.com/office/powerpoint/2010/main" val="4070201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a:prstGeom prst="rect">
            <a:avLst/>
          </a:prstGeom>
        </p:spPr>
        <p:txBody>
          <a:bodyPr/>
          <a:lstStyle/>
          <a:p>
            <a:r>
              <a:rPr lang="en-US" b="1">
                <a:solidFill>
                  <a:srgbClr val="000000"/>
                </a:solidFill>
                <a:latin typeface="Calibri" panose="020F0502020204030204" pitchFamily="34" charset="0"/>
              </a:rPr>
              <a:t>|Instructor notes:</a:t>
            </a:r>
          </a:p>
          <a:p>
            <a:endParaRPr lang="en-US" b="1"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1"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use different types of security credentials, depending on how you interact with AWS. For example, to sign in to the AWS Management Console, you use a username and password. In contrast, to make programmatic calls to AWS API operations, you use access keys. The table summarizes the different types of AWS security credentials and when you might use each 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more information about root user credentials, see the </a:t>
            </a:r>
            <a:r>
              <a:rPr lang="en-US" sz="1200" i="1" kern="1200" dirty="0">
                <a:solidFill>
                  <a:schemeClr val="tx1"/>
                </a:solidFill>
                <a:effectLst/>
                <a:latin typeface="+mn-lt"/>
                <a:ea typeface="+mn-ea"/>
                <a:cs typeface="+mn-cs"/>
              </a:rPr>
              <a:t>AWS Account Management API Reference Guide </a:t>
            </a:r>
            <a:r>
              <a:rPr lang="en-US" sz="1200" i="0" kern="1200" dirty="0">
                <a:solidFill>
                  <a:schemeClr val="tx1"/>
                </a:solidFill>
                <a:effectLst/>
                <a:latin typeface="+mn-lt"/>
                <a:ea typeface="+mn-ea"/>
                <a:cs typeface="+mn-cs"/>
              </a:rPr>
              <a:t>at</a:t>
            </a:r>
            <a:r>
              <a:rPr lang="en-US" sz="1200" i="1"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https://docs.aws.amazon.com/accounts/latest/reference/root-user-tasks.html</a:t>
            </a:r>
            <a:r>
              <a:rPr lang="en-US" sz="1200" kern="1200" dirty="0">
                <a:solidFill>
                  <a:schemeClr val="tx1"/>
                </a:solidFill>
                <a:effectLst/>
                <a:latin typeface="+mn-lt"/>
                <a:ea typeface="+mn-ea"/>
                <a:cs typeface="+mn-cs"/>
              </a:rPr>
              <a:t>.</a:t>
            </a:r>
            <a:endParaRPr lang="en-US" dirty="0"/>
          </a:p>
        </p:txBody>
      </p:sp>
    </p:spTree>
    <p:extLst>
      <p:ext uri="{BB962C8B-B14F-4D97-AF65-F5344CB8AC3E}">
        <p14:creationId xmlns:p14="http://schemas.microsoft.com/office/powerpoint/2010/main" val="7646216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42.xml"/><Relationship Id="rId4"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xml"/><Relationship Id="rId1" Type="http://schemas.openxmlformats.org/officeDocument/2006/relationships/tags" Target="../tags/tag5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1.xml"/><Relationship Id="rId1" Type="http://schemas.openxmlformats.org/officeDocument/2006/relationships/tags" Target="../tags/tag5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1.xml"/><Relationship Id="rId1" Type="http://schemas.openxmlformats.org/officeDocument/2006/relationships/tags" Target="../tags/tag5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Master" Target="../slideMasters/slideMaster1.xml"/><Relationship Id="rId1" Type="http://schemas.openxmlformats.org/officeDocument/2006/relationships/tags" Target="../tags/tag5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1.xml"/><Relationship Id="rId1" Type="http://schemas.openxmlformats.org/officeDocument/2006/relationships/tags" Target="../tags/tag5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Master" Target="../slideMasters/slideMaster1.xml"/><Relationship Id="rId1" Type="http://schemas.openxmlformats.org/officeDocument/2006/relationships/tags" Target="../tags/tag5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1.xml"/><Relationship Id="rId1" Type="http://schemas.openxmlformats.org/officeDocument/2006/relationships/tags" Target="../tags/tag57.xml"/><Relationship Id="rId4" Type="http://schemas.openxmlformats.org/officeDocument/2006/relationships/image" Target="../media/image10.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1.xml"/><Relationship Id="rId1" Type="http://schemas.openxmlformats.org/officeDocument/2006/relationships/tags" Target="../tags/tag58.xml"/><Relationship Id="rId4" Type="http://schemas.openxmlformats.org/officeDocument/2006/relationships/image" Target="../media/image10.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Instructor Intro">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Welcome">
            <a:extLst>
              <a:ext uri="{FF2B5EF4-FFF2-40B4-BE49-F238E27FC236}">
                <a16:creationId xmlns:a16="http://schemas.microsoft.com/office/drawing/2014/main" id="{9232F6EE-4B67-4345-A23C-59998C651704}"/>
              </a:ext>
            </a:extLst>
          </p:cNvPr>
          <p:cNvSpPr>
            <a:spLocks noGrp="1"/>
          </p:cNvSpPr>
          <p:nvPr>
            <p:ph type="body" idx="5" hasCustomPrompt="1"/>
          </p:nvPr>
        </p:nvSpPr>
        <p:spPr>
          <a:xfrm>
            <a:off x="1395765" y="587375"/>
            <a:ext cx="3110146" cy="480131"/>
          </a:xfrm>
          <a:noFill/>
        </p:spPr>
        <p:txBody>
          <a:bodyPr wrap="none" rtlCol="0">
            <a:noAutofit/>
          </a:bodyPr>
          <a:lstStyle>
            <a:lvl1pPr marL="0" indent="0" algn="ctr">
              <a:buNone/>
              <a:defRPr lang="en-US" dirty="0" smtClean="0">
                <a:solidFill>
                  <a:schemeClr val="bg1"/>
                </a:solidFill>
                <a:latin typeface="+mn-lt"/>
                <a:ea typeface="Amazon Ember Light" panose="020B0403020204020204" pitchFamily="34" charset="0"/>
                <a:cs typeface="Amazon Ember Light" panose="020B0403020204020204" pitchFamily="34" charset="0"/>
              </a:defRPr>
            </a:lvl1pPr>
            <a:lvl2pPr marL="0" indent="0">
              <a:buNone/>
              <a:defRPr lang="en-US" sz="1800" dirty="0" smtClean="0">
                <a:solidFill>
                  <a:schemeClr val="tx1"/>
                </a:solidFill>
                <a:latin typeface="+mn-lt"/>
                <a:ea typeface="+mn-ea"/>
                <a:cs typeface="+mn-cs"/>
              </a:defRPr>
            </a:lvl2pPr>
            <a:lvl3pPr marL="227012" indent="0">
              <a:buNone/>
              <a:defRPr lang="en-US" sz="1800" dirty="0" smtClean="0">
                <a:solidFill>
                  <a:schemeClr val="tx1"/>
                </a:solidFill>
                <a:latin typeface="+mn-lt"/>
                <a:ea typeface="+mn-ea"/>
                <a:cs typeface="+mn-cs"/>
              </a:defRPr>
            </a:lvl3pPr>
            <a:lvl4pPr marL="455612" indent="0">
              <a:buNone/>
              <a:defRPr lang="en-US" dirty="0" smtClean="0">
                <a:solidFill>
                  <a:schemeClr val="tx1"/>
                </a:solidFill>
                <a:latin typeface="+mn-lt"/>
                <a:ea typeface="+mn-ea"/>
                <a:cs typeface="+mn-cs"/>
              </a:defRPr>
            </a:lvl4pPr>
            <a:lvl5pPr marL="684212" indent="0">
              <a:buNone/>
              <a:defRPr lang="en-US" dirty="0">
                <a:solidFill>
                  <a:schemeClr val="tx1"/>
                </a:solidFill>
                <a:latin typeface="+mn-lt"/>
                <a:ea typeface="+mn-ea"/>
                <a:cs typeface="+mn-cs"/>
              </a:defRPr>
            </a:lvl5pPr>
          </a:lstStyle>
          <a:p>
            <a:pPr marL="0" lvl="0" algn="ctr"/>
            <a:r>
              <a:rPr lang="en-US" dirty="0"/>
              <a:t>Type: Welcome to</a:t>
            </a:r>
          </a:p>
        </p:txBody>
      </p:sp>
      <p:sp>
        <p:nvSpPr>
          <p:cNvPr id="9" name="Title">
            <a:extLst>
              <a:ext uri="{FF2B5EF4-FFF2-40B4-BE49-F238E27FC236}">
                <a16:creationId xmlns:a16="http://schemas.microsoft.com/office/drawing/2014/main" id="{4EEAFEA5-AD58-4F91-B983-55D7572F341D}"/>
              </a:ext>
            </a:extLst>
          </p:cNvPr>
          <p:cNvSpPr>
            <a:spLocks noGrp="1"/>
          </p:cNvSpPr>
          <p:nvPr>
            <p:ph type="title" idx="1" hasCustomPrompt="1"/>
          </p:nvPr>
        </p:nvSpPr>
        <p:spPr>
          <a:xfrm>
            <a:off x="228600" y="1179576"/>
            <a:ext cx="5440680" cy="3401568"/>
          </a:xfrm>
        </p:spPr>
        <p:txBody>
          <a:bodyPr anchor="t"/>
          <a:lstStyle>
            <a:lvl1pPr algn="ctr">
              <a:defRPr>
                <a:solidFill>
                  <a:schemeClr val="bg1"/>
                </a:solidFill>
              </a:defRPr>
            </a:lvl1pPr>
          </a:lstStyle>
          <a:p>
            <a:r>
              <a:rPr lang="en-US" dirty="0"/>
              <a:t>Enter course title</a:t>
            </a:r>
          </a:p>
        </p:txBody>
      </p:sp>
      <p:sp>
        <p:nvSpPr>
          <p:cNvPr id="6" name="Begin">
            <a:extLst>
              <a:ext uri="{FF2B5EF4-FFF2-40B4-BE49-F238E27FC236}">
                <a16:creationId xmlns:a16="http://schemas.microsoft.com/office/drawing/2014/main" id="{4C9D10C3-7B9B-40BA-98BE-153026F5FC64}"/>
              </a:ext>
            </a:extLst>
          </p:cNvPr>
          <p:cNvSpPr>
            <a:spLocks noGrp="1"/>
          </p:cNvSpPr>
          <p:nvPr>
            <p:ph type="body" idx="6" hasCustomPrompt="1"/>
          </p:nvPr>
        </p:nvSpPr>
        <p:spPr>
          <a:xfrm>
            <a:off x="470030" y="4884381"/>
            <a:ext cx="4961616" cy="523220"/>
          </a:xfrm>
          <a:noFill/>
        </p:spPr>
        <p:txBody>
          <a:bodyPr wrap="none" rtlCol="0">
            <a:noAutofit/>
          </a:bodyPr>
          <a:lstStyle>
            <a:lvl1pPr marL="0" indent="0">
              <a:buNone/>
              <a:defRPr lang="en-US" dirty="0" smtClean="0">
                <a:solidFill>
                  <a:schemeClr val="bg1"/>
                </a:solidFill>
                <a:latin typeface="+mn-lt"/>
                <a:ea typeface="Amazon Ember Light" panose="020B0403020204020204" pitchFamily="34" charset="0"/>
                <a:cs typeface="Amazon Ember Light" panose="020B0403020204020204" pitchFamily="34" charset="0"/>
              </a:defRPr>
            </a:lvl1pPr>
            <a:lvl2pPr marL="0" indent="0">
              <a:buNone/>
              <a:defRPr lang="en-US" sz="1800" dirty="0" smtClean="0">
                <a:solidFill>
                  <a:schemeClr val="tx1"/>
                </a:solidFill>
                <a:latin typeface="+mn-lt"/>
                <a:ea typeface="+mn-ea"/>
                <a:cs typeface="+mn-cs"/>
              </a:defRPr>
            </a:lvl2pPr>
            <a:lvl3pPr marL="227012" indent="0">
              <a:buNone/>
              <a:defRPr lang="en-US" sz="1800" dirty="0" smtClean="0">
                <a:solidFill>
                  <a:schemeClr val="tx1"/>
                </a:solidFill>
                <a:latin typeface="+mn-lt"/>
                <a:ea typeface="+mn-ea"/>
                <a:cs typeface="+mn-cs"/>
              </a:defRPr>
            </a:lvl3pPr>
            <a:lvl4pPr marL="455612" indent="0">
              <a:buNone/>
              <a:defRPr lang="en-US" dirty="0" smtClean="0">
                <a:solidFill>
                  <a:schemeClr val="tx1"/>
                </a:solidFill>
                <a:latin typeface="+mn-lt"/>
                <a:ea typeface="+mn-ea"/>
                <a:cs typeface="+mn-cs"/>
              </a:defRPr>
            </a:lvl4pPr>
            <a:lvl5pPr marL="684212" indent="0">
              <a:buNone/>
              <a:defRPr lang="en-US" dirty="0">
                <a:solidFill>
                  <a:schemeClr val="tx1"/>
                </a:solidFill>
                <a:latin typeface="+mn-lt"/>
                <a:ea typeface="+mn-ea"/>
                <a:cs typeface="+mn-cs"/>
              </a:defRPr>
            </a:lvl5pPr>
          </a:lstStyle>
          <a:p>
            <a:pPr marL="0" lvl="0" algn="ctr"/>
            <a:r>
              <a:rPr lang="en-US" dirty="0"/>
              <a:t>Type: This training will begin:</a:t>
            </a:r>
          </a:p>
        </p:txBody>
      </p:sp>
      <p:sp>
        <p:nvSpPr>
          <p:cNvPr id="2" name="TimeZone">
            <a:extLst>
              <a:ext uri="{FF2B5EF4-FFF2-40B4-BE49-F238E27FC236}">
                <a16:creationId xmlns:a16="http://schemas.microsoft.com/office/drawing/2014/main" id="{15FEBCEE-35B5-4CBC-BD60-FE197957D654}"/>
              </a:ext>
            </a:extLst>
          </p:cNvPr>
          <p:cNvSpPr>
            <a:spLocks noGrp="1"/>
          </p:cNvSpPr>
          <p:nvPr>
            <p:ph type="body" idx="2" hasCustomPrompt="1"/>
          </p:nvPr>
        </p:nvSpPr>
        <p:spPr>
          <a:xfrm>
            <a:off x="316713" y="5463827"/>
            <a:ext cx="5268251" cy="627245"/>
          </a:xfrm>
        </p:spPr>
        <p:txBody>
          <a:bodyPr anchor="t">
            <a:normAutofit/>
          </a:bodyPr>
          <a:lstStyle>
            <a:lvl1pPr marL="0" indent="0" algn="ctr">
              <a:buNone/>
              <a:defRPr sz="2000">
                <a:solidFill>
                  <a:schemeClr val="bg1"/>
                </a:solidFill>
                <a:latin typeface="+mn-lt"/>
                <a:ea typeface="Amazon Ember" panose="020B0603020204020204" pitchFamily="34" charset="0"/>
                <a:cs typeface="Amazon Ember" panose="020B0603020204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Enter course start time and time zone</a:t>
            </a:r>
          </a:p>
        </p:txBody>
      </p:sp>
      <p:sp>
        <p:nvSpPr>
          <p:cNvPr id="7" name="Instructor">
            <a:extLst>
              <a:ext uri="{FF2B5EF4-FFF2-40B4-BE49-F238E27FC236}">
                <a16:creationId xmlns:a16="http://schemas.microsoft.com/office/drawing/2014/main" id="{BB33D3C1-5E97-49DF-AE65-C137387749BA}"/>
              </a:ext>
            </a:extLst>
          </p:cNvPr>
          <p:cNvSpPr>
            <a:spLocks noGrp="1"/>
          </p:cNvSpPr>
          <p:nvPr>
            <p:ph type="body" idx="7" hasCustomPrompt="1"/>
          </p:nvPr>
        </p:nvSpPr>
        <p:spPr>
          <a:xfrm>
            <a:off x="7641186" y="381721"/>
            <a:ext cx="4263440" cy="523220"/>
          </a:xfrm>
          <a:noFill/>
        </p:spPr>
        <p:txBody>
          <a:bodyPr wrap="none" rtlCol="0">
            <a:noAutofit/>
          </a:bodyPr>
          <a:lstStyle>
            <a:lvl1pPr marL="0" indent="0">
              <a:buNone/>
              <a:defRPr lang="en-US" dirty="0" smtClean="0">
                <a:solidFill>
                  <a:srgbClr val="232F3E"/>
                </a:solidFill>
                <a:latin typeface="+mn-lt"/>
                <a:ea typeface="Amazon Ember" panose="020B0603020204020204" pitchFamily="34" charset="0"/>
                <a:cs typeface="Amazon Ember" panose="020B0603020204020204" pitchFamily="34" charset="0"/>
              </a:defRPr>
            </a:lvl1pPr>
          </a:lstStyle>
          <a:p>
            <a:pPr marL="0" lvl="0"/>
            <a:r>
              <a:rPr lang="en-US" dirty="0"/>
              <a:t>Type: Your instructor is:</a:t>
            </a:r>
          </a:p>
        </p:txBody>
      </p:sp>
      <p:sp>
        <p:nvSpPr>
          <p:cNvPr id="22" name="Instructor Photo">
            <a:extLst>
              <a:ext uri="{FF2B5EF4-FFF2-40B4-BE49-F238E27FC236}">
                <a16:creationId xmlns:a16="http://schemas.microsoft.com/office/drawing/2014/main" id="{1271813C-5B30-4D24-8175-91D870333A95}"/>
              </a:ext>
              <a:ext uri="{C183D7F6-B498-43B3-948B-1728B52AA6E4}">
                <adec:decorative xmlns:adec="http://schemas.microsoft.com/office/drawing/2017/decorative" val="1"/>
              </a:ext>
            </a:extLst>
          </p:cNvPr>
          <p:cNvSpPr>
            <a:spLocks noGrp="1"/>
          </p:cNvSpPr>
          <p:nvPr>
            <p:ph idx="22" hasCustomPrompt="1"/>
          </p:nvPr>
        </p:nvSpPr>
        <p:spPr>
          <a:xfrm>
            <a:off x="6030786" y="440360"/>
            <a:ext cx="1584325" cy="1581912"/>
          </a:xfrm>
          <a:solidFill>
            <a:schemeClr val="bg1"/>
          </a:solidFill>
        </p:spPr>
        <p:txBody>
          <a:bodyPr>
            <a:normAutofit/>
          </a:bodyPr>
          <a:lstStyle>
            <a:lvl1pPr marL="0" indent="0" algn="ctr">
              <a:buNone/>
              <a:defRPr sz="1800">
                <a:solidFill>
                  <a:schemeClr val="tx2"/>
                </a:solidFill>
                <a:latin typeface="+mn-lt"/>
              </a:defRPr>
            </a:lvl1pPr>
          </a:lstStyle>
          <a:p>
            <a:r>
              <a:rPr lang="en-US" dirty="0"/>
              <a:t>Instructor photo</a:t>
            </a:r>
          </a:p>
        </p:txBody>
      </p:sp>
      <p:sp>
        <p:nvSpPr>
          <p:cNvPr id="3" name="Instructor Information">
            <a:extLst>
              <a:ext uri="{FF2B5EF4-FFF2-40B4-BE49-F238E27FC236}">
                <a16:creationId xmlns:a16="http://schemas.microsoft.com/office/drawing/2014/main" id="{09913C86-F9D2-40F4-BFE6-F0C9EF282B5E}"/>
              </a:ext>
            </a:extLst>
          </p:cNvPr>
          <p:cNvSpPr>
            <a:spLocks noGrp="1"/>
          </p:cNvSpPr>
          <p:nvPr>
            <p:ph type="body" idx="3" hasCustomPrompt="1"/>
          </p:nvPr>
        </p:nvSpPr>
        <p:spPr>
          <a:xfrm>
            <a:off x="7697977" y="1002529"/>
            <a:ext cx="4204461" cy="1021776"/>
          </a:xfrm>
        </p:spPr>
        <p:txBody>
          <a:bodyPr anchor="t">
            <a:normAutofit/>
          </a:bodyPr>
          <a:lstStyle>
            <a:lvl1pPr marL="0" indent="0" algn="l">
              <a:spcBef>
                <a:spcPts val="0"/>
              </a:spcBef>
              <a:spcAft>
                <a:spcPts val="0"/>
              </a:spcAft>
              <a:buNone/>
              <a:defRPr sz="2000">
                <a:solidFill>
                  <a:srgbClr val="232F3E"/>
                </a:solidFill>
                <a:latin typeface="+mn-lt"/>
                <a:ea typeface="Amazon Ember" panose="020B0603020204020204" pitchFamily="34" charset="0"/>
                <a:cs typeface="Amazon Ember" panose="020B0603020204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Enter instructor name</a:t>
            </a:r>
            <a:br>
              <a:rPr lang="en-US" dirty="0"/>
            </a:br>
            <a:r>
              <a:rPr lang="en-US" dirty="0"/>
              <a:t>Instructor email address</a:t>
            </a:r>
            <a:br>
              <a:rPr lang="en-US" dirty="0"/>
            </a:br>
            <a:r>
              <a:rPr lang="en-US" dirty="0"/>
              <a:t>Instructor title</a:t>
            </a:r>
          </a:p>
        </p:txBody>
      </p:sp>
      <p:sp>
        <p:nvSpPr>
          <p:cNvPr id="23" name="Certifications Photo">
            <a:extLst>
              <a:ext uri="{FF2B5EF4-FFF2-40B4-BE49-F238E27FC236}">
                <a16:creationId xmlns:a16="http://schemas.microsoft.com/office/drawing/2014/main" id="{5EC4E533-CE33-4590-A00C-A2DC85ACB3BF}"/>
              </a:ext>
              <a:ext uri="{C183D7F6-B498-43B3-948B-1728B52AA6E4}">
                <adec:decorative xmlns:adec="http://schemas.microsoft.com/office/drawing/2017/decorative" val="1"/>
              </a:ext>
            </a:extLst>
          </p:cNvPr>
          <p:cNvSpPr>
            <a:spLocks noGrp="1"/>
          </p:cNvSpPr>
          <p:nvPr>
            <p:ph idx="23" hasCustomPrompt="1"/>
          </p:nvPr>
        </p:nvSpPr>
        <p:spPr>
          <a:xfrm>
            <a:off x="6004559" y="2255896"/>
            <a:ext cx="5897880" cy="1581912"/>
          </a:xfrm>
          <a:solidFill>
            <a:schemeClr val="bg1"/>
          </a:solidFill>
        </p:spPr>
        <p:txBody>
          <a:bodyPr>
            <a:normAutofit/>
          </a:bodyPr>
          <a:lstStyle>
            <a:lvl1pPr marL="0" indent="0" algn="ctr">
              <a:buNone/>
              <a:defRPr sz="1800">
                <a:solidFill>
                  <a:schemeClr val="tx2"/>
                </a:solidFill>
                <a:latin typeface="+mn-lt"/>
              </a:defRPr>
            </a:lvl1pPr>
          </a:lstStyle>
          <a:p>
            <a:r>
              <a:rPr lang="en-US" dirty="0"/>
              <a:t>Placeholder for instructor certification icon image</a:t>
            </a:r>
          </a:p>
        </p:txBody>
      </p:sp>
      <p:sp>
        <p:nvSpPr>
          <p:cNvPr id="8" name="Connect">
            <a:extLst>
              <a:ext uri="{FF2B5EF4-FFF2-40B4-BE49-F238E27FC236}">
                <a16:creationId xmlns:a16="http://schemas.microsoft.com/office/drawing/2014/main" id="{184A9DBC-1B09-48A1-9B47-4CDF5BCBF7AC}"/>
              </a:ext>
            </a:extLst>
          </p:cNvPr>
          <p:cNvSpPr>
            <a:spLocks noGrp="1"/>
          </p:cNvSpPr>
          <p:nvPr>
            <p:ph type="body" idx="8" hasCustomPrompt="1"/>
          </p:nvPr>
        </p:nvSpPr>
        <p:spPr>
          <a:xfrm>
            <a:off x="6004560" y="4172310"/>
            <a:ext cx="5897880" cy="587703"/>
          </a:xfrm>
          <a:noFill/>
        </p:spPr>
        <p:txBody>
          <a:bodyPr wrap="none" rtlCol="0">
            <a:noAutofit/>
          </a:bodyPr>
          <a:lstStyle>
            <a:lvl1pPr marL="0" indent="0">
              <a:buNone/>
              <a:defRPr lang="en-US" dirty="0" smtClean="0">
                <a:solidFill>
                  <a:srgbClr val="232F3E"/>
                </a:solidFill>
                <a:latin typeface="+mn-lt"/>
                <a:ea typeface="Amazon Ember" panose="020B0603020204020204" pitchFamily="34" charset="0"/>
                <a:cs typeface="Amazon Ember" panose="020B0603020204020204" pitchFamily="34" charset="0"/>
              </a:defRPr>
            </a:lvl1pPr>
          </a:lstStyle>
          <a:p>
            <a:pPr marL="0" lvl="0"/>
            <a:r>
              <a:rPr lang="en-US" dirty="0"/>
              <a:t>Type: Important information</a:t>
            </a:r>
          </a:p>
        </p:txBody>
      </p:sp>
      <p:sp>
        <p:nvSpPr>
          <p:cNvPr id="4" name="Resources">
            <a:extLst>
              <a:ext uri="{FF2B5EF4-FFF2-40B4-BE49-F238E27FC236}">
                <a16:creationId xmlns:a16="http://schemas.microsoft.com/office/drawing/2014/main" id="{B7141889-281C-44C1-8554-B9EEA8D5FF40}"/>
              </a:ext>
            </a:extLst>
          </p:cNvPr>
          <p:cNvSpPr>
            <a:spLocks noGrp="1"/>
          </p:cNvSpPr>
          <p:nvPr>
            <p:ph type="body" idx="4" hasCustomPrompt="1"/>
          </p:nvPr>
        </p:nvSpPr>
        <p:spPr>
          <a:xfrm>
            <a:off x="6004559" y="4884381"/>
            <a:ext cx="5897881" cy="1533258"/>
          </a:xfrm>
        </p:spPr>
        <p:txBody>
          <a:bodyPr anchor="t">
            <a:normAutofit/>
          </a:bodyPr>
          <a:lstStyle>
            <a:lvl1pPr marL="0" indent="0" algn="l">
              <a:spcBef>
                <a:spcPts val="0"/>
              </a:spcBef>
              <a:spcAft>
                <a:spcPts val="0"/>
              </a:spcAft>
              <a:buNone/>
              <a:defRPr sz="1800" baseline="0">
                <a:solidFill>
                  <a:srgbClr val="232F3E"/>
                </a:solidFill>
                <a:latin typeface="+mn-lt"/>
                <a:ea typeface="Amazon Ember" panose="020B0603020204020204" pitchFamily="34" charset="0"/>
                <a:cs typeface="Amazon Ember" panose="020B0603020204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Enter the information for </a:t>
            </a:r>
            <a:r>
              <a:rPr lang="en-US" dirty="0" err="1"/>
              <a:t>eVantage</a:t>
            </a:r>
            <a:r>
              <a:rPr lang="en-US" dirty="0"/>
              <a:t>, QwikLabs, or any other resources the student needs to have loaded</a:t>
            </a:r>
          </a:p>
        </p:txBody>
      </p:sp>
      <p:sp>
        <p:nvSpPr>
          <p:cNvPr id="10" name="copyrightText">
            <a:extLst>
              <a:ext uri="{FF2B5EF4-FFF2-40B4-BE49-F238E27FC236}">
                <a16:creationId xmlns:a16="http://schemas.microsoft.com/office/drawing/2014/main" id="{6C12D8B5-F893-374A-CF0F-3FC505A8CB0A}"/>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3291300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Code">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1AA7B286-8B48-4C92-B2A9-AADCF2EEA2A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1D7818F9-B3C0-42E7-B6E1-534723096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Title and code</a:t>
            </a:r>
          </a:p>
        </p:txBody>
      </p:sp>
      <p:sp>
        <p:nvSpPr>
          <p:cNvPr id="2" name="Code">
            <a:extLst>
              <a:ext uri="{FF2B5EF4-FFF2-40B4-BE49-F238E27FC236}">
                <a16:creationId xmlns:a16="http://schemas.microsoft.com/office/drawing/2014/main" id="{D77EFECE-400E-4BAA-A766-7DD8A1117BBC}"/>
              </a:ext>
            </a:extLst>
          </p:cNvPr>
          <p:cNvSpPr>
            <a:spLocks noGrp="1"/>
          </p:cNvSpPr>
          <p:nvPr>
            <p:ph type="body" idx="2" hasCustomPrompt="1"/>
          </p:nvPr>
        </p:nvSpPr>
        <p:spPr>
          <a:xfrm>
            <a:off x="365760" y="1097280"/>
            <a:ext cx="11466576" cy="5330952"/>
          </a:xfrm>
        </p:spPr>
        <p:txBody>
          <a:bodyPr>
            <a:noAutofit/>
          </a:bodyPr>
          <a:lstStyle>
            <a:lvl1pPr marL="0" indent="0">
              <a:spcBef>
                <a:spcPts val="0"/>
              </a:spcBef>
              <a:buNone/>
              <a:defRPr sz="1600">
                <a:solidFill>
                  <a:srgbClr val="232F3E"/>
                </a:solidFill>
                <a:latin typeface="Lucida Console" panose="020B0609040504020204" pitchFamily="49" charset="0"/>
              </a:defRPr>
            </a:lvl1pPr>
          </a:lstStyle>
          <a:p>
            <a:pPr lvl="0"/>
            <a:r>
              <a:rPr lang="en-US" dirty="0"/>
              <a:t>; Syntax Test file for 68k Assembly code</a:t>
            </a:r>
          </a:p>
          <a:p>
            <a:pPr lvl="0"/>
            <a:r>
              <a:rPr lang="en-US" dirty="0"/>
              <a:t>; Some comments about this file</a:t>
            </a:r>
          </a:p>
          <a:p>
            <a:pPr lvl="0"/>
            <a:r>
              <a:rPr lang="en-US" dirty="0"/>
              <a:t>.D0 00000000</a:t>
            </a:r>
          </a:p>
          <a:p>
            <a:pPr lvl="0"/>
            <a:r>
              <a:rPr lang="en-US" dirty="0"/>
              <a:t>MS 2100 00000002</a:t>
            </a:r>
          </a:p>
          <a:p>
            <a:pPr lvl="0"/>
            <a:r>
              <a:rPr lang="en-US" dirty="0"/>
              <a:t>MM 2000;DI</a:t>
            </a:r>
          </a:p>
          <a:p>
            <a:pPr lvl="0"/>
            <a:r>
              <a:rPr lang="en-US" dirty="0"/>
              <a:t>LEA.L $002100,A1</a:t>
            </a:r>
          </a:p>
          <a:p>
            <a:pPr lvl="0"/>
            <a:r>
              <a:rPr lang="en-US" dirty="0"/>
              <a:t>MOVE.L #2,-(A1)</a:t>
            </a:r>
          </a:p>
          <a:p>
            <a:pPr lvl="0"/>
            <a:r>
              <a:rPr lang="en-US" dirty="0"/>
              <a:t>BSR $00002050</a:t>
            </a:r>
          </a:p>
          <a:p>
            <a:pPr lvl="0"/>
            <a:r>
              <a:rPr lang="en-US" dirty="0"/>
              <a:t>MM 2050;DI</a:t>
            </a:r>
          </a:p>
          <a:p>
            <a:pPr lvl="0"/>
            <a:r>
              <a:rPr lang="en-US" dirty="0"/>
              <a:t>MOVE.L (A1)+,D1</a:t>
            </a:r>
          </a:p>
          <a:p>
            <a:pPr lvl="0"/>
            <a:r>
              <a:rPr lang="en-US" dirty="0"/>
              <a:t>MOVE.L (A1),D2</a:t>
            </a:r>
          </a:p>
          <a:p>
            <a:pPr lvl="0"/>
            <a:r>
              <a:rPr lang="en-US" dirty="0"/>
              <a:t>ADD.L D1,D2</a:t>
            </a:r>
          </a:p>
          <a:p>
            <a:pPr lvl="0"/>
            <a:r>
              <a:rPr lang="en-US" dirty="0"/>
              <a:t>MOVE.L D2,D0</a:t>
            </a:r>
          </a:p>
          <a:p>
            <a:pPr lvl="0"/>
            <a:r>
              <a:rPr lang="en-US" dirty="0"/>
              <a:t>RTS</a:t>
            </a:r>
          </a:p>
        </p:txBody>
      </p:sp>
    </p:spTree>
    <p:custDataLst>
      <p:tags r:id="rId1"/>
    </p:custDataLst>
    <p:extLst>
      <p:ext uri="{BB962C8B-B14F-4D97-AF65-F5344CB8AC3E}">
        <p14:creationId xmlns:p14="http://schemas.microsoft.com/office/powerpoint/2010/main" val="160625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itle, Text Column, and Small Picture">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ECDF26F2-E972-40FE-806F-12B056EA9DCC}"/>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F8BD5B93-38A6-4C4A-A3EB-A591F4EDD6E5}"/>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2/3 Column, and picture</a:t>
            </a:r>
          </a:p>
        </p:txBody>
      </p:sp>
      <p:sp>
        <p:nvSpPr>
          <p:cNvPr id="2" name="Content">
            <a:extLst>
              <a:ext uri="{FF2B5EF4-FFF2-40B4-BE49-F238E27FC236}">
                <a16:creationId xmlns:a16="http://schemas.microsoft.com/office/drawing/2014/main" id="{5ACBD598-6775-4223-B2AB-B169A112E3FF}"/>
              </a:ext>
            </a:extLst>
          </p:cNvPr>
          <p:cNvSpPr>
            <a:spLocks noGrp="1"/>
          </p:cNvSpPr>
          <p:nvPr>
            <p:ph idx="2" hasCustomPrompt="1"/>
          </p:nvPr>
        </p:nvSpPr>
        <p:spPr>
          <a:xfrm>
            <a:off x="365760" y="1097280"/>
            <a:ext cx="7644384" cy="5330952"/>
          </a:xfrm>
        </p:spPr>
        <p:txBody>
          <a:bodyPr>
            <a:noAutofit/>
          </a:bodyPr>
          <a:lstStyle>
            <a:lvl1pPr>
              <a:lnSpc>
                <a:spcPct val="100000"/>
              </a:lnSpc>
              <a:spcBef>
                <a:spcPts val="1000"/>
              </a:spcBef>
              <a:spcAft>
                <a:spcPts val="600"/>
              </a:spcAft>
              <a:defRPr>
                <a:solidFill>
                  <a:srgbClr val="232F3E"/>
                </a:solidFill>
              </a:defRPr>
            </a:lvl1pPr>
            <a:lvl2pPr marL="461963" indent="-228600">
              <a:lnSpc>
                <a:spcPct val="100000"/>
              </a:lnSpc>
              <a:spcBef>
                <a:spcPts val="500"/>
              </a:spcBef>
              <a:spcAft>
                <a:spcPts val="600"/>
              </a:spcAft>
              <a:defRPr>
                <a:solidFill>
                  <a:srgbClr val="232F3E"/>
                </a:solidFill>
              </a:defRPr>
            </a:lvl2pPr>
            <a:lvl3pPr marL="682625" indent="-228600">
              <a:lnSpc>
                <a:spcPct val="100000"/>
              </a:lnSpc>
              <a:spcBef>
                <a:spcPts val="500"/>
              </a:spcBef>
              <a:spcAft>
                <a:spcPts val="600"/>
              </a:spcAft>
              <a:defRPr>
                <a:solidFill>
                  <a:srgbClr val="232F3E"/>
                </a:solidFill>
              </a:defRPr>
            </a:lvl3pPr>
            <a:lvl4pPr marL="914400" indent="-228600">
              <a:lnSpc>
                <a:spcPct val="100000"/>
              </a:lnSpc>
              <a:spcBef>
                <a:spcPts val="500"/>
              </a:spcBef>
              <a:spcAft>
                <a:spcPts val="600"/>
              </a:spcAft>
              <a:defRPr>
                <a:solidFill>
                  <a:srgbClr val="232F3E"/>
                </a:solidFill>
              </a:defRPr>
            </a:lvl4pPr>
            <a:lvl5pPr marL="1146175" indent="-228600">
              <a:lnSpc>
                <a:spcPct val="100000"/>
              </a:lnSpc>
              <a:spcBef>
                <a:spcPts val="500"/>
              </a:spcBef>
              <a:spcAft>
                <a:spcPts val="600"/>
              </a:spcAft>
              <a:defRPr>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2" name="Picture">
            <a:extLst>
              <a:ext uri="{FF2B5EF4-FFF2-40B4-BE49-F238E27FC236}">
                <a16:creationId xmlns:a16="http://schemas.microsoft.com/office/drawing/2014/main" id="{A644AF2C-FFDC-4661-BF6B-D208E5E816FA}"/>
              </a:ext>
              <a:ext uri="{C183D7F6-B498-43B3-948B-1728B52AA6E4}">
                <adec:decorative xmlns:adec="http://schemas.microsoft.com/office/drawing/2017/decorative" val="1"/>
              </a:ext>
            </a:extLst>
          </p:cNvPr>
          <p:cNvSpPr>
            <a:spLocks noGrp="1"/>
          </p:cNvSpPr>
          <p:nvPr>
            <p:ph type="pic" idx="22" hasCustomPrompt="1"/>
          </p:nvPr>
        </p:nvSpPr>
        <p:spPr>
          <a:xfrm>
            <a:off x="8498586" y="2276856"/>
            <a:ext cx="2971800" cy="2971800"/>
          </a:xfrm>
        </p:spPr>
        <p:txBody>
          <a:bodyPr anchor="t">
            <a:noAutofit/>
          </a:bodyPr>
          <a:lstStyle>
            <a:lvl1pPr marL="0" indent="0" algn="ctr">
              <a:buNone/>
              <a:defRPr sz="2000">
                <a:solidFill>
                  <a:srgbClr val="232F3E"/>
                </a:solidFill>
              </a:defRPr>
            </a:lvl1pPr>
          </a:lstStyle>
          <a:p>
            <a:r>
              <a:rPr lang="en-US" dirty="0"/>
              <a:t>Click icon to add image</a:t>
            </a:r>
          </a:p>
        </p:txBody>
      </p:sp>
    </p:spTree>
    <p:custDataLst>
      <p:tags r:id="rId1"/>
    </p:custDataLst>
    <p:extLst>
      <p:ext uri="{BB962C8B-B14F-4D97-AF65-F5344CB8AC3E}">
        <p14:creationId xmlns:p14="http://schemas.microsoft.com/office/powerpoint/2010/main" val="418244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Title, Header, Text, and Small Picture">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FFFF9C37-F39B-42A9-BBBE-57586150257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1053311"/>
            <a:ext cx="11460480" cy="440329"/>
          </a:xfrm>
          <a:prstGeom prst="rect">
            <a:avLst/>
          </a:prstGeom>
        </p:spPr>
      </p:pic>
      <p:sp>
        <p:nvSpPr>
          <p:cNvPr id="97" name="Slide Number">
            <a:extLst>
              <a:ext uri="{FF2B5EF4-FFF2-40B4-BE49-F238E27FC236}">
                <a16:creationId xmlns:a16="http://schemas.microsoft.com/office/drawing/2014/main" id="{1D310634-6D6F-45BA-96BC-E6E4225BB2B6}"/>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2712" y="301752"/>
            <a:ext cx="11466576" cy="731318"/>
          </a:xfrm>
        </p:spPr>
        <p:txBody>
          <a:bodyPr/>
          <a:lstStyle>
            <a:lvl1pPr>
              <a:defRPr>
                <a:solidFill>
                  <a:srgbClr val="232F3E"/>
                </a:solidFill>
                <a:latin typeface="Amazon Ember Display Heavy"/>
              </a:defRPr>
            </a:lvl1pPr>
          </a:lstStyle>
          <a:p>
            <a:r>
              <a:rPr lang="en-US" dirty="0"/>
              <a:t>Title, header, text, and picture</a:t>
            </a:r>
          </a:p>
        </p:txBody>
      </p:sp>
      <p:sp>
        <p:nvSpPr>
          <p:cNvPr id="12" name="Content Header">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1053311"/>
            <a:ext cx="1146048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2" name="Content">
            <a:extLst>
              <a:ext uri="{FF2B5EF4-FFF2-40B4-BE49-F238E27FC236}">
                <a16:creationId xmlns:a16="http://schemas.microsoft.com/office/drawing/2014/main" id="{5ACBD598-6775-4223-B2AB-B169A112E3FF}"/>
              </a:ext>
            </a:extLst>
          </p:cNvPr>
          <p:cNvSpPr>
            <a:spLocks noGrp="1"/>
          </p:cNvSpPr>
          <p:nvPr>
            <p:ph idx="2" hasCustomPrompt="1"/>
          </p:nvPr>
        </p:nvSpPr>
        <p:spPr>
          <a:xfrm>
            <a:off x="365760" y="1563624"/>
            <a:ext cx="7644384" cy="48737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2" name="Picture">
            <a:extLst>
              <a:ext uri="{FF2B5EF4-FFF2-40B4-BE49-F238E27FC236}">
                <a16:creationId xmlns:a16="http://schemas.microsoft.com/office/drawing/2014/main" id="{A644AF2C-FFDC-4661-BF6B-D208E5E816FA}"/>
              </a:ext>
              <a:ext uri="{C183D7F6-B498-43B3-948B-1728B52AA6E4}">
                <adec:decorative xmlns:adec="http://schemas.microsoft.com/office/drawing/2017/decorative" val="1"/>
              </a:ext>
            </a:extLst>
          </p:cNvPr>
          <p:cNvSpPr>
            <a:spLocks noGrp="1"/>
          </p:cNvSpPr>
          <p:nvPr>
            <p:ph type="pic" idx="22" hasCustomPrompt="1"/>
          </p:nvPr>
        </p:nvSpPr>
        <p:spPr>
          <a:xfrm>
            <a:off x="8498586" y="2276856"/>
            <a:ext cx="2971800" cy="2971800"/>
          </a:xfrm>
        </p:spPr>
        <p:txBody>
          <a:bodyPr anchor="t">
            <a:noAutofit/>
          </a:bodyPr>
          <a:lstStyle>
            <a:lvl1pPr marL="0" indent="0" algn="ctr">
              <a:buNone/>
              <a:defRPr sz="2000">
                <a:solidFill>
                  <a:srgbClr val="232F3E"/>
                </a:solidFill>
              </a:defRPr>
            </a:lvl1pPr>
          </a:lstStyle>
          <a:p>
            <a:r>
              <a:rPr lang="en-US" dirty="0"/>
              <a:t>Click icon to add image</a:t>
            </a:r>
          </a:p>
        </p:txBody>
      </p:sp>
    </p:spTree>
    <p:custDataLst>
      <p:tags r:id="rId1"/>
    </p:custDataLst>
    <p:extLst>
      <p:ext uri="{BB962C8B-B14F-4D97-AF65-F5344CB8AC3E}">
        <p14:creationId xmlns:p14="http://schemas.microsoft.com/office/powerpoint/2010/main" val="1072378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Service Introduction Option 1">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76567437-E18D-4274-8EB3-54B9DE902BBD}"/>
              </a:ext>
              <a:ext uri="{C183D7F6-B498-43B3-948B-1728B52AA6E4}">
                <adec:decorative xmlns:adec="http://schemas.microsoft.com/office/drawing/2017/decorative" val="1"/>
              </a:ext>
            </a:extLst>
          </p:cNvPr>
          <p:cNvGrpSpPr/>
          <p:nvPr/>
        </p:nvGrpSpPr>
        <p:grpSpPr>
          <a:xfrm>
            <a:off x="365759" y="1028377"/>
            <a:ext cx="11484864" cy="5509260"/>
            <a:chOff x="365759" y="1028377"/>
            <a:chExt cx="11484864" cy="5509260"/>
          </a:xfrm>
        </p:grpSpPr>
        <p:pic>
          <p:nvPicPr>
            <p:cNvPr id="9" name="Divider H">
              <a:extLst>
                <a:ext uri="{FF2B5EF4-FFF2-40B4-BE49-F238E27FC236}">
                  <a16:creationId xmlns:a16="http://schemas.microsoft.com/office/drawing/2014/main" id="{50B9701F-77A8-41C6-92EB-864571F194D7}"/>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pic>
          <p:nvPicPr>
            <p:cNvPr id="11" name="Divider V">
              <a:extLst>
                <a:ext uri="{FF2B5EF4-FFF2-40B4-BE49-F238E27FC236}">
                  <a16:creationId xmlns:a16="http://schemas.microsoft.com/office/drawing/2014/main" id="{39B7DF57-C231-4CAA-9959-A12A3D224023}"/>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rot="5400000">
              <a:off x="224043" y="3771577"/>
              <a:ext cx="5486400" cy="45720"/>
            </a:xfrm>
            <a:prstGeom prst="rect">
              <a:avLst/>
            </a:prstGeom>
          </p:spPr>
        </p:pic>
      </p:grpSp>
      <p:sp>
        <p:nvSpPr>
          <p:cNvPr id="97" name="Slide Number">
            <a:extLst>
              <a:ext uri="{FF2B5EF4-FFF2-40B4-BE49-F238E27FC236}">
                <a16:creationId xmlns:a16="http://schemas.microsoft.com/office/drawing/2014/main" id="{845B9C66-42EC-414D-A8B0-97B2C6F57217}"/>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Service introduction slide – Option 1</a:t>
            </a:r>
          </a:p>
        </p:txBody>
      </p:sp>
      <p:sp>
        <p:nvSpPr>
          <p:cNvPr id="3" name="Service Image">
            <a:extLst>
              <a:ext uri="{FF2B5EF4-FFF2-40B4-BE49-F238E27FC236}">
                <a16:creationId xmlns:a16="http://schemas.microsoft.com/office/drawing/2014/main" id="{E25EBCDC-6C07-4B35-82D5-0AC6628754E6}"/>
              </a:ext>
            </a:extLst>
          </p:cNvPr>
          <p:cNvSpPr>
            <a:spLocks noGrp="1"/>
          </p:cNvSpPr>
          <p:nvPr>
            <p:ph type="pic" idx="3" hasCustomPrompt="1"/>
          </p:nvPr>
        </p:nvSpPr>
        <p:spPr>
          <a:xfrm>
            <a:off x="531884" y="2182807"/>
            <a:ext cx="2286000" cy="2286000"/>
          </a:xfrm>
        </p:spPr>
        <p:txBody>
          <a:bodyPr anchor="t">
            <a:noAutofit/>
          </a:bodyPr>
          <a:lstStyle>
            <a:lvl1pPr marL="0" indent="0" algn="ctr">
              <a:buNone/>
              <a:defRPr sz="2000">
                <a:solidFill>
                  <a:srgbClr val="232F3E"/>
                </a:solidFill>
              </a:defRPr>
            </a:lvl1pPr>
          </a:lstStyle>
          <a:p>
            <a:r>
              <a:rPr lang="en-US" dirty="0"/>
              <a:t>Click the icon to add a service icon</a:t>
            </a:r>
          </a:p>
        </p:txBody>
      </p:sp>
      <p:sp>
        <p:nvSpPr>
          <p:cNvPr id="4" name="Service name">
            <a:extLst>
              <a:ext uri="{FF2B5EF4-FFF2-40B4-BE49-F238E27FC236}">
                <a16:creationId xmlns:a16="http://schemas.microsoft.com/office/drawing/2014/main" id="{5EE453FC-29B3-4823-BA8D-E5D7343F2858}"/>
              </a:ext>
            </a:extLst>
          </p:cNvPr>
          <p:cNvSpPr>
            <a:spLocks noGrp="1"/>
          </p:cNvSpPr>
          <p:nvPr>
            <p:ph type="body" idx="4" hasCustomPrompt="1"/>
          </p:nvPr>
        </p:nvSpPr>
        <p:spPr>
          <a:xfrm>
            <a:off x="531884" y="4508261"/>
            <a:ext cx="2286001" cy="914400"/>
          </a:xfrm>
        </p:spPr>
        <p:txBody>
          <a:bodyPr>
            <a:noAutofit/>
          </a:bodyPr>
          <a:lstStyle>
            <a:lvl1pPr algn="ctr">
              <a:buNone/>
              <a:defRPr sz="2000">
                <a:latin typeface="Amazon Ember Display"/>
              </a:defRPr>
            </a:lvl1pPr>
          </a:lstStyle>
          <a:p>
            <a:pPr lvl="0"/>
            <a:r>
              <a:rPr lang="en-US" dirty="0"/>
              <a:t>Enter service name</a:t>
            </a:r>
          </a:p>
        </p:txBody>
      </p:sp>
      <p:sp>
        <p:nvSpPr>
          <p:cNvPr id="2" name="Content">
            <a:extLst>
              <a:ext uri="{FF2B5EF4-FFF2-40B4-BE49-F238E27FC236}">
                <a16:creationId xmlns:a16="http://schemas.microsoft.com/office/drawing/2014/main" id="{951E617C-D9F7-4098-883E-6A048DBCF862}"/>
              </a:ext>
            </a:extLst>
          </p:cNvPr>
          <p:cNvSpPr>
            <a:spLocks noGrp="1"/>
          </p:cNvSpPr>
          <p:nvPr>
            <p:ph idx="2" hasCustomPrompt="1"/>
          </p:nvPr>
        </p:nvSpPr>
        <p:spPr>
          <a:xfrm>
            <a:off x="3118104" y="1097280"/>
            <a:ext cx="8714232" cy="5330952"/>
          </a:xfrm>
        </p:spPr>
        <p:txBody>
          <a:bodyPr anchor="ctr">
            <a:noAutofit/>
          </a:bodyPr>
          <a:lstStyle>
            <a:lvl1pPr>
              <a:lnSpc>
                <a:spcPct val="100000"/>
              </a:lnSpc>
              <a:spcAft>
                <a:spcPts val="600"/>
              </a:spcAft>
              <a:defRPr sz="3200">
                <a:solidFill>
                  <a:srgbClr val="232F3E"/>
                </a:solidFill>
              </a:defRPr>
            </a:lvl1pPr>
            <a:lvl2pPr marL="461963" indent="-228600">
              <a:lnSpc>
                <a:spcPct val="100000"/>
              </a:lnSpc>
              <a:spcAft>
                <a:spcPts val="600"/>
              </a:spcAft>
              <a:defRPr sz="2800">
                <a:solidFill>
                  <a:srgbClr val="232F3E"/>
                </a:solidFill>
              </a:defRPr>
            </a:lvl2pPr>
            <a:lvl3pPr marL="684213" indent="-228600">
              <a:lnSpc>
                <a:spcPct val="100000"/>
              </a:lnSpc>
              <a:spcAft>
                <a:spcPts val="600"/>
              </a:spcAft>
              <a:defRPr sz="2400">
                <a:solidFill>
                  <a:srgbClr val="232F3E"/>
                </a:solidFill>
              </a:defRPr>
            </a:lvl3pPr>
            <a:lvl4pPr marL="914400" indent="-228600">
              <a:lnSpc>
                <a:spcPct val="100000"/>
              </a:lnSpc>
              <a:spcAft>
                <a:spcPts val="600"/>
              </a:spcAft>
              <a:defRPr sz="2000">
                <a:solidFill>
                  <a:srgbClr val="232F3E"/>
                </a:solidFill>
              </a:defRPr>
            </a:lvl4pPr>
            <a:lvl5pPr marL="1144588" indent="-228600">
              <a:lnSpc>
                <a:spcPct val="100000"/>
              </a:lnSpc>
              <a:spcAft>
                <a:spcPts val="600"/>
              </a:spcAft>
              <a:defRPr sz="20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1232278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ervice Introduction Option 2">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47407828-5EAD-4B51-9E63-A3BCA2C02C10}"/>
              </a:ext>
              <a:ext uri="{C183D7F6-B498-43B3-948B-1728B52AA6E4}">
                <adec:decorative xmlns:adec="http://schemas.microsoft.com/office/drawing/2017/decorative" val="1"/>
              </a:ext>
            </a:extLst>
          </p:cNvPr>
          <p:cNvGrpSpPr/>
          <p:nvPr/>
        </p:nvGrpSpPr>
        <p:grpSpPr>
          <a:xfrm>
            <a:off x="365759" y="1028377"/>
            <a:ext cx="11484864" cy="5509260"/>
            <a:chOff x="365759" y="1028377"/>
            <a:chExt cx="11484864" cy="5509260"/>
          </a:xfrm>
        </p:grpSpPr>
        <p:pic>
          <p:nvPicPr>
            <p:cNvPr id="96" name="Divider H">
              <a:extLst>
                <a:ext uri="{FF2B5EF4-FFF2-40B4-BE49-F238E27FC236}">
                  <a16:creationId xmlns:a16="http://schemas.microsoft.com/office/drawing/2014/main" id="{86EB8EF7-E12A-4724-8CD0-BCD419CC1D7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pic>
          <p:nvPicPr>
            <p:cNvPr id="95" name="Divider V">
              <a:extLst>
                <a:ext uri="{FF2B5EF4-FFF2-40B4-BE49-F238E27FC236}">
                  <a16:creationId xmlns:a16="http://schemas.microsoft.com/office/drawing/2014/main" id="{A98871DD-BA51-4D2E-B73C-B53E0040D847}"/>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rot="5400000">
              <a:off x="224043" y="3771577"/>
              <a:ext cx="5486400" cy="45720"/>
            </a:xfrm>
            <a:prstGeom prst="rect">
              <a:avLst/>
            </a:prstGeom>
          </p:spPr>
        </p:pic>
      </p:grpSp>
      <p:sp>
        <p:nvSpPr>
          <p:cNvPr id="97" name="Slide Number">
            <a:extLst>
              <a:ext uri="{FF2B5EF4-FFF2-40B4-BE49-F238E27FC236}">
                <a16:creationId xmlns:a16="http://schemas.microsoft.com/office/drawing/2014/main" id="{1C486246-EB4C-49BA-AED3-F7550CA0BA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930176A1-BCF0-4712-97A6-6B495F55390B}" type="slidenum">
              <a:rPr lang="en-US" smtClean="0"/>
              <a:pPr/>
              <a:t>‹#›</a:t>
            </a:fld>
            <a:endParaRPr lang="en-US" dirty="0"/>
          </a:p>
        </p:txBody>
      </p:sp>
      <p:sp>
        <p:nvSpPr>
          <p:cNvPr id="11"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latin typeface="Amazon Ember Display Heavy" panose="04020705040A02060702" pitchFamily="82" charset="0"/>
              </a:rPr>
              <a:t>Service introduction slide – Option 2</a:t>
            </a:r>
          </a:p>
        </p:txBody>
      </p:sp>
      <p:sp>
        <p:nvSpPr>
          <p:cNvPr id="3" name="Service image">
            <a:extLst>
              <a:ext uri="{FF2B5EF4-FFF2-40B4-BE49-F238E27FC236}">
                <a16:creationId xmlns:a16="http://schemas.microsoft.com/office/drawing/2014/main" id="{A8750EE2-55D6-4668-9C14-21FA8D6643EA}"/>
              </a:ext>
              <a:ext uri="{C183D7F6-B498-43B3-948B-1728B52AA6E4}">
                <adec:decorative xmlns:adec="http://schemas.microsoft.com/office/drawing/2017/decorative" val="1"/>
              </a:ext>
            </a:extLst>
          </p:cNvPr>
          <p:cNvSpPr>
            <a:spLocks noGrp="1"/>
          </p:cNvSpPr>
          <p:nvPr>
            <p:ph type="pic" idx="3" hasCustomPrompt="1"/>
          </p:nvPr>
        </p:nvSpPr>
        <p:spPr>
          <a:xfrm>
            <a:off x="531884" y="2182807"/>
            <a:ext cx="2286000" cy="2286000"/>
          </a:xfrm>
        </p:spPr>
        <p:txBody>
          <a:bodyPr anchor="t">
            <a:noAutofit/>
          </a:bodyPr>
          <a:lstStyle>
            <a:lvl1pPr marL="0" indent="0" algn="ctr">
              <a:buNone/>
              <a:defRPr sz="2000">
                <a:solidFill>
                  <a:srgbClr val="232F3E"/>
                </a:solidFill>
              </a:defRPr>
            </a:lvl1pPr>
          </a:lstStyle>
          <a:p>
            <a:r>
              <a:rPr lang="en-US" dirty="0"/>
              <a:t>Click the icon to add a service icon</a:t>
            </a:r>
          </a:p>
        </p:txBody>
      </p:sp>
      <p:sp>
        <p:nvSpPr>
          <p:cNvPr id="4" name="Service name">
            <a:extLst>
              <a:ext uri="{FF2B5EF4-FFF2-40B4-BE49-F238E27FC236}">
                <a16:creationId xmlns:a16="http://schemas.microsoft.com/office/drawing/2014/main" id="{ED5D782A-3E94-4C16-BD1E-13F939926C06}"/>
              </a:ext>
            </a:extLst>
          </p:cNvPr>
          <p:cNvSpPr>
            <a:spLocks noGrp="1"/>
          </p:cNvSpPr>
          <p:nvPr>
            <p:ph type="body" idx="4" hasCustomPrompt="1"/>
          </p:nvPr>
        </p:nvSpPr>
        <p:spPr>
          <a:xfrm>
            <a:off x="531884" y="4508261"/>
            <a:ext cx="2286001" cy="914400"/>
          </a:xfrm>
        </p:spPr>
        <p:txBody>
          <a:bodyPr>
            <a:noAutofit/>
          </a:bodyPr>
          <a:lstStyle>
            <a:lvl1pPr marL="0" indent="0" algn="ctr">
              <a:buNone/>
              <a:defRPr sz="2000">
                <a:latin typeface="Amazon Ember Display"/>
              </a:defRPr>
            </a:lvl1pPr>
          </a:lstStyle>
          <a:p>
            <a:pPr lvl="0"/>
            <a:r>
              <a:rPr lang="en-US" dirty="0"/>
              <a:t>Enter service name</a:t>
            </a:r>
          </a:p>
        </p:txBody>
      </p:sp>
      <p:sp>
        <p:nvSpPr>
          <p:cNvPr id="2" name="Service description">
            <a:extLst>
              <a:ext uri="{FF2B5EF4-FFF2-40B4-BE49-F238E27FC236}">
                <a16:creationId xmlns:a16="http://schemas.microsoft.com/office/drawing/2014/main" id="{125C2183-0325-4A52-BF1F-38F8AAFA8B4A}"/>
              </a:ext>
            </a:extLst>
          </p:cNvPr>
          <p:cNvSpPr>
            <a:spLocks noGrp="1"/>
          </p:cNvSpPr>
          <p:nvPr>
            <p:ph type="body" idx="2" hasCustomPrompt="1"/>
          </p:nvPr>
        </p:nvSpPr>
        <p:spPr>
          <a:xfrm>
            <a:off x="3118104" y="1097280"/>
            <a:ext cx="8714232" cy="1655064"/>
          </a:xfrm>
        </p:spPr>
        <p:txBody>
          <a:bodyPr tIns="0" bIns="0">
            <a:noAutofit/>
          </a:bodyPr>
          <a:lstStyle>
            <a:lvl1pPr marL="0" indent="0">
              <a:lnSpc>
                <a:spcPct val="100000"/>
              </a:lnSpc>
              <a:spcBef>
                <a:spcPts val="0"/>
              </a:spcBef>
              <a:spcAft>
                <a:spcPts val="300"/>
              </a:spcAft>
              <a:buNone/>
              <a:defRPr sz="2400">
                <a:latin typeface="Amazon Ember Display"/>
              </a:defRPr>
            </a:lvl1pPr>
            <a:lvl2pPr marL="457200" indent="0">
              <a:buNone/>
              <a:defRPr/>
            </a:lvl2pPr>
          </a:lstStyle>
          <a:p>
            <a:pPr lvl="0"/>
            <a:r>
              <a:rPr lang="en-US" dirty="0"/>
              <a:t>Enter service description from our website.</a:t>
            </a:r>
          </a:p>
        </p:txBody>
      </p:sp>
      <p:sp>
        <p:nvSpPr>
          <p:cNvPr id="8" name="Service Benefit 1">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8" hasCustomPrompt="1"/>
          </p:nvPr>
        </p:nvSpPr>
        <p:spPr>
          <a:xfrm>
            <a:off x="3483864" y="2798064"/>
            <a:ext cx="2011680" cy="2011680"/>
          </a:xfrm>
        </p:spPr>
        <p:txBody>
          <a:bodyPr anchor="t">
            <a:noAutofit/>
          </a:bodyPr>
          <a:lstStyle>
            <a:lvl1pPr marL="0" indent="0" algn="ctr">
              <a:buNone/>
              <a:defRPr sz="1800">
                <a:solidFill>
                  <a:srgbClr val="232F3E"/>
                </a:solidFill>
              </a:defRPr>
            </a:lvl1pPr>
          </a:lstStyle>
          <a:p>
            <a:r>
              <a:rPr lang="en-US" dirty="0"/>
              <a:t>Click icon to add a service benefit image</a:t>
            </a:r>
          </a:p>
        </p:txBody>
      </p:sp>
      <p:sp>
        <p:nvSpPr>
          <p:cNvPr id="5" name="Benefit 1 Description">
            <a:extLst>
              <a:ext uri="{FF2B5EF4-FFF2-40B4-BE49-F238E27FC236}">
                <a16:creationId xmlns:a16="http://schemas.microsoft.com/office/drawing/2014/main" id="{CEBB69C5-28A4-4F99-A9FE-572F9D53CF4E}"/>
              </a:ext>
            </a:extLst>
          </p:cNvPr>
          <p:cNvSpPr>
            <a:spLocks noGrp="1"/>
          </p:cNvSpPr>
          <p:nvPr>
            <p:ph type="body" idx="5" hasCustomPrompt="1"/>
          </p:nvPr>
        </p:nvSpPr>
        <p:spPr>
          <a:xfrm>
            <a:off x="3118104" y="4846320"/>
            <a:ext cx="2743200" cy="1600200"/>
          </a:xfrm>
          <a:noFill/>
          <a:ln>
            <a:noFill/>
          </a:ln>
        </p:spPr>
        <p:txBody>
          <a:bodyPr lIns="91440" anchor="t">
            <a:noAutofit/>
          </a:bodyPr>
          <a:lstStyle>
            <a:lvl1pPr marL="60325" indent="0" algn="ctr">
              <a:spcBef>
                <a:spcPts val="0"/>
              </a:spcBef>
              <a:spcAft>
                <a:spcPts val="0"/>
              </a:spcAft>
              <a:buNone/>
              <a:defRPr sz="2000" b="0">
                <a:solidFill>
                  <a:schemeClr val="tx2"/>
                </a:solidFill>
                <a:latin typeface="Amazon Ember Display"/>
              </a:defRPr>
            </a:lvl1pPr>
          </a:lstStyle>
          <a:p>
            <a:pPr lvl="0"/>
            <a:r>
              <a:rPr lang="en-US" dirty="0"/>
              <a:t>Enter benefit description</a:t>
            </a:r>
          </a:p>
        </p:txBody>
      </p:sp>
      <p:sp>
        <p:nvSpPr>
          <p:cNvPr id="9" name="Service Benefit 2">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9" hasCustomPrompt="1"/>
          </p:nvPr>
        </p:nvSpPr>
        <p:spPr>
          <a:xfrm>
            <a:off x="6473952" y="2798064"/>
            <a:ext cx="2011680" cy="2011680"/>
          </a:xfrm>
        </p:spPr>
        <p:txBody>
          <a:bodyPr anchor="t">
            <a:noAutofit/>
          </a:bodyPr>
          <a:lstStyle>
            <a:lvl1pPr marL="0" indent="0" algn="ctr">
              <a:buNone/>
              <a:defRPr sz="1800">
                <a:solidFill>
                  <a:srgbClr val="232F3E"/>
                </a:solidFill>
              </a:defRPr>
            </a:lvl1pPr>
          </a:lstStyle>
          <a:p>
            <a:r>
              <a:rPr lang="en-US" dirty="0"/>
              <a:t>Click icon to add a service benefit image</a:t>
            </a:r>
          </a:p>
        </p:txBody>
      </p:sp>
      <p:sp>
        <p:nvSpPr>
          <p:cNvPr id="6" name="Benefit 2 Description">
            <a:extLst>
              <a:ext uri="{FF2B5EF4-FFF2-40B4-BE49-F238E27FC236}">
                <a16:creationId xmlns:a16="http://schemas.microsoft.com/office/drawing/2014/main" id="{04C41CFA-9BF9-474A-89A9-E22790A538E2}"/>
              </a:ext>
            </a:extLst>
          </p:cNvPr>
          <p:cNvSpPr>
            <a:spLocks noGrp="1"/>
          </p:cNvSpPr>
          <p:nvPr>
            <p:ph type="body" idx="6" hasCustomPrompt="1"/>
          </p:nvPr>
        </p:nvSpPr>
        <p:spPr>
          <a:xfrm>
            <a:off x="6108192" y="4846320"/>
            <a:ext cx="2743200" cy="1600200"/>
          </a:xfrm>
          <a:noFill/>
          <a:ln>
            <a:noFill/>
          </a:ln>
        </p:spPr>
        <p:txBody>
          <a:bodyPr lIns="91440" anchor="t">
            <a:noAutofit/>
          </a:bodyPr>
          <a:lstStyle>
            <a:lvl1pPr marL="60325" indent="0" algn="ctr">
              <a:spcBef>
                <a:spcPts val="0"/>
              </a:spcBef>
              <a:spcAft>
                <a:spcPts val="0"/>
              </a:spcAft>
              <a:buNone/>
              <a:defRPr sz="2000" b="0">
                <a:solidFill>
                  <a:schemeClr val="tx2"/>
                </a:solidFill>
                <a:latin typeface="Amazon Ember Display"/>
              </a:defRPr>
            </a:lvl1pPr>
          </a:lstStyle>
          <a:p>
            <a:pPr lvl="0"/>
            <a:r>
              <a:rPr lang="en-US" dirty="0"/>
              <a:t>Enter benefit description</a:t>
            </a:r>
          </a:p>
        </p:txBody>
      </p:sp>
      <p:sp>
        <p:nvSpPr>
          <p:cNvPr id="10" name="Service Benefit 3">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10" hasCustomPrompt="1"/>
          </p:nvPr>
        </p:nvSpPr>
        <p:spPr>
          <a:xfrm>
            <a:off x="9454896" y="2798064"/>
            <a:ext cx="2011680" cy="2011680"/>
          </a:xfrm>
        </p:spPr>
        <p:txBody>
          <a:bodyPr anchor="t">
            <a:noAutofit/>
          </a:bodyPr>
          <a:lstStyle>
            <a:lvl1pPr marL="0" indent="0" algn="ctr">
              <a:buNone/>
              <a:defRPr sz="1800">
                <a:solidFill>
                  <a:srgbClr val="232F3E"/>
                </a:solidFill>
              </a:defRPr>
            </a:lvl1pPr>
          </a:lstStyle>
          <a:p>
            <a:r>
              <a:rPr lang="en-US" dirty="0"/>
              <a:t>Click icon to add a service benefit image</a:t>
            </a:r>
          </a:p>
        </p:txBody>
      </p:sp>
      <p:sp>
        <p:nvSpPr>
          <p:cNvPr id="7" name="Benefit 3 Description">
            <a:extLst>
              <a:ext uri="{FF2B5EF4-FFF2-40B4-BE49-F238E27FC236}">
                <a16:creationId xmlns:a16="http://schemas.microsoft.com/office/drawing/2014/main" id="{CF01F87A-DBEF-4657-8500-6A751FF3BC24}"/>
              </a:ext>
            </a:extLst>
          </p:cNvPr>
          <p:cNvSpPr>
            <a:spLocks noGrp="1"/>
          </p:cNvSpPr>
          <p:nvPr>
            <p:ph type="body" idx="7" hasCustomPrompt="1"/>
          </p:nvPr>
        </p:nvSpPr>
        <p:spPr>
          <a:xfrm>
            <a:off x="9089136" y="4846320"/>
            <a:ext cx="2743200" cy="1600200"/>
          </a:xfrm>
          <a:noFill/>
          <a:ln>
            <a:noFill/>
          </a:ln>
        </p:spPr>
        <p:txBody>
          <a:bodyPr lIns="91440" anchor="t">
            <a:noAutofit/>
          </a:bodyPr>
          <a:lstStyle>
            <a:lvl1pPr marL="60325" indent="0" algn="ctr">
              <a:spcBef>
                <a:spcPts val="0"/>
              </a:spcBef>
              <a:spcAft>
                <a:spcPts val="0"/>
              </a:spcAft>
              <a:buNone/>
              <a:defRPr sz="2000" b="0">
                <a:solidFill>
                  <a:schemeClr val="tx2"/>
                </a:solidFill>
                <a:latin typeface="Amazon Ember Display"/>
              </a:defRPr>
            </a:lvl1pPr>
          </a:lstStyle>
          <a:p>
            <a:pPr lvl="0"/>
            <a:r>
              <a:rPr lang="en-US" dirty="0"/>
              <a:t>Enter benefit description</a:t>
            </a:r>
          </a:p>
        </p:txBody>
      </p:sp>
    </p:spTree>
    <p:custDataLst>
      <p:tags r:id="rId1"/>
    </p:custDataLst>
    <p:extLst>
      <p:ext uri="{BB962C8B-B14F-4D97-AF65-F5344CB8AC3E}">
        <p14:creationId xmlns:p14="http://schemas.microsoft.com/office/powerpoint/2010/main" val="3548114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and 2 Conten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DDE84D45-638C-4BCD-B539-05F38F37CF3D}"/>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79271B92-68F7-439C-8199-7E16014A6742}"/>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2 content columns</a:t>
            </a:r>
          </a:p>
        </p:txBody>
      </p:sp>
      <p:sp>
        <p:nvSpPr>
          <p:cNvPr id="2" name="Content Left">
            <a:extLst>
              <a:ext uri="{FF2B5EF4-FFF2-40B4-BE49-F238E27FC236}">
                <a16:creationId xmlns:a16="http://schemas.microsoft.com/office/drawing/2014/main" id="{8A73B5A2-5001-4FA4-B113-0F6124F1F6A0}"/>
              </a:ext>
            </a:extLst>
          </p:cNvPr>
          <p:cNvSpPr>
            <a:spLocks noGrp="1"/>
          </p:cNvSpPr>
          <p:nvPr>
            <p:ph idx="2" hasCustomPrompt="1"/>
          </p:nvPr>
        </p:nvSpPr>
        <p:spPr>
          <a:xfrm>
            <a:off x="365760" y="1097280"/>
            <a:ext cx="5669280"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Right">
            <a:extLst>
              <a:ext uri="{FF2B5EF4-FFF2-40B4-BE49-F238E27FC236}">
                <a16:creationId xmlns:a16="http://schemas.microsoft.com/office/drawing/2014/main" id="{951E617C-D9F7-4098-883E-6A048DBCF862}"/>
              </a:ext>
            </a:extLst>
          </p:cNvPr>
          <p:cNvSpPr>
            <a:spLocks noGrp="1"/>
          </p:cNvSpPr>
          <p:nvPr>
            <p:ph idx="3" hasCustomPrompt="1"/>
          </p:nvPr>
        </p:nvSpPr>
        <p:spPr>
          <a:xfrm>
            <a:off x="6163056" y="1097280"/>
            <a:ext cx="5669280"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45205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Title, Narrow, and Wide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436CF646-2D71-47F1-8550-51446EDEB819}"/>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79271B92-68F7-439C-8199-7E16014A6742}"/>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narrow left, and wide right columns</a:t>
            </a:r>
          </a:p>
        </p:txBody>
      </p:sp>
      <p:sp>
        <p:nvSpPr>
          <p:cNvPr id="2" name="Content Left">
            <a:extLst>
              <a:ext uri="{FF2B5EF4-FFF2-40B4-BE49-F238E27FC236}">
                <a16:creationId xmlns:a16="http://schemas.microsoft.com/office/drawing/2014/main" id="{8A73B5A2-5001-4FA4-B113-0F6124F1F6A0}"/>
              </a:ext>
            </a:extLst>
          </p:cNvPr>
          <p:cNvSpPr>
            <a:spLocks noGrp="1"/>
          </p:cNvSpPr>
          <p:nvPr>
            <p:ph idx="2" hasCustomPrompt="1"/>
          </p:nvPr>
        </p:nvSpPr>
        <p:spPr>
          <a:xfrm>
            <a:off x="365760" y="1097280"/>
            <a:ext cx="3657600" cy="533095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Right">
            <a:extLst>
              <a:ext uri="{FF2B5EF4-FFF2-40B4-BE49-F238E27FC236}">
                <a16:creationId xmlns:a16="http://schemas.microsoft.com/office/drawing/2014/main" id="{951E617C-D9F7-4098-883E-6A048DBCF862}"/>
              </a:ext>
            </a:extLst>
          </p:cNvPr>
          <p:cNvSpPr>
            <a:spLocks noGrp="1"/>
          </p:cNvSpPr>
          <p:nvPr>
            <p:ph idx="3" hasCustomPrompt="1"/>
          </p:nvPr>
        </p:nvSpPr>
        <p:spPr>
          <a:xfrm>
            <a:off x="4187952" y="1097280"/>
            <a:ext cx="7644384"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 or Click to add image</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497191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Title and 2 Code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25E540B6-8F1E-4977-BD60-59FB7D23F464}"/>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D1314593-B97F-4159-BF1C-7D08727B798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2 code columns</a:t>
            </a:r>
          </a:p>
        </p:txBody>
      </p:sp>
      <p:sp>
        <p:nvSpPr>
          <p:cNvPr id="2" name="Code Left">
            <a:extLst>
              <a:ext uri="{FF2B5EF4-FFF2-40B4-BE49-F238E27FC236}">
                <a16:creationId xmlns:a16="http://schemas.microsoft.com/office/drawing/2014/main" id="{D77EFECE-400E-4BAA-A766-7DD8A1117BBC}"/>
              </a:ext>
            </a:extLst>
          </p:cNvPr>
          <p:cNvSpPr>
            <a:spLocks noGrp="1"/>
          </p:cNvSpPr>
          <p:nvPr>
            <p:ph type="body" idx="2" hasCustomPrompt="1"/>
          </p:nvPr>
        </p:nvSpPr>
        <p:spPr>
          <a:xfrm>
            <a:off x="365760" y="1097280"/>
            <a:ext cx="5669280" cy="5330952"/>
          </a:xfrm>
        </p:spPr>
        <p:txBody>
          <a:bodyPr>
            <a:noAutofit/>
          </a:bodyPr>
          <a:lstStyle>
            <a:lvl1pPr marL="0" indent="0">
              <a:spcBef>
                <a:spcPts val="0"/>
              </a:spcBef>
              <a:buNone/>
              <a:defRPr sz="1600">
                <a:solidFill>
                  <a:srgbClr val="232F3E"/>
                </a:solidFill>
                <a:latin typeface="Lucida Console" panose="020B0609040504020204" pitchFamily="49" charset="0"/>
              </a:defRPr>
            </a:lvl1pPr>
          </a:lstStyle>
          <a:p>
            <a:pPr lvl="0"/>
            <a:r>
              <a:rPr lang="en-US" dirty="0"/>
              <a:t>; Syntax Test file for 68k Assembly code</a:t>
            </a:r>
          </a:p>
          <a:p>
            <a:pPr lvl="0"/>
            <a:r>
              <a:rPr lang="en-US" dirty="0"/>
              <a:t>; Some comments about this file</a:t>
            </a:r>
          </a:p>
          <a:p>
            <a:pPr lvl="0"/>
            <a:r>
              <a:rPr lang="en-US" dirty="0"/>
              <a:t>.D0 00000000</a:t>
            </a:r>
          </a:p>
          <a:p>
            <a:pPr lvl="0"/>
            <a:r>
              <a:rPr lang="en-US" dirty="0"/>
              <a:t>MS 2100 00000002</a:t>
            </a:r>
          </a:p>
          <a:p>
            <a:pPr lvl="0"/>
            <a:r>
              <a:rPr lang="en-US" dirty="0"/>
              <a:t>MM 2000;DI</a:t>
            </a:r>
          </a:p>
          <a:p>
            <a:pPr lvl="0"/>
            <a:r>
              <a:rPr lang="en-US" dirty="0"/>
              <a:t>LEA.L $002100,A1</a:t>
            </a:r>
          </a:p>
          <a:p>
            <a:pPr lvl="0"/>
            <a:r>
              <a:rPr lang="en-US" dirty="0"/>
              <a:t>MOVE.L #2,-(A1)</a:t>
            </a:r>
          </a:p>
          <a:p>
            <a:pPr lvl="0"/>
            <a:r>
              <a:rPr lang="en-US" dirty="0"/>
              <a:t>BSR $00002050</a:t>
            </a:r>
          </a:p>
          <a:p>
            <a:pPr lvl="0"/>
            <a:r>
              <a:rPr lang="en-US" dirty="0"/>
              <a:t>MM 2050;DI</a:t>
            </a:r>
          </a:p>
          <a:p>
            <a:pPr lvl="0"/>
            <a:r>
              <a:rPr lang="en-US" dirty="0"/>
              <a:t>MOVE.L (A1)+,D1</a:t>
            </a:r>
          </a:p>
          <a:p>
            <a:pPr lvl="0"/>
            <a:r>
              <a:rPr lang="en-US" dirty="0"/>
              <a:t>MOVE.L (A1),D2</a:t>
            </a:r>
          </a:p>
          <a:p>
            <a:pPr lvl="0"/>
            <a:r>
              <a:rPr lang="en-US" dirty="0"/>
              <a:t>ADD.L D1,D2</a:t>
            </a:r>
          </a:p>
          <a:p>
            <a:pPr lvl="0"/>
            <a:r>
              <a:rPr lang="en-US" dirty="0"/>
              <a:t>MOVE.L D2,D0</a:t>
            </a:r>
          </a:p>
          <a:p>
            <a:pPr lvl="0"/>
            <a:r>
              <a:rPr lang="en-US" dirty="0"/>
              <a:t>RTS</a:t>
            </a:r>
          </a:p>
        </p:txBody>
      </p:sp>
      <p:sp>
        <p:nvSpPr>
          <p:cNvPr id="3" name="Code Right">
            <a:extLst>
              <a:ext uri="{FF2B5EF4-FFF2-40B4-BE49-F238E27FC236}">
                <a16:creationId xmlns:a16="http://schemas.microsoft.com/office/drawing/2014/main" id="{E8572E41-DF36-40C1-9453-10D94D9775B7}"/>
              </a:ext>
            </a:extLst>
          </p:cNvPr>
          <p:cNvSpPr>
            <a:spLocks noGrp="1"/>
          </p:cNvSpPr>
          <p:nvPr>
            <p:ph type="body" idx="3" hasCustomPrompt="1"/>
          </p:nvPr>
        </p:nvSpPr>
        <p:spPr>
          <a:xfrm>
            <a:off x="6163056" y="1097280"/>
            <a:ext cx="5669280" cy="5330952"/>
          </a:xfrm>
        </p:spPr>
        <p:txBody>
          <a:bodyPr>
            <a:noAutofit/>
          </a:bodyPr>
          <a:lstStyle>
            <a:lvl1pPr marL="0" indent="0">
              <a:spcBef>
                <a:spcPts val="0"/>
              </a:spcBef>
              <a:buNone/>
              <a:defRPr sz="1600">
                <a:solidFill>
                  <a:srgbClr val="232F3E"/>
                </a:solidFill>
                <a:latin typeface="Lucida Console" panose="020B0609040504020204" pitchFamily="49" charset="0"/>
              </a:defRPr>
            </a:lvl1pPr>
          </a:lstStyle>
          <a:p>
            <a:pPr lvl="0"/>
            <a:r>
              <a:rPr lang="en-US" dirty="0"/>
              <a:t>; Syntax Test file for 68k Assembly code</a:t>
            </a:r>
          </a:p>
          <a:p>
            <a:pPr lvl="0"/>
            <a:r>
              <a:rPr lang="en-US" dirty="0"/>
              <a:t>; Some comments about this file</a:t>
            </a:r>
          </a:p>
          <a:p>
            <a:pPr lvl="0"/>
            <a:r>
              <a:rPr lang="en-US" dirty="0"/>
              <a:t>.D0 00000000</a:t>
            </a:r>
          </a:p>
          <a:p>
            <a:pPr lvl="0"/>
            <a:r>
              <a:rPr lang="en-US" dirty="0"/>
              <a:t>MS 2100 00000002</a:t>
            </a:r>
          </a:p>
          <a:p>
            <a:pPr lvl="0"/>
            <a:r>
              <a:rPr lang="en-US" dirty="0"/>
              <a:t>MM 2000;DI</a:t>
            </a:r>
          </a:p>
          <a:p>
            <a:pPr lvl="0"/>
            <a:r>
              <a:rPr lang="en-US" dirty="0"/>
              <a:t>LEA.L $002100,A1</a:t>
            </a:r>
          </a:p>
          <a:p>
            <a:pPr lvl="0"/>
            <a:r>
              <a:rPr lang="en-US" dirty="0"/>
              <a:t>MOVE.L #2,-(A1)</a:t>
            </a:r>
          </a:p>
          <a:p>
            <a:pPr lvl="0"/>
            <a:r>
              <a:rPr lang="en-US" dirty="0"/>
              <a:t>BSR $00002050</a:t>
            </a:r>
          </a:p>
          <a:p>
            <a:pPr lvl="0"/>
            <a:r>
              <a:rPr lang="en-US" dirty="0"/>
              <a:t>MM 2050;DI</a:t>
            </a:r>
          </a:p>
          <a:p>
            <a:pPr lvl="0"/>
            <a:r>
              <a:rPr lang="en-US" dirty="0"/>
              <a:t>MOVE.L (A1)+,D1</a:t>
            </a:r>
          </a:p>
          <a:p>
            <a:pPr lvl="0"/>
            <a:r>
              <a:rPr lang="en-US" dirty="0"/>
              <a:t>MOVE.L (A1),D2</a:t>
            </a:r>
          </a:p>
          <a:p>
            <a:pPr lvl="0"/>
            <a:r>
              <a:rPr lang="en-US" dirty="0"/>
              <a:t>ADD.L D1,D2</a:t>
            </a:r>
          </a:p>
          <a:p>
            <a:pPr lvl="0"/>
            <a:r>
              <a:rPr lang="en-US" dirty="0"/>
              <a:t>MOVE.L D2,D0</a:t>
            </a:r>
          </a:p>
          <a:p>
            <a:pPr lvl="0"/>
            <a:r>
              <a:rPr lang="en-US" dirty="0"/>
              <a:t>RTS</a:t>
            </a:r>
          </a:p>
        </p:txBody>
      </p:sp>
    </p:spTree>
    <p:custDataLst>
      <p:tags r:id="rId1"/>
    </p:custDataLst>
    <p:extLst>
      <p:ext uri="{BB962C8B-B14F-4D97-AF65-F5344CB8AC3E}">
        <p14:creationId xmlns:p14="http://schemas.microsoft.com/office/powerpoint/2010/main" val="4209008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le, Header, and 2 Text Columns">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B5282040-FA2B-4014-827F-F5B85DA6765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1053311"/>
            <a:ext cx="11460480" cy="440329"/>
          </a:xfrm>
          <a:prstGeom prst="rect">
            <a:avLst/>
          </a:prstGeom>
        </p:spPr>
      </p:pic>
      <p:sp>
        <p:nvSpPr>
          <p:cNvPr id="97" name="Slide Number">
            <a:extLst>
              <a:ext uri="{FF2B5EF4-FFF2-40B4-BE49-F238E27FC236}">
                <a16:creationId xmlns:a16="http://schemas.microsoft.com/office/drawing/2014/main" id="{BF7951DD-641A-4F55-851E-3A3DAE548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header, and 2 text columns</a:t>
            </a:r>
          </a:p>
        </p:txBody>
      </p:sp>
      <p:sp>
        <p:nvSpPr>
          <p:cNvPr id="12" name="Header">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1053311"/>
            <a:ext cx="1146048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2" name="Content Left">
            <a:extLst>
              <a:ext uri="{FF2B5EF4-FFF2-40B4-BE49-F238E27FC236}">
                <a16:creationId xmlns:a16="http://schemas.microsoft.com/office/drawing/2014/main" id="{5ACBD598-6775-4223-B2AB-B169A112E3FF}"/>
              </a:ext>
            </a:extLst>
          </p:cNvPr>
          <p:cNvSpPr>
            <a:spLocks noGrp="1"/>
          </p:cNvSpPr>
          <p:nvPr>
            <p:ph idx="2" hasCustomPrompt="1"/>
          </p:nvPr>
        </p:nvSpPr>
        <p:spPr>
          <a:xfrm>
            <a:off x="365760" y="1563624"/>
            <a:ext cx="5669280" cy="48737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Right">
            <a:extLst>
              <a:ext uri="{FF2B5EF4-FFF2-40B4-BE49-F238E27FC236}">
                <a16:creationId xmlns:a16="http://schemas.microsoft.com/office/drawing/2014/main" id="{7F5B85B9-BABC-44F6-B2AE-99F02670D702}"/>
              </a:ext>
            </a:extLst>
          </p:cNvPr>
          <p:cNvSpPr>
            <a:spLocks noGrp="1"/>
          </p:cNvSpPr>
          <p:nvPr>
            <p:ph idx="3" hasCustomPrompt="1"/>
          </p:nvPr>
        </p:nvSpPr>
        <p:spPr>
          <a:xfrm>
            <a:off x="6163056" y="1563624"/>
            <a:ext cx="5669280" cy="48737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939533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2 Headers, and 2 Text Columns">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12D9B9CA-678C-44DB-A29A-D7DA4A64C7B1}"/>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1053311"/>
            <a:ext cx="11460480" cy="440329"/>
          </a:xfrm>
          <a:prstGeom prst="rect">
            <a:avLst/>
          </a:prstGeom>
        </p:spPr>
      </p:pic>
      <p:sp>
        <p:nvSpPr>
          <p:cNvPr id="97" name="Slide Number">
            <a:extLst>
              <a:ext uri="{FF2B5EF4-FFF2-40B4-BE49-F238E27FC236}">
                <a16:creationId xmlns:a16="http://schemas.microsoft.com/office/drawing/2014/main" id="{BF7951DD-641A-4F55-851E-3A3DAE548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chemeClr val="tx2"/>
                </a:solidFill>
                <a:latin typeface="Amazon Ember Display Heavy"/>
              </a:defRPr>
            </a:lvl1pPr>
          </a:lstStyle>
          <a:p>
            <a:r>
              <a:rPr lang="en-US" dirty="0"/>
              <a:t>Title, 2 headers, and 2 text columns</a:t>
            </a:r>
          </a:p>
        </p:txBody>
      </p:sp>
      <p:sp>
        <p:nvSpPr>
          <p:cNvPr id="12" name="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1053311"/>
            <a:ext cx="566928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2" name="Body1 Content">
            <a:extLst>
              <a:ext uri="{FF2B5EF4-FFF2-40B4-BE49-F238E27FC236}">
                <a16:creationId xmlns:a16="http://schemas.microsoft.com/office/drawing/2014/main" id="{5ACBD598-6775-4223-B2AB-B169A112E3FF}"/>
              </a:ext>
            </a:extLst>
          </p:cNvPr>
          <p:cNvSpPr>
            <a:spLocks noGrp="1"/>
          </p:cNvSpPr>
          <p:nvPr>
            <p:ph idx="2" hasCustomPrompt="1"/>
          </p:nvPr>
        </p:nvSpPr>
        <p:spPr>
          <a:xfrm>
            <a:off x="365760" y="1563624"/>
            <a:ext cx="5669280" cy="4873752"/>
          </a:xfrm>
        </p:spPr>
        <p:txBody>
          <a:bodyPr>
            <a:noAutofit/>
          </a:bodyPr>
          <a:lstStyle>
            <a:lvl1pPr>
              <a:lnSpc>
                <a:spcPct val="100000"/>
              </a:lnSpc>
              <a:spcAft>
                <a:spcPts val="600"/>
              </a:spcAft>
              <a:defRPr sz="2800">
                <a:solidFill>
                  <a:schemeClr val="tx2"/>
                </a:solidFill>
                <a:latin typeface="Amazon Ember Display"/>
              </a:defRPr>
            </a:lvl1pPr>
            <a:lvl2pPr marL="461963" indent="-228600">
              <a:lnSpc>
                <a:spcPct val="100000"/>
              </a:lnSpc>
              <a:spcAft>
                <a:spcPts val="600"/>
              </a:spcAft>
              <a:defRPr sz="2400">
                <a:solidFill>
                  <a:schemeClr val="tx2"/>
                </a:solidFill>
                <a:latin typeface="Amazon Ember Display"/>
              </a:defRPr>
            </a:lvl2pPr>
            <a:lvl3pPr marL="684213" indent="-228600">
              <a:lnSpc>
                <a:spcPct val="100000"/>
              </a:lnSpc>
              <a:spcAft>
                <a:spcPts val="600"/>
              </a:spcAft>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3" name="Header Right">
            <a:extLst>
              <a:ext uri="{FF2B5EF4-FFF2-40B4-BE49-F238E27FC236}">
                <a16:creationId xmlns:a16="http://schemas.microsoft.com/office/drawing/2014/main" id="{08B6087B-5128-4D07-A02C-11A4D91176A4}"/>
              </a:ext>
            </a:extLst>
          </p:cNvPr>
          <p:cNvSpPr>
            <a:spLocks noGrp="1"/>
          </p:cNvSpPr>
          <p:nvPr>
            <p:ph type="body" idx="13" hasCustomPrompt="1"/>
          </p:nvPr>
        </p:nvSpPr>
        <p:spPr>
          <a:xfrm>
            <a:off x="6163056" y="1053311"/>
            <a:ext cx="5669280" cy="440329"/>
          </a:xfrm>
          <a:noFill/>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3" name="Content Right">
            <a:extLst>
              <a:ext uri="{FF2B5EF4-FFF2-40B4-BE49-F238E27FC236}">
                <a16:creationId xmlns:a16="http://schemas.microsoft.com/office/drawing/2014/main" id="{7F5B85B9-BABC-44F6-B2AE-99F02670D702}"/>
              </a:ext>
            </a:extLst>
          </p:cNvPr>
          <p:cNvSpPr>
            <a:spLocks noGrp="1"/>
          </p:cNvSpPr>
          <p:nvPr>
            <p:ph idx="3" hasCustomPrompt="1"/>
          </p:nvPr>
        </p:nvSpPr>
        <p:spPr>
          <a:xfrm>
            <a:off x="6163056" y="1563624"/>
            <a:ext cx="5669280" cy="4873752"/>
          </a:xfrm>
        </p:spPr>
        <p:txBody>
          <a:bodyPr>
            <a:noAutofit/>
          </a:bodyPr>
          <a:lstStyle>
            <a:lvl1pPr>
              <a:lnSpc>
                <a:spcPct val="100000"/>
              </a:lnSpc>
              <a:spcAft>
                <a:spcPts val="600"/>
              </a:spcAft>
              <a:defRPr sz="2800">
                <a:solidFill>
                  <a:schemeClr val="tx2"/>
                </a:solidFill>
                <a:latin typeface="Amazon Ember Display"/>
              </a:defRPr>
            </a:lvl1pPr>
            <a:lvl2pPr marL="461963" indent="-228600">
              <a:lnSpc>
                <a:spcPct val="100000"/>
              </a:lnSpc>
              <a:spcAft>
                <a:spcPts val="600"/>
              </a:spcAft>
              <a:defRPr sz="2400">
                <a:solidFill>
                  <a:schemeClr val="tx2"/>
                </a:solidFill>
                <a:latin typeface="Amazon Ember Display"/>
              </a:defRPr>
            </a:lvl2pPr>
            <a:lvl3pPr marL="684213" indent="-228600">
              <a:lnSpc>
                <a:spcPct val="100000"/>
              </a:lnSpc>
              <a:spcAft>
                <a:spcPts val="600"/>
              </a:spcAft>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084784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F1F3F3"/>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1D95C62C-EA11-4B27-9639-F8BCE11725B6}"/>
              </a:ext>
            </a:extLst>
          </p:cNvPr>
          <p:cNvSpPr>
            <a:spLocks noGrp="1"/>
          </p:cNvSpPr>
          <p:nvPr>
            <p:ph type="title" idx="1" hasCustomPrompt="1"/>
          </p:nvPr>
        </p:nvSpPr>
        <p:spPr>
          <a:xfrm>
            <a:off x="457200" y="1051560"/>
            <a:ext cx="11375136" cy="1673352"/>
          </a:xfrm>
        </p:spPr>
        <p:txBody>
          <a:bodyPr anchor="b">
            <a:normAutofit/>
          </a:bodyPr>
          <a:lstStyle>
            <a:lvl1pPr algn="l">
              <a:defRPr sz="4800">
                <a:solidFill>
                  <a:srgbClr val="F1F3F3"/>
                </a:solidFill>
                <a:latin typeface="Amazon Ember Display Heavy"/>
              </a:defRPr>
            </a:lvl1pPr>
          </a:lstStyle>
          <a:p>
            <a:r>
              <a:rPr lang="en-US" dirty="0"/>
              <a:t>Enter course title</a:t>
            </a:r>
          </a:p>
        </p:txBody>
      </p:sp>
      <p:sp>
        <p:nvSpPr>
          <p:cNvPr id="2" name="Subtitle">
            <a:extLst>
              <a:ext uri="{FF2B5EF4-FFF2-40B4-BE49-F238E27FC236}">
                <a16:creationId xmlns:a16="http://schemas.microsoft.com/office/drawing/2014/main" id="{5306A075-06B6-4644-A82F-DAE4D29918FB}"/>
              </a:ext>
            </a:extLst>
          </p:cNvPr>
          <p:cNvSpPr>
            <a:spLocks noGrp="1"/>
          </p:cNvSpPr>
          <p:nvPr>
            <p:ph type="body" idx="2" hasCustomPrompt="1"/>
          </p:nvPr>
        </p:nvSpPr>
        <p:spPr>
          <a:xfrm>
            <a:off x="457200" y="2772920"/>
            <a:ext cx="5500255" cy="1755648"/>
          </a:xfrm>
        </p:spPr>
        <p:txBody>
          <a:bodyPr>
            <a:normAutofit/>
          </a:bodyPr>
          <a:lstStyle>
            <a:lvl1pPr marL="0" indent="0" algn="l">
              <a:buNone/>
              <a:defRPr sz="3200">
                <a:solidFill>
                  <a:srgbClr val="F1F3F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a:t>
            </a:r>
          </a:p>
        </p:txBody>
      </p:sp>
      <p:sp>
        <p:nvSpPr>
          <p:cNvPr id="3" name="Speaker name">
            <a:extLst>
              <a:ext uri="{FF2B5EF4-FFF2-40B4-BE49-F238E27FC236}">
                <a16:creationId xmlns:a16="http://schemas.microsoft.com/office/drawing/2014/main" id="{6F7020FE-ADDD-441E-A5FA-C6CEED50C04D}"/>
              </a:ext>
            </a:extLst>
          </p:cNvPr>
          <p:cNvSpPr>
            <a:spLocks noGrp="1"/>
          </p:cNvSpPr>
          <p:nvPr>
            <p:ph type="body" idx="3" hasCustomPrompt="1"/>
          </p:nvPr>
        </p:nvSpPr>
        <p:spPr>
          <a:xfrm>
            <a:off x="457200" y="5209027"/>
            <a:ext cx="3797302" cy="369332"/>
          </a:xfrm>
        </p:spPr>
        <p:txBody>
          <a:bodyPr wrap="square"/>
          <a:lstStyle>
            <a:lvl1pPr marL="0" indent="0">
              <a:spcAft>
                <a:spcPts val="0"/>
              </a:spcAft>
              <a:buNone/>
              <a:defRPr sz="2000" b="0" i="0" cap="none" spc="0" baseline="0">
                <a:solidFill>
                  <a:srgbClr val="F1F3F3"/>
                </a:solidFill>
              </a:defRPr>
            </a:lvl1pPr>
          </a:lstStyle>
          <a:p>
            <a:pPr lvl="0"/>
            <a:r>
              <a:rPr lang="en-US" dirty="0"/>
              <a:t>Speaker name (pronouns)</a:t>
            </a:r>
          </a:p>
        </p:txBody>
      </p:sp>
      <p:sp>
        <p:nvSpPr>
          <p:cNvPr id="4" name="Speaker information">
            <a:extLst>
              <a:ext uri="{FF2B5EF4-FFF2-40B4-BE49-F238E27FC236}">
                <a16:creationId xmlns:a16="http://schemas.microsoft.com/office/drawing/2014/main" id="{644D3542-9FEA-4D1A-8F42-0AF8B115886F}"/>
              </a:ext>
            </a:extLst>
          </p:cNvPr>
          <p:cNvSpPr>
            <a:spLocks noGrp="1"/>
          </p:cNvSpPr>
          <p:nvPr>
            <p:ph type="body" idx="4" hasCustomPrompt="1"/>
          </p:nvPr>
        </p:nvSpPr>
        <p:spPr>
          <a:xfrm>
            <a:off x="457200" y="5621815"/>
            <a:ext cx="3797302" cy="823906"/>
          </a:xfrm>
        </p:spPr>
        <p:txBody>
          <a:bodyPr wrap="square"/>
          <a:lstStyle>
            <a:lvl1pPr marL="0" indent="0">
              <a:spcAft>
                <a:spcPts val="300"/>
              </a:spcAft>
              <a:buNone/>
              <a:defRPr sz="1600">
                <a:solidFill>
                  <a:srgbClr val="F1F3F3"/>
                </a:solidFill>
              </a:defRPr>
            </a:lvl1pPr>
          </a:lstStyle>
          <a:p>
            <a:pPr lvl="0"/>
            <a:r>
              <a:rPr lang="en-US" dirty="0"/>
              <a:t>Speaker job title</a:t>
            </a:r>
            <a:br>
              <a:rPr lang="en-US" dirty="0"/>
            </a:br>
            <a:r>
              <a:rPr lang="en-US" dirty="0"/>
              <a:t>Speaker company</a:t>
            </a:r>
          </a:p>
        </p:txBody>
      </p:sp>
      <p:sp>
        <p:nvSpPr>
          <p:cNvPr id="6" name="copyrightText">
            <a:extLst>
              <a:ext uri="{FF2B5EF4-FFF2-40B4-BE49-F238E27FC236}">
                <a16:creationId xmlns:a16="http://schemas.microsoft.com/office/drawing/2014/main" id="{CE8D36FF-18B1-02BC-81D3-C62E136662D1}"/>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3460319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Title, Header, Content, Full Height Picture">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DEF6C79C-9D0E-41C2-AA50-8E21FCE741EA}"/>
              </a:ext>
              <a:ext uri="{C183D7F6-B498-43B3-948B-1728B52AA6E4}">
                <adec:decorative xmlns:adec="http://schemas.microsoft.com/office/drawing/2017/decorative" val="1"/>
              </a:ext>
            </a:extLst>
          </p:cNvPr>
          <p:cNvPicPr>
            <a:picLocks/>
          </p:cNvPicPr>
          <p:nvPr/>
        </p:nvPicPr>
        <p:blipFill rotWithShape="1">
          <a:blip r:embed="rId3">
            <a:extLst>
              <a:ext uri="{28A0092B-C50C-407E-A947-70E740481C1C}">
                <a14:useLocalDpi xmlns:a14="http://schemas.microsoft.com/office/drawing/2010/main" val="0"/>
              </a:ext>
            </a:extLst>
          </a:blip>
          <a:srcRect r="50690"/>
          <a:stretch/>
        </p:blipFill>
        <p:spPr>
          <a:xfrm>
            <a:off x="365761" y="1059966"/>
            <a:ext cx="5663184" cy="459972"/>
          </a:xfrm>
          <a:prstGeom prst="rect">
            <a:avLst/>
          </a:prstGeom>
        </p:spPr>
      </p:pic>
      <p:sp>
        <p:nvSpPr>
          <p:cNvPr id="97" name="Slide Number">
            <a:extLst>
              <a:ext uri="{FF2B5EF4-FFF2-40B4-BE49-F238E27FC236}">
                <a16:creationId xmlns:a16="http://schemas.microsoft.com/office/drawing/2014/main" id="{73F8E55C-0C56-481E-96C0-45506B8577FA}"/>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header, content, and full height picture</a:t>
            </a:r>
          </a:p>
        </p:txBody>
      </p:sp>
      <p:sp>
        <p:nvSpPr>
          <p:cNvPr id="12" name="Header">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1" y="1051560"/>
            <a:ext cx="5669279"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2" name="Content">
            <a:extLst>
              <a:ext uri="{FF2B5EF4-FFF2-40B4-BE49-F238E27FC236}">
                <a16:creationId xmlns:a16="http://schemas.microsoft.com/office/drawing/2014/main" id="{EEA0232A-1E36-4B66-8855-7774205AD335}"/>
              </a:ext>
            </a:extLst>
          </p:cNvPr>
          <p:cNvSpPr>
            <a:spLocks noGrp="1"/>
          </p:cNvSpPr>
          <p:nvPr>
            <p:ph idx="2" hasCustomPrompt="1"/>
          </p:nvPr>
        </p:nvSpPr>
        <p:spPr>
          <a:xfrm>
            <a:off x="365760" y="1554480"/>
            <a:ext cx="5669280" cy="488174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2" name="Picture">
            <a:extLst>
              <a:ext uri="{FF2B5EF4-FFF2-40B4-BE49-F238E27FC236}">
                <a16:creationId xmlns:a16="http://schemas.microsoft.com/office/drawing/2014/main" id="{E9ECC349-DC9E-43B4-9780-22F11542C500}"/>
              </a:ext>
              <a:ext uri="{C183D7F6-B498-43B3-948B-1728B52AA6E4}">
                <adec:decorative xmlns:adec="http://schemas.microsoft.com/office/drawing/2017/decorative" val="1"/>
              </a:ext>
            </a:extLst>
          </p:cNvPr>
          <p:cNvSpPr>
            <a:spLocks noGrp="1"/>
          </p:cNvSpPr>
          <p:nvPr>
            <p:ph type="pic" idx="22" hasCustomPrompt="1"/>
          </p:nvPr>
        </p:nvSpPr>
        <p:spPr>
          <a:xfrm>
            <a:off x="6163056" y="1046819"/>
            <a:ext cx="5669280" cy="5398103"/>
          </a:xfrm>
        </p:spPr>
        <p:txBody>
          <a:bodyPr anchor="t">
            <a:noAutofit/>
          </a:bodyPr>
          <a:lstStyle>
            <a:lvl1pPr marL="0" indent="0" algn="ctr">
              <a:buNone/>
              <a:defRPr sz="2800">
                <a:solidFill>
                  <a:srgbClr val="232F3E"/>
                </a:solidFill>
              </a:defRPr>
            </a:lvl1pPr>
          </a:lstStyle>
          <a:p>
            <a:r>
              <a:rPr lang="en-US" dirty="0"/>
              <a:t>Click icon to add image</a:t>
            </a:r>
          </a:p>
        </p:txBody>
      </p:sp>
    </p:spTree>
    <p:custDataLst>
      <p:tags r:id="rId1"/>
    </p:custDataLst>
    <p:extLst>
      <p:ext uri="{BB962C8B-B14F-4D97-AF65-F5344CB8AC3E}">
        <p14:creationId xmlns:p14="http://schemas.microsoft.com/office/powerpoint/2010/main" val="2368802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2 Pictures, 2 Headers, and 2 Text Column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173D7629-1A9C-4345-AAF8-04B661B01BFF}"/>
              </a:ext>
            </a:extLst>
          </p:cNvPr>
          <p:cNvGrpSpPr/>
          <p:nvPr/>
        </p:nvGrpSpPr>
        <p:grpSpPr>
          <a:xfrm>
            <a:off x="365759" y="1028377"/>
            <a:ext cx="11484866" cy="2850096"/>
            <a:chOff x="365759" y="1028377"/>
            <a:chExt cx="11484866" cy="2850096"/>
          </a:xfrm>
        </p:grpSpPr>
        <p:pic>
          <p:nvPicPr>
            <p:cNvPr id="96" name="Background">
              <a:extLst>
                <a:ext uri="{FF2B5EF4-FFF2-40B4-BE49-F238E27FC236}">
                  <a16:creationId xmlns:a16="http://schemas.microsoft.com/office/drawing/2014/main" id="{7D5C187B-1A36-4731-9D73-181529A36405}"/>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3438144"/>
              <a:ext cx="11460480" cy="440329"/>
            </a:xfrm>
            <a:prstGeom prst="rect">
              <a:avLst/>
            </a:prstGeom>
          </p:spPr>
        </p:pic>
        <p:pic>
          <p:nvPicPr>
            <p:cNvPr id="95" name="Divider">
              <a:extLst>
                <a:ext uri="{FF2B5EF4-FFF2-40B4-BE49-F238E27FC236}">
                  <a16:creationId xmlns:a16="http://schemas.microsoft.com/office/drawing/2014/main" id="{2BB9B5CB-6BB1-45BC-9AA7-38BB668B8A35}"/>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BF7951DD-641A-4F55-851E-3A3DAE548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chemeClr val="tx2"/>
                </a:solidFill>
                <a:latin typeface="Amazon Ember Display Heavy"/>
              </a:defRPr>
            </a:lvl1pPr>
          </a:lstStyle>
          <a:p>
            <a:r>
              <a:rPr lang="en-US" dirty="0"/>
              <a:t>Title, 2 pictures, 2 headers, and 2 text columns</a:t>
            </a:r>
          </a:p>
        </p:txBody>
      </p:sp>
      <p:sp>
        <p:nvSpPr>
          <p:cNvPr id="22" name="Picture Left">
            <a:extLst>
              <a:ext uri="{FF2B5EF4-FFF2-40B4-BE49-F238E27FC236}">
                <a16:creationId xmlns:a16="http://schemas.microsoft.com/office/drawing/2014/main" id="{D20A7D1A-2EBE-48DA-AE10-ADAE1FC9C413}"/>
              </a:ext>
              <a:ext uri="{C183D7F6-B498-43B3-948B-1728B52AA6E4}">
                <adec:decorative xmlns:adec="http://schemas.microsoft.com/office/drawing/2017/decorative" val="1"/>
              </a:ext>
            </a:extLst>
          </p:cNvPr>
          <p:cNvSpPr>
            <a:spLocks noGrp="1"/>
          </p:cNvSpPr>
          <p:nvPr>
            <p:ph type="pic" idx="22" hasCustomPrompt="1"/>
          </p:nvPr>
        </p:nvSpPr>
        <p:spPr>
          <a:xfrm>
            <a:off x="2057400"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2" name="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3438144"/>
            <a:ext cx="566928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3" name="Content Left">
            <a:extLst>
              <a:ext uri="{FF2B5EF4-FFF2-40B4-BE49-F238E27FC236}">
                <a16:creationId xmlns:a16="http://schemas.microsoft.com/office/drawing/2014/main" id="{5ACBD598-6775-4223-B2AB-B169A112E3FF}"/>
              </a:ext>
            </a:extLst>
          </p:cNvPr>
          <p:cNvSpPr>
            <a:spLocks noGrp="1"/>
          </p:cNvSpPr>
          <p:nvPr>
            <p:ph idx="3" hasCustomPrompt="1"/>
          </p:nvPr>
        </p:nvSpPr>
        <p:spPr>
          <a:xfrm>
            <a:off x="365760" y="3895344"/>
            <a:ext cx="5669280" cy="2551176"/>
          </a:xfrm>
        </p:spPr>
        <p:txBody>
          <a:bodyPr>
            <a:noAutofit/>
          </a:bodyPr>
          <a:lstStyle>
            <a:lvl1pPr>
              <a:lnSpc>
                <a:spcPct val="100000"/>
              </a:lnSpc>
              <a:spcAft>
                <a:spcPts val="600"/>
              </a:spcAft>
              <a:defRPr sz="2800">
                <a:solidFill>
                  <a:schemeClr val="tx2"/>
                </a:solidFill>
                <a:latin typeface="Amazon Ember Display"/>
              </a:defRPr>
            </a:lvl1pPr>
            <a:lvl2pPr marL="461963" indent="-228600">
              <a:lnSpc>
                <a:spcPct val="100000"/>
              </a:lnSpc>
              <a:spcAft>
                <a:spcPts val="600"/>
              </a:spcAft>
              <a:defRPr sz="2400">
                <a:solidFill>
                  <a:schemeClr val="tx2"/>
                </a:solidFill>
                <a:latin typeface="Amazon Ember Display"/>
              </a:defRPr>
            </a:lvl2pPr>
            <a:lvl3pPr marL="684213" indent="-228600">
              <a:lnSpc>
                <a:spcPct val="100000"/>
              </a:lnSpc>
              <a:spcAft>
                <a:spcPts val="600"/>
              </a:spcAft>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3" name="Picture Right">
            <a:extLst>
              <a:ext uri="{FF2B5EF4-FFF2-40B4-BE49-F238E27FC236}">
                <a16:creationId xmlns:a16="http://schemas.microsoft.com/office/drawing/2014/main" id="{0FC9A3C9-76CB-45ED-925D-DF04C6D528DC}"/>
              </a:ext>
              <a:ext uri="{C183D7F6-B498-43B3-948B-1728B52AA6E4}">
                <adec:decorative xmlns:adec="http://schemas.microsoft.com/office/drawing/2017/decorative" val="1"/>
              </a:ext>
            </a:extLst>
          </p:cNvPr>
          <p:cNvSpPr>
            <a:spLocks noGrp="1"/>
          </p:cNvSpPr>
          <p:nvPr>
            <p:ph type="pic" idx="23" hasCustomPrompt="1"/>
          </p:nvPr>
        </p:nvSpPr>
        <p:spPr>
          <a:xfrm>
            <a:off x="7891272"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3" name="Header Right">
            <a:extLst>
              <a:ext uri="{FF2B5EF4-FFF2-40B4-BE49-F238E27FC236}">
                <a16:creationId xmlns:a16="http://schemas.microsoft.com/office/drawing/2014/main" id="{08B6087B-5128-4D07-A02C-11A4D91176A4}"/>
              </a:ext>
            </a:extLst>
          </p:cNvPr>
          <p:cNvSpPr>
            <a:spLocks noGrp="1"/>
          </p:cNvSpPr>
          <p:nvPr>
            <p:ph type="body" idx="13" hasCustomPrompt="1"/>
          </p:nvPr>
        </p:nvSpPr>
        <p:spPr>
          <a:xfrm>
            <a:off x="6163056" y="3438144"/>
            <a:ext cx="5669280" cy="440329"/>
          </a:xfrm>
          <a:noFill/>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4" name="Content Right">
            <a:extLst>
              <a:ext uri="{FF2B5EF4-FFF2-40B4-BE49-F238E27FC236}">
                <a16:creationId xmlns:a16="http://schemas.microsoft.com/office/drawing/2014/main" id="{7F5B85B9-BABC-44F6-B2AE-99F02670D702}"/>
              </a:ext>
            </a:extLst>
          </p:cNvPr>
          <p:cNvSpPr>
            <a:spLocks noGrp="1"/>
          </p:cNvSpPr>
          <p:nvPr>
            <p:ph idx="4" hasCustomPrompt="1"/>
          </p:nvPr>
        </p:nvSpPr>
        <p:spPr>
          <a:xfrm>
            <a:off x="6163056" y="3895344"/>
            <a:ext cx="5669280" cy="2551176"/>
          </a:xfrm>
        </p:spPr>
        <p:txBody>
          <a:bodyPr>
            <a:noAutofit/>
          </a:bodyPr>
          <a:lstStyle>
            <a:lvl1pPr>
              <a:lnSpc>
                <a:spcPct val="100000"/>
              </a:lnSpc>
              <a:spcAft>
                <a:spcPts val="600"/>
              </a:spcAft>
              <a:defRPr sz="2800">
                <a:solidFill>
                  <a:schemeClr val="tx2"/>
                </a:solidFill>
                <a:latin typeface="Amazon Ember Display"/>
              </a:defRPr>
            </a:lvl1pPr>
            <a:lvl2pPr marL="461963" indent="-228600">
              <a:lnSpc>
                <a:spcPct val="100000"/>
              </a:lnSpc>
              <a:spcAft>
                <a:spcPts val="600"/>
              </a:spcAft>
              <a:defRPr sz="2400">
                <a:solidFill>
                  <a:schemeClr val="tx2"/>
                </a:solidFill>
                <a:latin typeface="Amazon Ember Display"/>
              </a:defRPr>
            </a:lvl2pPr>
            <a:lvl3pPr marL="684213" indent="-228600">
              <a:lnSpc>
                <a:spcPct val="100000"/>
              </a:lnSpc>
              <a:spcAft>
                <a:spcPts val="600"/>
              </a:spcAft>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3083266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reserve="1">
  <p:cSld name="Title and 3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7EE2A4FF-27FC-4124-82F8-941EBFCC0E4F}"/>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462D2B2A-D218-4356-AEF2-F7FF4059392D}"/>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3 text columns</a:t>
            </a:r>
          </a:p>
        </p:txBody>
      </p:sp>
      <p:sp>
        <p:nvSpPr>
          <p:cNvPr id="2" name="Content Left">
            <a:extLst>
              <a:ext uri="{FF2B5EF4-FFF2-40B4-BE49-F238E27FC236}">
                <a16:creationId xmlns:a16="http://schemas.microsoft.com/office/drawing/2014/main" id="{8A73B5A2-5001-4FA4-B113-0F6124F1F6A0}"/>
              </a:ext>
            </a:extLst>
          </p:cNvPr>
          <p:cNvSpPr>
            <a:spLocks noGrp="1"/>
          </p:cNvSpPr>
          <p:nvPr>
            <p:ph idx="2" hasCustomPrompt="1"/>
          </p:nvPr>
        </p:nvSpPr>
        <p:spPr>
          <a:xfrm>
            <a:off x="365760" y="1097280"/>
            <a:ext cx="3749040"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Middle">
            <a:extLst>
              <a:ext uri="{FF2B5EF4-FFF2-40B4-BE49-F238E27FC236}">
                <a16:creationId xmlns:a16="http://schemas.microsoft.com/office/drawing/2014/main" id="{951E617C-D9F7-4098-883E-6A048DBCF862}"/>
              </a:ext>
            </a:extLst>
          </p:cNvPr>
          <p:cNvSpPr>
            <a:spLocks noGrp="1"/>
          </p:cNvSpPr>
          <p:nvPr>
            <p:ph idx="3" hasCustomPrompt="1"/>
          </p:nvPr>
        </p:nvSpPr>
        <p:spPr>
          <a:xfrm>
            <a:off x="4224528" y="1097280"/>
            <a:ext cx="3749040"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4" name="Content Right">
            <a:extLst>
              <a:ext uri="{FF2B5EF4-FFF2-40B4-BE49-F238E27FC236}">
                <a16:creationId xmlns:a16="http://schemas.microsoft.com/office/drawing/2014/main" id="{A8A7CEA5-195D-4DB0-B5A3-06CEEA93C108}"/>
              </a:ext>
            </a:extLst>
          </p:cNvPr>
          <p:cNvSpPr>
            <a:spLocks noGrp="1"/>
          </p:cNvSpPr>
          <p:nvPr>
            <p:ph idx="4" hasCustomPrompt="1"/>
          </p:nvPr>
        </p:nvSpPr>
        <p:spPr>
          <a:xfrm>
            <a:off x="8083296" y="1097280"/>
            <a:ext cx="3749040"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44710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reserve="1">
  <p:cSld name="Title, 3 Headers, and 3 Text Columns">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5E94278F-C163-4179-AC1B-35DE088D94A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1053311"/>
            <a:ext cx="11460480" cy="440329"/>
          </a:xfrm>
          <a:prstGeom prst="rect">
            <a:avLst/>
          </a:prstGeom>
        </p:spPr>
      </p:pic>
      <p:sp>
        <p:nvSpPr>
          <p:cNvPr id="97" name="Slide Number">
            <a:extLst>
              <a:ext uri="{FF2B5EF4-FFF2-40B4-BE49-F238E27FC236}">
                <a16:creationId xmlns:a16="http://schemas.microsoft.com/office/drawing/2014/main" id="{D472F160-9C3B-4BD6-99BB-267BDD7DD312}"/>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3 headers, and 3 text columns</a:t>
            </a:r>
          </a:p>
        </p:txBody>
      </p:sp>
      <p:sp>
        <p:nvSpPr>
          <p:cNvPr id="12" name="Content 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1053311"/>
            <a:ext cx="374904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2" name="Content Left">
            <a:extLst>
              <a:ext uri="{FF2B5EF4-FFF2-40B4-BE49-F238E27FC236}">
                <a16:creationId xmlns:a16="http://schemas.microsoft.com/office/drawing/2014/main" id="{5ACBD598-6775-4223-B2AB-B169A112E3FF}"/>
              </a:ext>
            </a:extLst>
          </p:cNvPr>
          <p:cNvSpPr>
            <a:spLocks noGrp="1"/>
          </p:cNvSpPr>
          <p:nvPr>
            <p:ph type="body" idx="2" hasCustomPrompt="1"/>
          </p:nvPr>
        </p:nvSpPr>
        <p:spPr>
          <a:xfrm>
            <a:off x="365760" y="1563624"/>
            <a:ext cx="3749040" cy="48737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3" name="Content Header Middle">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4224528" y="1053311"/>
            <a:ext cx="374904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3" name="Content Middle">
            <a:extLst>
              <a:ext uri="{FF2B5EF4-FFF2-40B4-BE49-F238E27FC236}">
                <a16:creationId xmlns:a16="http://schemas.microsoft.com/office/drawing/2014/main" id="{7F5B85B9-BABC-44F6-B2AE-99F02670D702}"/>
              </a:ext>
            </a:extLst>
          </p:cNvPr>
          <p:cNvSpPr>
            <a:spLocks noGrp="1"/>
          </p:cNvSpPr>
          <p:nvPr>
            <p:ph type="body" idx="3" hasCustomPrompt="1"/>
          </p:nvPr>
        </p:nvSpPr>
        <p:spPr>
          <a:xfrm>
            <a:off x="4224528" y="1563624"/>
            <a:ext cx="3749040" cy="48737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4" name="Content Header Right">
            <a:extLst>
              <a:ext uri="{FF2B5EF4-FFF2-40B4-BE49-F238E27FC236}">
                <a16:creationId xmlns:a16="http://schemas.microsoft.com/office/drawing/2014/main" id="{B3EBECE3-35F9-4AF4-A8A7-FD546C7C32D6}"/>
              </a:ext>
            </a:extLst>
          </p:cNvPr>
          <p:cNvSpPr>
            <a:spLocks noGrp="1"/>
          </p:cNvSpPr>
          <p:nvPr>
            <p:ph type="body" idx="14" hasCustomPrompt="1"/>
          </p:nvPr>
        </p:nvSpPr>
        <p:spPr>
          <a:xfrm>
            <a:off x="8083296" y="1053311"/>
            <a:ext cx="374904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4" name="Content Right">
            <a:extLst>
              <a:ext uri="{FF2B5EF4-FFF2-40B4-BE49-F238E27FC236}">
                <a16:creationId xmlns:a16="http://schemas.microsoft.com/office/drawing/2014/main" id="{92466994-EA21-45EA-9DC6-3C179254B3A8}"/>
              </a:ext>
            </a:extLst>
          </p:cNvPr>
          <p:cNvSpPr>
            <a:spLocks noGrp="1"/>
          </p:cNvSpPr>
          <p:nvPr>
            <p:ph type="body" idx="4" hasCustomPrompt="1"/>
          </p:nvPr>
        </p:nvSpPr>
        <p:spPr>
          <a:xfrm>
            <a:off x="8083296" y="1591056"/>
            <a:ext cx="3749040" cy="4843688"/>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1530259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3 Lg Pics, and 3 Header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D60A92DB-4EDE-4A1F-9E58-683E66BD2485}"/>
              </a:ext>
              <a:ext uri="{C183D7F6-B498-43B3-948B-1728B52AA6E4}">
                <adec:decorative xmlns:adec="http://schemas.microsoft.com/office/drawing/2017/decorative" val="1"/>
              </a:ext>
            </a:extLst>
          </p:cNvPr>
          <p:cNvGrpSpPr/>
          <p:nvPr/>
        </p:nvGrpSpPr>
        <p:grpSpPr>
          <a:xfrm>
            <a:off x="353568" y="1028377"/>
            <a:ext cx="11497055" cy="4238575"/>
            <a:chOff x="353568" y="1028377"/>
            <a:chExt cx="11497055" cy="4238575"/>
          </a:xfrm>
        </p:grpSpPr>
        <p:pic>
          <p:nvPicPr>
            <p:cNvPr id="98" name="Background">
              <a:extLst>
                <a:ext uri="{FF2B5EF4-FFF2-40B4-BE49-F238E27FC236}">
                  <a16:creationId xmlns:a16="http://schemas.microsoft.com/office/drawing/2014/main" id="{0A39D91E-8E12-4EDA-A92E-1823DFEBDC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568" y="4663440"/>
              <a:ext cx="11460480" cy="440329"/>
            </a:xfrm>
            <a:prstGeom prst="rect">
              <a:avLst/>
            </a:prstGeom>
          </p:spPr>
        </p:pic>
        <p:pic>
          <p:nvPicPr>
            <p:cNvPr id="96" name="Divider">
              <a:extLst>
                <a:ext uri="{FF2B5EF4-FFF2-40B4-BE49-F238E27FC236}">
                  <a16:creationId xmlns:a16="http://schemas.microsoft.com/office/drawing/2014/main" id="{07A34186-F2DF-4A02-80D8-2DCF8944E228}"/>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4E12A119-63D8-4FB5-9AE0-FE08C858C579}"/>
              </a:ext>
            </a:extLst>
          </p:cNvPr>
          <p:cNvSpPr>
            <a:spLocks noGrp="1"/>
          </p:cNvSpPr>
          <p:nvPr>
            <p:ph type="sldNum" idx="97"/>
          </p:nvPr>
        </p:nvSpPr>
        <p:spPr>
          <a:xfrm>
            <a:off x="11347704" y="6446520"/>
            <a:ext cx="484632" cy="228600"/>
          </a:xfrm>
        </p:spPr>
        <p:txBody>
          <a:body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3 large pictures, and 3 headers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idx="22" hasCustomPrompt="1"/>
          </p:nvPr>
        </p:nvSpPr>
        <p:spPr>
          <a:xfrm>
            <a:off x="1097280" y="2286000"/>
            <a:ext cx="2286000" cy="2286000"/>
          </a:xfrm>
        </p:spPr>
        <p:txBody>
          <a:bodyPr anchor="t">
            <a:noAutofit/>
          </a:bodyPr>
          <a:lstStyle>
            <a:lvl1pPr marL="0" indent="0" algn="ctr">
              <a:buNone/>
              <a:defRPr sz="2000">
                <a:solidFill>
                  <a:schemeClr val="tx2"/>
                </a:solidFill>
                <a:latin typeface="+mn-lt"/>
              </a:defRPr>
            </a:lvl1pPr>
          </a:lstStyle>
          <a:p>
            <a:r>
              <a:rPr lang="en-US" dirty="0"/>
              <a:t>Click icon to add image</a:t>
            </a:r>
          </a:p>
        </p:txBody>
      </p:sp>
      <p:sp>
        <p:nvSpPr>
          <p:cNvPr id="12" name="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4663440"/>
            <a:ext cx="3749040" cy="440329"/>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Amazon Ember Displa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3" name="Picture Center Left">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idx="10" hasCustomPrompt="1"/>
          </p:nvPr>
        </p:nvSpPr>
        <p:spPr>
          <a:xfrm>
            <a:off x="4956048" y="2286000"/>
            <a:ext cx="2286000" cy="2286000"/>
          </a:xfrm>
        </p:spPr>
        <p:txBody>
          <a:bodyPr anchor="t">
            <a:noAutofit/>
          </a:bodyPr>
          <a:lstStyle>
            <a:lvl1pPr marL="0" indent="0" algn="ctr">
              <a:buNone/>
              <a:defRPr sz="2000">
                <a:solidFill>
                  <a:schemeClr val="tx2"/>
                </a:solidFill>
                <a:latin typeface="+mn-lt"/>
              </a:defRPr>
            </a:lvl1pPr>
          </a:lstStyle>
          <a:p>
            <a:r>
              <a:rPr lang="en-US"/>
              <a:t>Click icon to add image</a:t>
            </a:r>
          </a:p>
        </p:txBody>
      </p:sp>
      <p:sp>
        <p:nvSpPr>
          <p:cNvPr id="13" name="Header Center Left">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4224528" y="4663440"/>
            <a:ext cx="3749040" cy="440329"/>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4" name="Picture Center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idx="24" hasCustomPrompt="1"/>
          </p:nvPr>
        </p:nvSpPr>
        <p:spPr>
          <a:xfrm>
            <a:off x="8814816" y="2286000"/>
            <a:ext cx="2286000" cy="2286000"/>
          </a:xfrm>
        </p:spPr>
        <p:txBody>
          <a:bodyPr anchor="t">
            <a:noAutofit/>
          </a:bodyPr>
          <a:lstStyle>
            <a:lvl1pPr marL="0" indent="0" algn="ctr">
              <a:buNone/>
              <a:defRPr sz="2000">
                <a:solidFill>
                  <a:schemeClr val="tx2"/>
                </a:solidFill>
                <a:latin typeface="+mn-lt"/>
              </a:defRPr>
            </a:lvl1pPr>
          </a:lstStyle>
          <a:p>
            <a:r>
              <a:rPr lang="en-US" dirty="0"/>
              <a:t>Click icon to add image</a:t>
            </a:r>
          </a:p>
        </p:txBody>
      </p:sp>
      <p:sp>
        <p:nvSpPr>
          <p:cNvPr id="14" name="Header Center Right">
            <a:extLst>
              <a:ext uri="{FF2B5EF4-FFF2-40B4-BE49-F238E27FC236}">
                <a16:creationId xmlns:a16="http://schemas.microsoft.com/office/drawing/2014/main" id="{CF01F87A-DBEF-4657-8500-6A751FF3BC24}"/>
              </a:ext>
            </a:extLst>
          </p:cNvPr>
          <p:cNvSpPr>
            <a:spLocks noGrp="1"/>
          </p:cNvSpPr>
          <p:nvPr>
            <p:ph type="body" idx="14" hasCustomPrompt="1"/>
          </p:nvPr>
        </p:nvSpPr>
        <p:spPr>
          <a:xfrm>
            <a:off x="8083296" y="4663440"/>
            <a:ext cx="3749040" cy="440329"/>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Tree>
    <p:custDataLst>
      <p:tags r:id="rId1"/>
    </p:custDataLst>
    <p:extLst>
      <p:ext uri="{BB962C8B-B14F-4D97-AF65-F5344CB8AC3E}">
        <p14:creationId xmlns:p14="http://schemas.microsoft.com/office/powerpoint/2010/main" val="2717545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3 Pictures, and 3 Tex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6FD66F17-7724-455C-B925-81DD7A5F769A}"/>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1C486246-EB4C-49BA-AED3-F7550CA0BA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3 picture, and 3 text columns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1097280" y="2286000"/>
            <a:ext cx="2286000" cy="2286000"/>
          </a:xfrm>
        </p:spPr>
        <p:txBody>
          <a:bodyPr anchor="t">
            <a:normAutofit/>
          </a:bodyPr>
          <a:lstStyle>
            <a:lvl1pPr marL="0" indent="0" algn="ctr">
              <a:buNone/>
              <a:defRPr sz="2000">
                <a:solidFill>
                  <a:srgbClr val="232F3E"/>
                </a:solidFill>
                <a:latin typeface="+mn-lt"/>
              </a:defRPr>
            </a:lvl1pPr>
          </a:lstStyle>
          <a:p>
            <a:r>
              <a:rPr lang="en-US" dirty="0"/>
              <a:t>Click icon to add image</a:t>
            </a:r>
          </a:p>
        </p:txBody>
      </p:sp>
      <p:sp>
        <p:nvSpPr>
          <p:cNvPr id="3" name="Content Left">
            <a:extLst>
              <a:ext uri="{FF2B5EF4-FFF2-40B4-BE49-F238E27FC236}">
                <a16:creationId xmlns:a16="http://schemas.microsoft.com/office/drawing/2014/main" id="{CEBB69C5-28A4-4F99-A9FE-572F9D53CF4E}"/>
              </a:ext>
            </a:extLst>
          </p:cNvPr>
          <p:cNvSpPr>
            <a:spLocks noGrp="1"/>
          </p:cNvSpPr>
          <p:nvPr>
            <p:ph type="body" idx="3" hasCustomPrompt="1"/>
          </p:nvPr>
        </p:nvSpPr>
        <p:spPr>
          <a:xfrm>
            <a:off x="365760" y="4663440"/>
            <a:ext cx="3749040" cy="1783080"/>
          </a:xfrm>
          <a:noFill/>
          <a:ln>
            <a:noFill/>
          </a:ln>
        </p:spPr>
        <p:txBody>
          <a:bodyPr lIns="91440" anchor="t">
            <a:noAutofit/>
          </a:bodyPr>
          <a:lstStyle>
            <a:lvl1pPr marL="60325" indent="0" algn="ctr">
              <a:lnSpc>
                <a:spcPct val="100000"/>
              </a:lnSpc>
              <a:spcBef>
                <a:spcPts val="0"/>
              </a:spcBef>
              <a:spcAft>
                <a:spcPts val="0"/>
              </a:spcAft>
              <a:buNone/>
              <a:defRPr sz="24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
        <p:nvSpPr>
          <p:cNvPr id="23" name="Picture Middle">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4956048" y="2286000"/>
            <a:ext cx="2286000" cy="2286000"/>
          </a:xfrm>
        </p:spPr>
        <p:txBody>
          <a:bodyPr anchor="t">
            <a:normAutofit/>
          </a:bodyPr>
          <a:lstStyle>
            <a:lvl1pPr marL="0" indent="0" algn="ctr">
              <a:buNone/>
              <a:defRPr sz="2000">
                <a:solidFill>
                  <a:srgbClr val="232F3E"/>
                </a:solidFill>
                <a:latin typeface="+mn-lt"/>
              </a:defRPr>
            </a:lvl1pPr>
          </a:lstStyle>
          <a:p>
            <a:r>
              <a:rPr lang="en-US" dirty="0"/>
              <a:t>Click icon to add image</a:t>
            </a:r>
          </a:p>
        </p:txBody>
      </p:sp>
      <p:sp>
        <p:nvSpPr>
          <p:cNvPr id="4" name="Content Middle">
            <a:extLst>
              <a:ext uri="{FF2B5EF4-FFF2-40B4-BE49-F238E27FC236}">
                <a16:creationId xmlns:a16="http://schemas.microsoft.com/office/drawing/2014/main" id="{04C41CFA-9BF9-474A-89A9-E22790A538E2}"/>
              </a:ext>
            </a:extLst>
          </p:cNvPr>
          <p:cNvSpPr>
            <a:spLocks noGrp="1"/>
          </p:cNvSpPr>
          <p:nvPr>
            <p:ph type="body" idx="4" hasCustomPrompt="1"/>
          </p:nvPr>
        </p:nvSpPr>
        <p:spPr>
          <a:xfrm>
            <a:off x="4224528" y="4663440"/>
            <a:ext cx="3749040" cy="1783080"/>
          </a:xfrm>
          <a:noFill/>
          <a:ln>
            <a:noFill/>
          </a:ln>
        </p:spPr>
        <p:txBody>
          <a:bodyPr lIns="91440" anchor="t">
            <a:noAutofit/>
          </a:bodyPr>
          <a:lstStyle>
            <a:lvl1pPr marL="60325" indent="0" algn="ctr">
              <a:lnSpc>
                <a:spcPct val="100000"/>
              </a:lnSpc>
              <a:spcBef>
                <a:spcPts val="0"/>
              </a:spcBef>
              <a:spcAft>
                <a:spcPts val="0"/>
              </a:spcAft>
              <a:buNone/>
              <a:defRPr sz="24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
        <p:nvSpPr>
          <p:cNvPr id="24" name="Picture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8814816" y="2286000"/>
            <a:ext cx="2286000" cy="2286000"/>
          </a:xfrm>
        </p:spPr>
        <p:txBody>
          <a:bodyPr anchor="t">
            <a:normAutofit/>
          </a:bodyPr>
          <a:lstStyle>
            <a:lvl1pPr marL="0" indent="0" algn="ctr">
              <a:buNone/>
              <a:defRPr sz="2000">
                <a:solidFill>
                  <a:srgbClr val="232F3E"/>
                </a:solidFill>
                <a:latin typeface="+mn-lt"/>
              </a:defRPr>
            </a:lvl1pPr>
          </a:lstStyle>
          <a:p>
            <a:r>
              <a:rPr lang="en-US" dirty="0"/>
              <a:t>Click icon to add image</a:t>
            </a:r>
          </a:p>
        </p:txBody>
      </p:sp>
      <p:sp>
        <p:nvSpPr>
          <p:cNvPr id="5" name="Content Right">
            <a:extLst>
              <a:ext uri="{FF2B5EF4-FFF2-40B4-BE49-F238E27FC236}">
                <a16:creationId xmlns:a16="http://schemas.microsoft.com/office/drawing/2014/main" id="{CF01F87A-DBEF-4657-8500-6A751FF3BC24}"/>
              </a:ext>
            </a:extLst>
          </p:cNvPr>
          <p:cNvSpPr>
            <a:spLocks noGrp="1"/>
          </p:cNvSpPr>
          <p:nvPr>
            <p:ph type="body" idx="5" hasCustomPrompt="1"/>
          </p:nvPr>
        </p:nvSpPr>
        <p:spPr>
          <a:xfrm>
            <a:off x="8083296" y="4663440"/>
            <a:ext cx="3749040" cy="1783080"/>
          </a:xfrm>
          <a:noFill/>
          <a:ln>
            <a:noFill/>
          </a:ln>
        </p:spPr>
        <p:txBody>
          <a:bodyPr lIns="91440" anchor="t">
            <a:noAutofit/>
          </a:bodyPr>
          <a:lstStyle>
            <a:lvl1pPr marL="60325" indent="0" algn="ctr">
              <a:lnSpc>
                <a:spcPct val="100000"/>
              </a:lnSpc>
              <a:spcBef>
                <a:spcPts val="0"/>
              </a:spcBef>
              <a:spcAft>
                <a:spcPts val="0"/>
              </a:spcAft>
              <a:buNone/>
              <a:defRPr sz="24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Tree>
    <p:custDataLst>
      <p:tags r:id="rId1"/>
    </p:custDataLst>
    <p:extLst>
      <p:ext uri="{BB962C8B-B14F-4D97-AF65-F5344CB8AC3E}">
        <p14:creationId xmlns:p14="http://schemas.microsoft.com/office/powerpoint/2010/main" val="3427868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Header, 3 Pictures, and 3 Text Label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ED3BCD03-2F61-469D-A4B4-1B61BB21D364}"/>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1C486246-EB4C-49BA-AED3-F7550CA0BA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6"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header, 3 picture, and 3 labels</a:t>
            </a:r>
          </a:p>
        </p:txBody>
      </p:sp>
      <p:sp>
        <p:nvSpPr>
          <p:cNvPr id="2" name="Description">
            <a:extLst>
              <a:ext uri="{FF2B5EF4-FFF2-40B4-BE49-F238E27FC236}">
                <a16:creationId xmlns:a16="http://schemas.microsoft.com/office/drawing/2014/main" id="{125C2183-0325-4A52-BF1F-38F8AAFA8B4A}"/>
              </a:ext>
            </a:extLst>
          </p:cNvPr>
          <p:cNvSpPr>
            <a:spLocks noGrp="1"/>
          </p:cNvSpPr>
          <p:nvPr>
            <p:ph type="body" idx="2"/>
          </p:nvPr>
        </p:nvSpPr>
        <p:spPr>
          <a:xfrm>
            <a:off x="365125" y="1084263"/>
            <a:ext cx="11466576" cy="1158011"/>
          </a:xfrm>
        </p:spPr>
        <p:txBody>
          <a:bodyPr/>
          <a:lstStyle>
            <a:lvl1pPr marL="0" indent="0">
              <a:buNone/>
              <a:defRPr>
                <a:latin typeface="+mn-lt"/>
              </a:defRPr>
            </a:lvl1pPr>
            <a:lvl2pPr marL="457200" indent="0">
              <a:buNone/>
              <a:defRPr/>
            </a:lvl2pPr>
          </a:lstStyle>
          <a:p>
            <a:pPr lvl="0"/>
            <a:r>
              <a:rPr lang="en-US"/>
              <a:t>Edit Master text styles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1097280" y="2286000"/>
            <a:ext cx="2286000" cy="2286000"/>
          </a:xfrm>
        </p:spPr>
        <p:txBody>
          <a:bodyPr anchor="t">
            <a:normAutofit/>
          </a:bodyPr>
          <a:lstStyle>
            <a:lvl1pPr marL="0" indent="0" algn="ctr">
              <a:buNone/>
              <a:defRPr sz="2000">
                <a:solidFill>
                  <a:srgbClr val="232F3E"/>
                </a:solidFill>
                <a:latin typeface="+mn-lt"/>
              </a:defRPr>
            </a:lvl1pPr>
          </a:lstStyle>
          <a:p>
            <a:r>
              <a:rPr lang="en-US" dirty="0"/>
              <a:t>Click icon to add image</a:t>
            </a:r>
          </a:p>
        </p:txBody>
      </p:sp>
      <p:sp>
        <p:nvSpPr>
          <p:cNvPr id="3" name="Content Left">
            <a:extLst>
              <a:ext uri="{FF2B5EF4-FFF2-40B4-BE49-F238E27FC236}">
                <a16:creationId xmlns:a16="http://schemas.microsoft.com/office/drawing/2014/main" id="{CEBB69C5-28A4-4F99-A9FE-572F9D53CF4E}"/>
              </a:ext>
            </a:extLst>
          </p:cNvPr>
          <p:cNvSpPr>
            <a:spLocks noGrp="1"/>
          </p:cNvSpPr>
          <p:nvPr>
            <p:ph type="body" idx="3" hasCustomPrompt="1"/>
          </p:nvPr>
        </p:nvSpPr>
        <p:spPr>
          <a:xfrm>
            <a:off x="365760" y="4663440"/>
            <a:ext cx="3749040" cy="1783080"/>
          </a:xfrm>
          <a:noFill/>
          <a:ln>
            <a:noFill/>
          </a:ln>
        </p:spPr>
        <p:txBody>
          <a:bodyPr lIns="91440" anchor="t">
            <a:noAutofit/>
          </a:bodyPr>
          <a:lstStyle>
            <a:lvl1pPr marL="60325" indent="0" algn="ctr">
              <a:lnSpc>
                <a:spcPct val="100000"/>
              </a:lnSpc>
              <a:spcBef>
                <a:spcPts val="0"/>
              </a:spcBef>
              <a:spcAft>
                <a:spcPts val="0"/>
              </a:spcAft>
              <a:buNone/>
              <a:defRPr sz="24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
        <p:nvSpPr>
          <p:cNvPr id="23" name="Picture Middle">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4956048" y="2286000"/>
            <a:ext cx="2286000" cy="2286000"/>
          </a:xfrm>
        </p:spPr>
        <p:txBody>
          <a:bodyPr anchor="t">
            <a:normAutofit/>
          </a:bodyPr>
          <a:lstStyle>
            <a:lvl1pPr marL="0" indent="0" algn="ctr">
              <a:buNone/>
              <a:defRPr sz="2000">
                <a:solidFill>
                  <a:srgbClr val="232F3E"/>
                </a:solidFill>
                <a:latin typeface="+mn-lt"/>
              </a:defRPr>
            </a:lvl1pPr>
          </a:lstStyle>
          <a:p>
            <a:r>
              <a:rPr lang="en-US" dirty="0"/>
              <a:t>Click icon to add image</a:t>
            </a:r>
          </a:p>
        </p:txBody>
      </p:sp>
      <p:sp>
        <p:nvSpPr>
          <p:cNvPr id="4" name="Content Middle">
            <a:extLst>
              <a:ext uri="{FF2B5EF4-FFF2-40B4-BE49-F238E27FC236}">
                <a16:creationId xmlns:a16="http://schemas.microsoft.com/office/drawing/2014/main" id="{04C41CFA-9BF9-474A-89A9-E22790A538E2}"/>
              </a:ext>
            </a:extLst>
          </p:cNvPr>
          <p:cNvSpPr>
            <a:spLocks noGrp="1"/>
          </p:cNvSpPr>
          <p:nvPr>
            <p:ph type="body" idx="4" hasCustomPrompt="1"/>
          </p:nvPr>
        </p:nvSpPr>
        <p:spPr>
          <a:xfrm>
            <a:off x="4224528" y="4663440"/>
            <a:ext cx="3749040" cy="1783080"/>
          </a:xfrm>
          <a:noFill/>
          <a:ln>
            <a:noFill/>
          </a:ln>
        </p:spPr>
        <p:txBody>
          <a:bodyPr lIns="91440" anchor="t">
            <a:noAutofit/>
          </a:bodyPr>
          <a:lstStyle>
            <a:lvl1pPr marL="60325" indent="0" algn="ctr">
              <a:lnSpc>
                <a:spcPct val="100000"/>
              </a:lnSpc>
              <a:spcBef>
                <a:spcPts val="0"/>
              </a:spcBef>
              <a:spcAft>
                <a:spcPts val="0"/>
              </a:spcAft>
              <a:buNone/>
              <a:defRPr sz="24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
        <p:nvSpPr>
          <p:cNvPr id="24" name="Picture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8814816" y="2286000"/>
            <a:ext cx="2286000" cy="2286000"/>
          </a:xfrm>
        </p:spPr>
        <p:txBody>
          <a:bodyPr anchor="t">
            <a:normAutofit/>
          </a:bodyPr>
          <a:lstStyle>
            <a:lvl1pPr marL="0" indent="0" algn="ctr">
              <a:buNone/>
              <a:defRPr sz="2000">
                <a:solidFill>
                  <a:srgbClr val="232F3E"/>
                </a:solidFill>
                <a:latin typeface="+mn-lt"/>
              </a:defRPr>
            </a:lvl1pPr>
          </a:lstStyle>
          <a:p>
            <a:r>
              <a:rPr lang="en-US" dirty="0"/>
              <a:t>Click icon to add image</a:t>
            </a:r>
          </a:p>
        </p:txBody>
      </p:sp>
      <p:sp>
        <p:nvSpPr>
          <p:cNvPr id="5" name="Content Right">
            <a:extLst>
              <a:ext uri="{FF2B5EF4-FFF2-40B4-BE49-F238E27FC236}">
                <a16:creationId xmlns:a16="http://schemas.microsoft.com/office/drawing/2014/main" id="{CF01F87A-DBEF-4657-8500-6A751FF3BC24}"/>
              </a:ext>
            </a:extLst>
          </p:cNvPr>
          <p:cNvSpPr>
            <a:spLocks noGrp="1"/>
          </p:cNvSpPr>
          <p:nvPr>
            <p:ph type="body" idx="5" hasCustomPrompt="1"/>
          </p:nvPr>
        </p:nvSpPr>
        <p:spPr>
          <a:xfrm>
            <a:off x="8083296" y="4663440"/>
            <a:ext cx="3749040" cy="1783080"/>
          </a:xfrm>
          <a:noFill/>
          <a:ln>
            <a:noFill/>
          </a:ln>
        </p:spPr>
        <p:txBody>
          <a:bodyPr lIns="91440" anchor="t">
            <a:noAutofit/>
          </a:bodyPr>
          <a:lstStyle>
            <a:lvl1pPr marL="60325" indent="0" algn="ctr">
              <a:lnSpc>
                <a:spcPct val="100000"/>
              </a:lnSpc>
              <a:spcBef>
                <a:spcPts val="0"/>
              </a:spcBef>
              <a:spcAft>
                <a:spcPts val="0"/>
              </a:spcAft>
              <a:buNone/>
              <a:defRPr sz="24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Tree>
    <p:custDataLst>
      <p:tags r:id="rId1"/>
    </p:custDataLst>
    <p:extLst>
      <p:ext uri="{BB962C8B-B14F-4D97-AF65-F5344CB8AC3E}">
        <p14:creationId xmlns:p14="http://schemas.microsoft.com/office/powerpoint/2010/main" val="24426408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3 Pics, and 3 Tex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F8C81323-B9A7-416C-ADF9-5BE9CC234E8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1C486246-EB4C-49BA-AED3-F7550CA0BA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3 pictures, and 3 text columns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1097280"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 name="Content Left">
            <a:extLst>
              <a:ext uri="{FF2B5EF4-FFF2-40B4-BE49-F238E27FC236}">
                <a16:creationId xmlns:a16="http://schemas.microsoft.com/office/drawing/2014/main" id="{5ACBD598-6775-4223-B2AB-B169A112E3FF}"/>
              </a:ext>
            </a:extLst>
          </p:cNvPr>
          <p:cNvSpPr>
            <a:spLocks noGrp="1"/>
          </p:cNvSpPr>
          <p:nvPr>
            <p:ph type="body" idx="2" hasCustomPrompt="1"/>
          </p:nvPr>
        </p:nvSpPr>
        <p:spPr>
          <a:xfrm>
            <a:off x="365760" y="3429000"/>
            <a:ext cx="3749040" cy="299923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Picture Middle">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3" hasCustomPrompt="1"/>
          </p:nvPr>
        </p:nvSpPr>
        <p:spPr>
          <a:xfrm>
            <a:off x="4956048"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6" name="Content Middle">
            <a:extLst>
              <a:ext uri="{FF2B5EF4-FFF2-40B4-BE49-F238E27FC236}">
                <a16:creationId xmlns:a16="http://schemas.microsoft.com/office/drawing/2014/main" id="{7F5B85B9-BABC-44F6-B2AE-99F02670D702}"/>
              </a:ext>
            </a:extLst>
          </p:cNvPr>
          <p:cNvSpPr>
            <a:spLocks noGrp="1"/>
          </p:cNvSpPr>
          <p:nvPr>
            <p:ph type="body" idx="3" hasCustomPrompt="1"/>
          </p:nvPr>
        </p:nvSpPr>
        <p:spPr>
          <a:xfrm>
            <a:off x="4224528" y="3429000"/>
            <a:ext cx="3749040" cy="299923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4" name="Picture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8814816"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4" name="Content Right">
            <a:extLst>
              <a:ext uri="{FF2B5EF4-FFF2-40B4-BE49-F238E27FC236}">
                <a16:creationId xmlns:a16="http://schemas.microsoft.com/office/drawing/2014/main" id="{FD28CF85-103D-4AC7-BF7A-D32715F9433A}"/>
              </a:ext>
            </a:extLst>
          </p:cNvPr>
          <p:cNvSpPr>
            <a:spLocks noGrp="1"/>
          </p:cNvSpPr>
          <p:nvPr>
            <p:ph type="body" idx="4" hasCustomPrompt="1"/>
          </p:nvPr>
        </p:nvSpPr>
        <p:spPr>
          <a:xfrm>
            <a:off x="8083296" y="3429000"/>
            <a:ext cx="3749040" cy="299923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3644662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3 Pics, 3 Headers, and 3 Text Column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B67500C0-6D58-4DF1-8F3C-58EFF359ECA6}"/>
              </a:ext>
              <a:ext uri="{C183D7F6-B498-43B3-948B-1728B52AA6E4}">
                <adec:decorative xmlns:adec="http://schemas.microsoft.com/office/drawing/2017/decorative" val="1"/>
              </a:ext>
            </a:extLst>
          </p:cNvPr>
          <p:cNvGrpSpPr/>
          <p:nvPr/>
        </p:nvGrpSpPr>
        <p:grpSpPr>
          <a:xfrm>
            <a:off x="365759" y="1028377"/>
            <a:ext cx="11484864" cy="2875792"/>
            <a:chOff x="365759" y="1028377"/>
            <a:chExt cx="11484864" cy="2875792"/>
          </a:xfrm>
        </p:grpSpPr>
        <p:pic>
          <p:nvPicPr>
            <p:cNvPr id="96" name="Background">
              <a:extLst>
                <a:ext uri="{FF2B5EF4-FFF2-40B4-BE49-F238E27FC236}">
                  <a16:creationId xmlns:a16="http://schemas.microsoft.com/office/drawing/2014/main" id="{7D9831B3-B423-413E-89D0-129775480B7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3429000"/>
              <a:ext cx="11460480" cy="440329"/>
            </a:xfrm>
            <a:prstGeom prst="rect">
              <a:avLst/>
            </a:prstGeom>
          </p:spPr>
        </p:pic>
        <p:pic>
          <p:nvPicPr>
            <p:cNvPr id="95" name="Divider">
              <a:extLst>
                <a:ext uri="{FF2B5EF4-FFF2-40B4-BE49-F238E27FC236}">
                  <a16:creationId xmlns:a16="http://schemas.microsoft.com/office/drawing/2014/main" id="{747EDC26-917A-4143-823B-A7407C3FC37D}"/>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1C486246-EB4C-49BA-AED3-F7550CA0BA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1" y="301752"/>
            <a:ext cx="11466576" cy="731318"/>
          </a:xfrm>
        </p:spPr>
        <p:txBody>
          <a:bodyPr/>
          <a:lstStyle>
            <a:lvl1pPr>
              <a:defRPr>
                <a:solidFill>
                  <a:srgbClr val="232F3E"/>
                </a:solidFill>
                <a:latin typeface="Amazon Ember Display Heavy"/>
              </a:defRPr>
            </a:lvl1pPr>
          </a:lstStyle>
          <a:p>
            <a:r>
              <a:rPr lang="en-US" dirty="0"/>
              <a:t>Title, 3 pictures , 3 headers, and 3 text columns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1097280" y="1097280"/>
            <a:ext cx="2286000" cy="2286000"/>
          </a:xfrm>
        </p:spPr>
        <p:txBody>
          <a:bodyPr anchor="t">
            <a:noAutofit/>
          </a:bodyPr>
          <a:lstStyle>
            <a:lvl1pPr marL="0" indent="0" algn="ctr">
              <a:buNone/>
              <a:defRPr sz="2400">
                <a:solidFill>
                  <a:srgbClr val="232F3E"/>
                </a:solidFill>
              </a:defRPr>
            </a:lvl1pPr>
          </a:lstStyle>
          <a:p>
            <a:r>
              <a:rPr lang="en-US" dirty="0"/>
              <a:t>Click icon to add image</a:t>
            </a:r>
          </a:p>
        </p:txBody>
      </p:sp>
      <p:sp>
        <p:nvSpPr>
          <p:cNvPr id="12" name="Content 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3429000"/>
            <a:ext cx="374904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 name="Content Left">
            <a:extLst>
              <a:ext uri="{FF2B5EF4-FFF2-40B4-BE49-F238E27FC236}">
                <a16:creationId xmlns:a16="http://schemas.microsoft.com/office/drawing/2014/main" id="{5ACBD598-6775-4223-B2AB-B169A112E3FF}"/>
              </a:ext>
            </a:extLst>
          </p:cNvPr>
          <p:cNvSpPr>
            <a:spLocks noGrp="1"/>
          </p:cNvSpPr>
          <p:nvPr>
            <p:ph type="body" idx="2" hasCustomPrompt="1"/>
          </p:nvPr>
        </p:nvSpPr>
        <p:spPr>
          <a:xfrm>
            <a:off x="365760" y="3895344"/>
            <a:ext cx="3749040" cy="2539399"/>
          </a:xfrm>
        </p:spPr>
        <p:txBody>
          <a:bodyPr>
            <a:noAutofit/>
          </a:bodyPr>
          <a:lstStyle>
            <a:lvl1pPr>
              <a:lnSpc>
                <a:spcPct val="100000"/>
              </a:lnSpc>
              <a:spcBef>
                <a:spcPts val="0"/>
              </a:spcBef>
              <a:spcAft>
                <a:spcPts val="600"/>
              </a:spcAft>
              <a:defRPr sz="2400">
                <a:solidFill>
                  <a:srgbClr val="232F3E"/>
                </a:solidFill>
              </a:defRPr>
            </a:lvl1pPr>
            <a:lvl2pPr marL="461963" indent="-228600">
              <a:lnSpc>
                <a:spcPct val="100000"/>
              </a:lnSpc>
              <a:spcBef>
                <a:spcPts val="0"/>
              </a:spcBef>
              <a:spcAft>
                <a:spcPts val="600"/>
              </a:spcAft>
              <a:defRPr sz="2000">
                <a:solidFill>
                  <a:srgbClr val="232F3E"/>
                </a:solidFill>
              </a:defRPr>
            </a:lvl2pPr>
            <a:lvl3pPr marL="684213" indent="-228600">
              <a:lnSpc>
                <a:spcPct val="100000"/>
              </a:lnSpc>
              <a:spcBef>
                <a:spcPts val="0"/>
              </a:spcBef>
              <a:spcAft>
                <a:spcPts val="600"/>
              </a:spcAft>
              <a:defRPr sz="1800">
                <a:solidFill>
                  <a:srgbClr val="232F3E"/>
                </a:solidFill>
              </a:defRPr>
            </a:lvl3pPr>
            <a:lvl4pPr marL="914400" indent="-228600">
              <a:lnSpc>
                <a:spcPct val="100000"/>
              </a:lnSpc>
              <a:spcBef>
                <a:spcPts val="0"/>
              </a:spcBef>
              <a:spcAft>
                <a:spcPts val="600"/>
              </a:spcAft>
              <a:defRPr sz="1600">
                <a:solidFill>
                  <a:srgbClr val="232F3E"/>
                </a:solidFill>
              </a:defRPr>
            </a:lvl4pPr>
            <a:lvl5pPr marL="1144588" indent="-228600">
              <a:lnSpc>
                <a:spcPct val="100000"/>
              </a:lnSpc>
              <a:spcBef>
                <a:spcPts val="0"/>
              </a:spcBef>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3" name="Picture Middle">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4956048" y="1097280"/>
            <a:ext cx="2286000" cy="2286000"/>
          </a:xfrm>
        </p:spPr>
        <p:txBody>
          <a:bodyPr anchor="t">
            <a:noAutofit/>
          </a:bodyPr>
          <a:lstStyle>
            <a:lvl1pPr marL="0" indent="0" algn="ctr">
              <a:buNone/>
              <a:defRPr sz="2400">
                <a:solidFill>
                  <a:srgbClr val="232F3E"/>
                </a:solidFill>
              </a:defRPr>
            </a:lvl1pPr>
          </a:lstStyle>
          <a:p>
            <a:r>
              <a:rPr lang="en-US" dirty="0"/>
              <a:t>Click icon to add image</a:t>
            </a:r>
          </a:p>
        </p:txBody>
      </p:sp>
      <p:sp>
        <p:nvSpPr>
          <p:cNvPr id="13" name="Content Header Middle">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4224528" y="3429000"/>
            <a:ext cx="374904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3" name="Content Middle">
            <a:extLst>
              <a:ext uri="{FF2B5EF4-FFF2-40B4-BE49-F238E27FC236}">
                <a16:creationId xmlns:a16="http://schemas.microsoft.com/office/drawing/2014/main" id="{7F5B85B9-BABC-44F6-B2AE-99F02670D702}"/>
              </a:ext>
            </a:extLst>
          </p:cNvPr>
          <p:cNvSpPr>
            <a:spLocks noGrp="1"/>
          </p:cNvSpPr>
          <p:nvPr>
            <p:ph type="body" idx="3" hasCustomPrompt="1"/>
          </p:nvPr>
        </p:nvSpPr>
        <p:spPr>
          <a:xfrm>
            <a:off x="4224528" y="3895344"/>
            <a:ext cx="3749040" cy="2539399"/>
          </a:xfrm>
        </p:spPr>
        <p:txBody>
          <a:bodyPr>
            <a:noAutofit/>
          </a:bodyPr>
          <a:lstStyle>
            <a:lvl1pPr>
              <a:lnSpc>
                <a:spcPct val="100000"/>
              </a:lnSpc>
              <a:spcBef>
                <a:spcPts val="0"/>
              </a:spcBef>
              <a:spcAft>
                <a:spcPts val="600"/>
              </a:spcAft>
              <a:defRPr sz="2400">
                <a:solidFill>
                  <a:srgbClr val="232F3E"/>
                </a:solidFill>
              </a:defRPr>
            </a:lvl1pPr>
            <a:lvl2pPr marL="461963" indent="-228600">
              <a:lnSpc>
                <a:spcPct val="100000"/>
              </a:lnSpc>
              <a:spcBef>
                <a:spcPts val="0"/>
              </a:spcBef>
              <a:spcAft>
                <a:spcPts val="600"/>
              </a:spcAft>
              <a:defRPr sz="2000">
                <a:solidFill>
                  <a:srgbClr val="232F3E"/>
                </a:solidFill>
              </a:defRPr>
            </a:lvl2pPr>
            <a:lvl3pPr marL="684213" indent="-228600">
              <a:lnSpc>
                <a:spcPct val="100000"/>
              </a:lnSpc>
              <a:spcBef>
                <a:spcPts val="0"/>
              </a:spcBef>
              <a:spcAft>
                <a:spcPts val="600"/>
              </a:spcAft>
              <a:defRPr sz="1800">
                <a:solidFill>
                  <a:srgbClr val="232F3E"/>
                </a:solidFill>
              </a:defRPr>
            </a:lvl3pPr>
            <a:lvl4pPr marL="914400" indent="-228600">
              <a:lnSpc>
                <a:spcPct val="100000"/>
              </a:lnSpc>
              <a:spcBef>
                <a:spcPts val="0"/>
              </a:spcBef>
              <a:spcAft>
                <a:spcPts val="600"/>
              </a:spcAft>
              <a:defRPr sz="1600">
                <a:solidFill>
                  <a:srgbClr val="232F3E"/>
                </a:solidFill>
              </a:defRPr>
            </a:lvl4pPr>
            <a:lvl5pPr marL="1144588" indent="-228600">
              <a:lnSpc>
                <a:spcPct val="100000"/>
              </a:lnSpc>
              <a:spcBef>
                <a:spcPts val="0"/>
              </a:spcBef>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4" name="Picture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8814816" y="1097280"/>
            <a:ext cx="2286000" cy="2286000"/>
          </a:xfrm>
        </p:spPr>
        <p:txBody>
          <a:bodyPr anchor="t">
            <a:noAutofit/>
          </a:bodyPr>
          <a:lstStyle>
            <a:lvl1pPr marL="0" indent="0" algn="ctr">
              <a:buNone/>
              <a:defRPr sz="2400">
                <a:solidFill>
                  <a:srgbClr val="232F3E"/>
                </a:solidFill>
              </a:defRPr>
            </a:lvl1pPr>
          </a:lstStyle>
          <a:p>
            <a:r>
              <a:rPr lang="en-US" dirty="0"/>
              <a:t>Click icon to add image</a:t>
            </a:r>
          </a:p>
        </p:txBody>
      </p:sp>
      <p:sp>
        <p:nvSpPr>
          <p:cNvPr id="14" name="Content Header Right">
            <a:extLst>
              <a:ext uri="{FF2B5EF4-FFF2-40B4-BE49-F238E27FC236}">
                <a16:creationId xmlns:a16="http://schemas.microsoft.com/office/drawing/2014/main" id="{CF01F87A-DBEF-4657-8500-6A751FF3BC24}"/>
              </a:ext>
            </a:extLst>
          </p:cNvPr>
          <p:cNvSpPr>
            <a:spLocks noGrp="1"/>
          </p:cNvSpPr>
          <p:nvPr>
            <p:ph type="body" idx="14" hasCustomPrompt="1"/>
          </p:nvPr>
        </p:nvSpPr>
        <p:spPr>
          <a:xfrm>
            <a:off x="8101583" y="3429000"/>
            <a:ext cx="374904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4" name="Content Right">
            <a:extLst>
              <a:ext uri="{FF2B5EF4-FFF2-40B4-BE49-F238E27FC236}">
                <a16:creationId xmlns:a16="http://schemas.microsoft.com/office/drawing/2014/main" id="{FD28CF85-103D-4AC7-BF7A-D32715F9433A}"/>
              </a:ext>
            </a:extLst>
          </p:cNvPr>
          <p:cNvSpPr>
            <a:spLocks noGrp="1"/>
          </p:cNvSpPr>
          <p:nvPr>
            <p:ph type="body" idx="4" hasCustomPrompt="1"/>
          </p:nvPr>
        </p:nvSpPr>
        <p:spPr>
          <a:xfrm>
            <a:off x="8083296" y="3895344"/>
            <a:ext cx="3749040" cy="2539399"/>
          </a:xfrm>
        </p:spPr>
        <p:txBody>
          <a:bodyPr>
            <a:noAutofit/>
          </a:bodyPr>
          <a:lstStyle>
            <a:lvl1pPr>
              <a:lnSpc>
                <a:spcPct val="100000"/>
              </a:lnSpc>
              <a:spcBef>
                <a:spcPts val="0"/>
              </a:spcBef>
              <a:spcAft>
                <a:spcPts val="600"/>
              </a:spcAft>
              <a:defRPr sz="2400">
                <a:solidFill>
                  <a:srgbClr val="232F3E"/>
                </a:solidFill>
              </a:defRPr>
            </a:lvl1pPr>
            <a:lvl2pPr marL="461963" indent="-228600">
              <a:lnSpc>
                <a:spcPct val="100000"/>
              </a:lnSpc>
              <a:spcBef>
                <a:spcPts val="0"/>
              </a:spcBef>
              <a:spcAft>
                <a:spcPts val="600"/>
              </a:spcAft>
              <a:defRPr sz="2000">
                <a:solidFill>
                  <a:srgbClr val="232F3E"/>
                </a:solidFill>
              </a:defRPr>
            </a:lvl2pPr>
            <a:lvl3pPr marL="684213" indent="-228600">
              <a:lnSpc>
                <a:spcPct val="100000"/>
              </a:lnSpc>
              <a:spcBef>
                <a:spcPts val="0"/>
              </a:spcBef>
              <a:spcAft>
                <a:spcPts val="600"/>
              </a:spcAft>
              <a:defRPr sz="1800">
                <a:solidFill>
                  <a:srgbClr val="232F3E"/>
                </a:solidFill>
              </a:defRPr>
            </a:lvl3pPr>
            <a:lvl4pPr marL="914400" indent="-228600">
              <a:lnSpc>
                <a:spcPct val="100000"/>
              </a:lnSpc>
              <a:spcBef>
                <a:spcPts val="0"/>
              </a:spcBef>
              <a:spcAft>
                <a:spcPts val="600"/>
              </a:spcAft>
              <a:defRPr sz="1600">
                <a:solidFill>
                  <a:srgbClr val="232F3E"/>
                </a:solidFill>
              </a:defRPr>
            </a:lvl4pPr>
            <a:lvl5pPr marL="1144588" indent="-228600">
              <a:lnSpc>
                <a:spcPct val="100000"/>
              </a:lnSpc>
              <a:spcBef>
                <a:spcPts val="0"/>
              </a:spcBef>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30289100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Title, 3 images, and 3 text">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4A7FD274-6B14-4547-8F81-35EB1030AF5A}"/>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F8BD5B93-38A6-4C4A-A3EB-A591F4EDD6E5}"/>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3 images, and 3 text</a:t>
            </a:r>
          </a:p>
        </p:txBody>
      </p:sp>
      <p:sp>
        <p:nvSpPr>
          <p:cNvPr id="22" name="Picture Top">
            <a:extLst>
              <a:ext uri="{FF2B5EF4-FFF2-40B4-BE49-F238E27FC236}">
                <a16:creationId xmlns:a16="http://schemas.microsoft.com/office/drawing/2014/main" id="{A644AF2C-FFDC-4661-BF6B-D208E5E816FA}"/>
              </a:ext>
              <a:ext uri="{C183D7F6-B498-43B3-948B-1728B52AA6E4}">
                <adec:decorative xmlns:adec="http://schemas.microsoft.com/office/drawing/2017/decorative" val="1"/>
              </a:ext>
            </a:extLst>
          </p:cNvPr>
          <p:cNvSpPr>
            <a:spLocks noGrp="1"/>
          </p:cNvSpPr>
          <p:nvPr>
            <p:ph type="pic" idx="22" hasCustomPrompt="1"/>
          </p:nvPr>
        </p:nvSpPr>
        <p:spPr>
          <a:xfrm>
            <a:off x="365760" y="1238846"/>
            <a:ext cx="1554480" cy="1554480"/>
          </a:xfrm>
        </p:spPr>
        <p:txBody>
          <a:bodyPr anchor="t">
            <a:noAutofit/>
          </a:bodyPr>
          <a:lstStyle>
            <a:lvl1pPr marL="0" indent="0" algn="ctr">
              <a:buNone/>
              <a:defRPr sz="1800">
                <a:solidFill>
                  <a:srgbClr val="232F3E"/>
                </a:solidFill>
              </a:defRPr>
            </a:lvl1pPr>
          </a:lstStyle>
          <a:p>
            <a:r>
              <a:rPr lang="en-US" dirty="0"/>
              <a:t>Click icon to add image</a:t>
            </a:r>
          </a:p>
        </p:txBody>
      </p:sp>
      <p:sp>
        <p:nvSpPr>
          <p:cNvPr id="2" name="Content Top">
            <a:extLst>
              <a:ext uri="{FF2B5EF4-FFF2-40B4-BE49-F238E27FC236}">
                <a16:creationId xmlns:a16="http://schemas.microsoft.com/office/drawing/2014/main" id="{5ACBD598-6775-4223-B2AB-B169A112E3FF}"/>
              </a:ext>
            </a:extLst>
          </p:cNvPr>
          <p:cNvSpPr>
            <a:spLocks noGrp="1"/>
          </p:cNvSpPr>
          <p:nvPr>
            <p:ph type="body" idx="2" hasCustomPrompt="1"/>
          </p:nvPr>
        </p:nvSpPr>
        <p:spPr>
          <a:xfrm>
            <a:off x="2045043" y="1147406"/>
            <a:ext cx="9781197"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3" name="Picture Middle">
            <a:extLst>
              <a:ext uri="{FF2B5EF4-FFF2-40B4-BE49-F238E27FC236}">
                <a16:creationId xmlns:a16="http://schemas.microsoft.com/office/drawing/2014/main" id="{B777B55C-601A-4296-A013-0704520C9933}"/>
              </a:ext>
              <a:ext uri="{C183D7F6-B498-43B3-948B-1728B52AA6E4}">
                <adec:decorative xmlns:adec="http://schemas.microsoft.com/office/drawing/2017/decorative" val="1"/>
              </a:ext>
            </a:extLst>
          </p:cNvPr>
          <p:cNvSpPr>
            <a:spLocks noGrp="1"/>
          </p:cNvSpPr>
          <p:nvPr>
            <p:ph type="pic" idx="23" hasCustomPrompt="1"/>
          </p:nvPr>
        </p:nvSpPr>
        <p:spPr>
          <a:xfrm>
            <a:off x="365760" y="3008944"/>
            <a:ext cx="1554480" cy="1554480"/>
          </a:xfrm>
        </p:spPr>
        <p:txBody>
          <a:bodyPr anchor="t">
            <a:noAutofit/>
          </a:bodyPr>
          <a:lstStyle>
            <a:lvl1pPr marL="0" indent="0" algn="ctr">
              <a:buNone/>
              <a:defRPr sz="1800">
                <a:solidFill>
                  <a:srgbClr val="232F3E"/>
                </a:solidFill>
              </a:defRPr>
            </a:lvl1pPr>
          </a:lstStyle>
          <a:p>
            <a:r>
              <a:rPr lang="en-US" dirty="0"/>
              <a:t>Click icon to add image</a:t>
            </a:r>
          </a:p>
        </p:txBody>
      </p:sp>
      <p:sp>
        <p:nvSpPr>
          <p:cNvPr id="3" name="Content Middle">
            <a:extLst>
              <a:ext uri="{FF2B5EF4-FFF2-40B4-BE49-F238E27FC236}">
                <a16:creationId xmlns:a16="http://schemas.microsoft.com/office/drawing/2014/main" id="{80E603A3-BB5F-4E92-A77C-5055D8FB5D06}"/>
              </a:ext>
            </a:extLst>
          </p:cNvPr>
          <p:cNvSpPr>
            <a:spLocks noGrp="1"/>
          </p:cNvSpPr>
          <p:nvPr>
            <p:ph type="body" idx="3" hasCustomPrompt="1"/>
          </p:nvPr>
        </p:nvSpPr>
        <p:spPr>
          <a:xfrm>
            <a:off x="2045043" y="2917504"/>
            <a:ext cx="9781197"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4" name="Picture Bottom">
            <a:extLst>
              <a:ext uri="{FF2B5EF4-FFF2-40B4-BE49-F238E27FC236}">
                <a16:creationId xmlns:a16="http://schemas.microsoft.com/office/drawing/2014/main" id="{E03CC3B4-6BE1-41D3-B04E-E0C023B529E1}"/>
              </a:ext>
              <a:ext uri="{C183D7F6-B498-43B3-948B-1728B52AA6E4}">
                <adec:decorative xmlns:adec="http://schemas.microsoft.com/office/drawing/2017/decorative" val="1"/>
              </a:ext>
            </a:extLst>
          </p:cNvPr>
          <p:cNvSpPr>
            <a:spLocks noGrp="1"/>
          </p:cNvSpPr>
          <p:nvPr>
            <p:ph type="pic" idx="24" hasCustomPrompt="1"/>
          </p:nvPr>
        </p:nvSpPr>
        <p:spPr>
          <a:xfrm>
            <a:off x="365760" y="4776114"/>
            <a:ext cx="1554480" cy="1554480"/>
          </a:xfrm>
        </p:spPr>
        <p:txBody>
          <a:bodyPr anchor="t">
            <a:noAutofit/>
          </a:bodyPr>
          <a:lstStyle>
            <a:lvl1pPr marL="0" indent="0" algn="ctr">
              <a:buNone/>
              <a:defRPr sz="1800">
                <a:solidFill>
                  <a:srgbClr val="232F3E"/>
                </a:solidFill>
              </a:defRPr>
            </a:lvl1pPr>
          </a:lstStyle>
          <a:p>
            <a:r>
              <a:rPr lang="en-US" dirty="0"/>
              <a:t>Click icon to add image</a:t>
            </a:r>
          </a:p>
        </p:txBody>
      </p:sp>
      <p:sp>
        <p:nvSpPr>
          <p:cNvPr id="4" name="Content Bottom">
            <a:extLst>
              <a:ext uri="{FF2B5EF4-FFF2-40B4-BE49-F238E27FC236}">
                <a16:creationId xmlns:a16="http://schemas.microsoft.com/office/drawing/2014/main" id="{AD9F5B5C-5A2E-4FDE-BE90-933A1A3633E4}"/>
              </a:ext>
            </a:extLst>
          </p:cNvPr>
          <p:cNvSpPr>
            <a:spLocks noGrp="1"/>
          </p:cNvSpPr>
          <p:nvPr>
            <p:ph type="body" idx="4" hasCustomPrompt="1"/>
          </p:nvPr>
        </p:nvSpPr>
        <p:spPr>
          <a:xfrm>
            <a:off x="2045043" y="4684674"/>
            <a:ext cx="9781197"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Tree>
    <p:custDataLst>
      <p:tags r:id="rId1"/>
    </p:custDataLst>
    <p:extLst>
      <p:ext uri="{BB962C8B-B14F-4D97-AF65-F5344CB8AC3E}">
        <p14:creationId xmlns:p14="http://schemas.microsoft.com/office/powerpoint/2010/main" val="100096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Varia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F1F3F3"/>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1D95C62C-EA11-4B27-9639-F8BCE11725B6}"/>
              </a:ext>
            </a:extLst>
          </p:cNvPr>
          <p:cNvSpPr>
            <a:spLocks noGrp="1"/>
          </p:cNvSpPr>
          <p:nvPr>
            <p:ph type="title" idx="1" hasCustomPrompt="1"/>
          </p:nvPr>
        </p:nvSpPr>
        <p:spPr>
          <a:xfrm>
            <a:off x="457200" y="2503472"/>
            <a:ext cx="8946292" cy="1673352"/>
          </a:xfrm>
        </p:spPr>
        <p:txBody>
          <a:bodyPr anchor="b">
            <a:normAutofit/>
          </a:bodyPr>
          <a:lstStyle>
            <a:lvl1pPr algn="l">
              <a:defRPr sz="4800">
                <a:solidFill>
                  <a:srgbClr val="F1F3F3"/>
                </a:solidFill>
                <a:latin typeface="Amazon Ember Display Heavy"/>
              </a:defRPr>
            </a:lvl1pPr>
          </a:lstStyle>
          <a:p>
            <a:r>
              <a:rPr lang="en-US" dirty="0"/>
              <a:t>Enter course title</a:t>
            </a:r>
          </a:p>
        </p:txBody>
      </p:sp>
      <p:sp>
        <p:nvSpPr>
          <p:cNvPr id="2" name="Subtitle">
            <a:extLst>
              <a:ext uri="{FF2B5EF4-FFF2-40B4-BE49-F238E27FC236}">
                <a16:creationId xmlns:a16="http://schemas.microsoft.com/office/drawing/2014/main" id="{5306A075-06B6-4644-A82F-DAE4D29918FB}"/>
              </a:ext>
            </a:extLst>
          </p:cNvPr>
          <p:cNvSpPr>
            <a:spLocks noGrp="1"/>
          </p:cNvSpPr>
          <p:nvPr>
            <p:ph type="body" idx="2" hasCustomPrompt="1"/>
          </p:nvPr>
        </p:nvSpPr>
        <p:spPr>
          <a:xfrm>
            <a:off x="457200" y="4224832"/>
            <a:ext cx="8946292" cy="995898"/>
          </a:xfrm>
        </p:spPr>
        <p:txBody>
          <a:bodyPr>
            <a:normAutofit/>
          </a:bodyPr>
          <a:lstStyle>
            <a:lvl1pPr marL="0" indent="0" algn="l">
              <a:buNone/>
              <a:defRPr sz="3200">
                <a:solidFill>
                  <a:srgbClr val="F1F3F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a:t>
            </a:r>
          </a:p>
        </p:txBody>
      </p:sp>
      <p:sp>
        <p:nvSpPr>
          <p:cNvPr id="3" name="Speaker name">
            <a:extLst>
              <a:ext uri="{FF2B5EF4-FFF2-40B4-BE49-F238E27FC236}">
                <a16:creationId xmlns:a16="http://schemas.microsoft.com/office/drawing/2014/main" id="{6F7020FE-ADDD-441E-A5FA-C6CEED50C04D}"/>
              </a:ext>
            </a:extLst>
          </p:cNvPr>
          <p:cNvSpPr>
            <a:spLocks noGrp="1"/>
          </p:cNvSpPr>
          <p:nvPr>
            <p:ph type="body" idx="3" hasCustomPrompt="1"/>
          </p:nvPr>
        </p:nvSpPr>
        <p:spPr>
          <a:xfrm>
            <a:off x="457200" y="5209027"/>
            <a:ext cx="3797302" cy="369332"/>
          </a:xfrm>
        </p:spPr>
        <p:txBody>
          <a:bodyPr wrap="square"/>
          <a:lstStyle>
            <a:lvl1pPr marL="0" indent="0">
              <a:spcAft>
                <a:spcPts val="0"/>
              </a:spcAft>
              <a:buNone/>
              <a:defRPr sz="2000" b="0" i="0" cap="none" spc="0" baseline="0">
                <a:solidFill>
                  <a:srgbClr val="F1F3F3"/>
                </a:solidFill>
              </a:defRPr>
            </a:lvl1pPr>
          </a:lstStyle>
          <a:p>
            <a:pPr lvl="0"/>
            <a:r>
              <a:rPr lang="en-US" dirty="0"/>
              <a:t>Speaker name (pronouns)</a:t>
            </a:r>
          </a:p>
        </p:txBody>
      </p:sp>
      <p:sp>
        <p:nvSpPr>
          <p:cNvPr id="4" name="Speaker information">
            <a:extLst>
              <a:ext uri="{FF2B5EF4-FFF2-40B4-BE49-F238E27FC236}">
                <a16:creationId xmlns:a16="http://schemas.microsoft.com/office/drawing/2014/main" id="{644D3542-9FEA-4D1A-8F42-0AF8B115886F}"/>
              </a:ext>
            </a:extLst>
          </p:cNvPr>
          <p:cNvSpPr>
            <a:spLocks noGrp="1"/>
          </p:cNvSpPr>
          <p:nvPr>
            <p:ph type="body" idx="4" hasCustomPrompt="1"/>
          </p:nvPr>
        </p:nvSpPr>
        <p:spPr>
          <a:xfrm>
            <a:off x="457200" y="5621815"/>
            <a:ext cx="3797302" cy="823906"/>
          </a:xfrm>
        </p:spPr>
        <p:txBody>
          <a:bodyPr wrap="square"/>
          <a:lstStyle>
            <a:lvl1pPr marL="0" indent="0">
              <a:spcAft>
                <a:spcPts val="300"/>
              </a:spcAft>
              <a:buNone/>
              <a:defRPr sz="1600">
                <a:solidFill>
                  <a:srgbClr val="F1F3F3"/>
                </a:solidFill>
              </a:defRPr>
            </a:lvl1pPr>
          </a:lstStyle>
          <a:p>
            <a:pPr lvl="0"/>
            <a:r>
              <a:rPr lang="en-US" dirty="0"/>
              <a:t>Speaker job title</a:t>
            </a:r>
            <a:br>
              <a:rPr lang="en-US" dirty="0"/>
            </a:br>
            <a:r>
              <a:rPr lang="en-US" dirty="0"/>
              <a:t>Speaker company</a:t>
            </a:r>
          </a:p>
        </p:txBody>
      </p:sp>
      <p:sp>
        <p:nvSpPr>
          <p:cNvPr id="6" name="copyrightText">
            <a:extLst>
              <a:ext uri="{FF2B5EF4-FFF2-40B4-BE49-F238E27FC236}">
                <a16:creationId xmlns:a16="http://schemas.microsoft.com/office/drawing/2014/main" id="{E6DE53FD-83E9-A93C-E200-B847B732E3C5}"/>
              </a:ext>
              <a:ext uri="{C183D7F6-B498-43B3-948B-1728B52AA6E4}">
                <adec:decorative xmlns:adec="http://schemas.microsoft.com/office/drawing/2017/decorative" val="1"/>
              </a:ext>
            </a:extLst>
          </p:cNvPr>
          <p:cNvSpPr txBox="1"/>
          <p:nvPr userDrawn="1"/>
        </p:nvSpPr>
        <p:spPr>
          <a:xfrm>
            <a:off x="747822" y="650849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2836966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Acronym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E75453ED-071C-4C2B-B7E5-A670D111A549}"/>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F8BD5B93-38A6-4C4A-A3EB-A591F4EDD6E5}"/>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12"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Acronym Slide</a:t>
            </a:r>
          </a:p>
        </p:txBody>
      </p:sp>
      <p:sp>
        <p:nvSpPr>
          <p:cNvPr id="8" name="Acronym Left Top">
            <a:extLst>
              <a:ext uri="{FF2B5EF4-FFF2-40B4-BE49-F238E27FC236}">
                <a16:creationId xmlns:a16="http://schemas.microsoft.com/office/drawing/2014/main" id="{BFBAFEAE-54DC-4352-A240-FBA7A523B7F4}"/>
              </a:ext>
            </a:extLst>
          </p:cNvPr>
          <p:cNvSpPr>
            <a:spLocks noGrp="1"/>
          </p:cNvSpPr>
          <p:nvPr>
            <p:ph type="body" idx="8" hasCustomPrompt="1"/>
          </p:nvPr>
        </p:nvSpPr>
        <p:spPr>
          <a:xfrm>
            <a:off x="353060" y="1188403"/>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2" name="Content Left Top">
            <a:extLst>
              <a:ext uri="{FF2B5EF4-FFF2-40B4-BE49-F238E27FC236}">
                <a16:creationId xmlns:a16="http://schemas.microsoft.com/office/drawing/2014/main" id="{5ACBD598-6775-4223-B2AB-B169A112E3FF}"/>
              </a:ext>
            </a:extLst>
          </p:cNvPr>
          <p:cNvSpPr>
            <a:spLocks noGrp="1"/>
          </p:cNvSpPr>
          <p:nvPr>
            <p:ph type="body" idx="2" hasCustomPrompt="1"/>
          </p:nvPr>
        </p:nvSpPr>
        <p:spPr>
          <a:xfrm>
            <a:off x="2194163" y="1096963"/>
            <a:ext cx="3840480" cy="1737360"/>
          </a:xfrm>
        </p:spPr>
        <p:txBody>
          <a:bodyPr anchor="ctr">
            <a:noAutofit/>
          </a:bodyPr>
          <a:lstStyle>
            <a:lvl1pPr marL="0" indent="0">
              <a:lnSpc>
                <a:spcPct val="100000"/>
              </a:lnSpc>
              <a:spcBef>
                <a:spcPts val="300"/>
              </a:spcBef>
              <a:spcAft>
                <a:spcPts val="0"/>
              </a:spcAft>
              <a:buNone/>
              <a:defRPr sz="2000">
                <a:solidFill>
                  <a:srgbClr val="232F3E"/>
                </a:solidFill>
                <a:latin typeface="Amazon Ember Display"/>
              </a:defRPr>
            </a:lvl1pPr>
            <a:lvl2pPr marL="233363" indent="0">
              <a:lnSpc>
                <a:spcPct val="100000"/>
              </a:lnSpc>
              <a:spcBef>
                <a:spcPts val="300"/>
              </a:spcBef>
              <a:spcAft>
                <a:spcPts val="600"/>
              </a:spcAft>
              <a:buNone/>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
        <p:nvSpPr>
          <p:cNvPr id="9" name="Acronym Left Middle">
            <a:extLst>
              <a:ext uri="{FF2B5EF4-FFF2-40B4-BE49-F238E27FC236}">
                <a16:creationId xmlns:a16="http://schemas.microsoft.com/office/drawing/2014/main" id="{DF521447-4E72-4F87-B8F3-0A9998B3AC50}"/>
              </a:ext>
            </a:extLst>
          </p:cNvPr>
          <p:cNvSpPr>
            <a:spLocks noGrp="1"/>
          </p:cNvSpPr>
          <p:nvPr>
            <p:ph type="body" idx="9" hasCustomPrompt="1"/>
          </p:nvPr>
        </p:nvSpPr>
        <p:spPr>
          <a:xfrm>
            <a:off x="353060" y="2980786"/>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3" name="Content Left Middle">
            <a:extLst>
              <a:ext uri="{FF2B5EF4-FFF2-40B4-BE49-F238E27FC236}">
                <a16:creationId xmlns:a16="http://schemas.microsoft.com/office/drawing/2014/main" id="{80E603A3-BB5F-4E92-A77C-5055D8FB5D06}"/>
              </a:ext>
            </a:extLst>
          </p:cNvPr>
          <p:cNvSpPr>
            <a:spLocks noGrp="1"/>
          </p:cNvSpPr>
          <p:nvPr>
            <p:ph type="body" idx="3" hasCustomPrompt="1"/>
          </p:nvPr>
        </p:nvSpPr>
        <p:spPr>
          <a:xfrm>
            <a:off x="2194163" y="2889346"/>
            <a:ext cx="3840480" cy="1737360"/>
          </a:xfrm>
        </p:spPr>
        <p:txBody>
          <a:bodyPr anchor="ctr">
            <a:noAutofit/>
          </a:bodyPr>
          <a:lstStyle>
            <a:lvl1pPr marL="0" indent="0">
              <a:lnSpc>
                <a:spcPct val="100000"/>
              </a:lnSpc>
              <a:spcBef>
                <a:spcPts val="300"/>
              </a:spcBef>
              <a:spcAft>
                <a:spcPts val="0"/>
              </a:spcAft>
              <a:buNone/>
              <a:defRPr sz="2000">
                <a:solidFill>
                  <a:srgbClr val="232F3E"/>
                </a:solidFill>
                <a:latin typeface="Amazon Ember Display"/>
              </a:defRPr>
            </a:lvl1pPr>
            <a:lvl2pPr marL="461963" indent="-228600">
              <a:lnSpc>
                <a:spcPct val="100000"/>
              </a:lnSpc>
              <a:spcBef>
                <a:spcPts val="300"/>
              </a:spcBef>
              <a:spcAft>
                <a:spcPts val="600"/>
              </a:spcAft>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
        <p:nvSpPr>
          <p:cNvPr id="10" name="Acronym Left Bottom">
            <a:extLst>
              <a:ext uri="{FF2B5EF4-FFF2-40B4-BE49-F238E27FC236}">
                <a16:creationId xmlns:a16="http://schemas.microsoft.com/office/drawing/2014/main" id="{1A869D27-DAC1-4525-9F52-0E454C69A2CC}"/>
              </a:ext>
            </a:extLst>
          </p:cNvPr>
          <p:cNvSpPr>
            <a:spLocks noGrp="1"/>
          </p:cNvSpPr>
          <p:nvPr>
            <p:ph type="body" idx="10" hasCustomPrompt="1"/>
          </p:nvPr>
        </p:nvSpPr>
        <p:spPr>
          <a:xfrm>
            <a:off x="353060" y="4773168"/>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4" name="Content Left Bottom">
            <a:extLst>
              <a:ext uri="{FF2B5EF4-FFF2-40B4-BE49-F238E27FC236}">
                <a16:creationId xmlns:a16="http://schemas.microsoft.com/office/drawing/2014/main" id="{AD9F5B5C-5A2E-4FDE-BE90-933A1A3633E4}"/>
              </a:ext>
            </a:extLst>
          </p:cNvPr>
          <p:cNvSpPr>
            <a:spLocks noGrp="1"/>
          </p:cNvSpPr>
          <p:nvPr>
            <p:ph type="body" idx="4" hasCustomPrompt="1"/>
          </p:nvPr>
        </p:nvSpPr>
        <p:spPr>
          <a:xfrm>
            <a:off x="2194163" y="4681728"/>
            <a:ext cx="3840480" cy="1737360"/>
          </a:xfrm>
        </p:spPr>
        <p:txBody>
          <a:bodyPr anchor="ctr">
            <a:noAutofit/>
          </a:bodyPr>
          <a:lstStyle>
            <a:lvl1pPr marL="0" indent="0">
              <a:lnSpc>
                <a:spcPct val="100000"/>
              </a:lnSpc>
              <a:spcBef>
                <a:spcPts val="300"/>
              </a:spcBef>
              <a:spcAft>
                <a:spcPts val="0"/>
              </a:spcAft>
              <a:buNone/>
              <a:defRPr sz="2000">
                <a:solidFill>
                  <a:srgbClr val="232F3E"/>
                </a:solidFill>
                <a:latin typeface="Amazon Ember Display"/>
              </a:defRPr>
            </a:lvl1pPr>
            <a:lvl2pPr marL="461963" indent="-228600">
              <a:lnSpc>
                <a:spcPct val="100000"/>
              </a:lnSpc>
              <a:spcBef>
                <a:spcPts val="300"/>
              </a:spcBef>
              <a:spcAft>
                <a:spcPts val="600"/>
              </a:spcAft>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
        <p:nvSpPr>
          <p:cNvPr id="11" name="Acronym Right Top">
            <a:extLst>
              <a:ext uri="{FF2B5EF4-FFF2-40B4-BE49-F238E27FC236}">
                <a16:creationId xmlns:a16="http://schemas.microsoft.com/office/drawing/2014/main" id="{9837C0E6-DDD2-4E65-9314-88432234A7B2}"/>
              </a:ext>
            </a:extLst>
          </p:cNvPr>
          <p:cNvSpPr>
            <a:spLocks noGrp="1"/>
          </p:cNvSpPr>
          <p:nvPr>
            <p:ph type="body" idx="11" hasCustomPrompt="1"/>
          </p:nvPr>
        </p:nvSpPr>
        <p:spPr>
          <a:xfrm>
            <a:off x="6162412" y="1188403"/>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5" name="Content Right Top">
            <a:extLst>
              <a:ext uri="{FF2B5EF4-FFF2-40B4-BE49-F238E27FC236}">
                <a16:creationId xmlns:a16="http://schemas.microsoft.com/office/drawing/2014/main" id="{90BB8441-20A6-4797-B4CD-C5446F55BFC4}"/>
              </a:ext>
            </a:extLst>
          </p:cNvPr>
          <p:cNvSpPr>
            <a:spLocks noGrp="1"/>
          </p:cNvSpPr>
          <p:nvPr>
            <p:ph type="body" idx="5" hasCustomPrompt="1"/>
          </p:nvPr>
        </p:nvSpPr>
        <p:spPr>
          <a:xfrm>
            <a:off x="7991878" y="1096963"/>
            <a:ext cx="3840480" cy="1737360"/>
          </a:xfrm>
        </p:spPr>
        <p:txBody>
          <a:bodyPr anchor="ctr">
            <a:noAutofit/>
          </a:bodyPr>
          <a:lstStyle>
            <a:lvl1pPr marL="0" indent="0" algn="l" defTabSz="914400" rtl="0" eaLnBrk="1" latinLnBrk="0" hangingPunct="1">
              <a:lnSpc>
                <a:spcPct val="100000"/>
              </a:lnSpc>
              <a:spcBef>
                <a:spcPts val="300"/>
              </a:spcBef>
              <a:spcAft>
                <a:spcPts val="0"/>
              </a:spcAft>
              <a:buFont typeface="Amazon Ember Display"/>
              <a:buNone/>
              <a:defRPr lang="en-US" sz="2000" kern="1200" dirty="0">
                <a:solidFill>
                  <a:srgbClr val="232F3E"/>
                </a:solidFill>
                <a:latin typeface="Amazon Ember Display"/>
                <a:ea typeface="+mn-ea"/>
                <a:cs typeface="+mn-cs"/>
              </a:defRPr>
            </a:lvl1pPr>
            <a:lvl2pPr marL="461963" indent="-228600">
              <a:lnSpc>
                <a:spcPct val="100000"/>
              </a:lnSpc>
              <a:spcBef>
                <a:spcPts val="300"/>
              </a:spcBef>
              <a:spcAft>
                <a:spcPts val="600"/>
              </a:spcAft>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
        <p:nvSpPr>
          <p:cNvPr id="14" name="Acronym Right Middle">
            <a:extLst>
              <a:ext uri="{FF2B5EF4-FFF2-40B4-BE49-F238E27FC236}">
                <a16:creationId xmlns:a16="http://schemas.microsoft.com/office/drawing/2014/main" id="{92570328-F506-4FC2-AE2B-53186B9CA0BF}"/>
              </a:ext>
            </a:extLst>
          </p:cNvPr>
          <p:cNvSpPr>
            <a:spLocks noGrp="1"/>
          </p:cNvSpPr>
          <p:nvPr>
            <p:ph type="body" idx="12" hasCustomPrompt="1"/>
          </p:nvPr>
        </p:nvSpPr>
        <p:spPr>
          <a:xfrm>
            <a:off x="6162412" y="2980786"/>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6" name="Content Right Middle">
            <a:extLst>
              <a:ext uri="{FF2B5EF4-FFF2-40B4-BE49-F238E27FC236}">
                <a16:creationId xmlns:a16="http://schemas.microsoft.com/office/drawing/2014/main" id="{0FAE0B8A-BC98-4464-9C65-3A47B0A5EACB}"/>
              </a:ext>
            </a:extLst>
          </p:cNvPr>
          <p:cNvSpPr>
            <a:spLocks noGrp="1"/>
          </p:cNvSpPr>
          <p:nvPr>
            <p:ph type="body" idx="6" hasCustomPrompt="1"/>
          </p:nvPr>
        </p:nvSpPr>
        <p:spPr>
          <a:xfrm>
            <a:off x="7991878" y="2889346"/>
            <a:ext cx="3840480" cy="1737360"/>
          </a:xfrm>
        </p:spPr>
        <p:txBody>
          <a:bodyPr anchor="ctr">
            <a:noAutofit/>
          </a:bodyPr>
          <a:lstStyle>
            <a:lvl1pPr marL="0" indent="0">
              <a:lnSpc>
                <a:spcPct val="100000"/>
              </a:lnSpc>
              <a:spcBef>
                <a:spcPts val="300"/>
              </a:spcBef>
              <a:spcAft>
                <a:spcPts val="0"/>
              </a:spcAft>
              <a:buNone/>
              <a:defRPr sz="2000">
                <a:solidFill>
                  <a:srgbClr val="232F3E"/>
                </a:solidFill>
                <a:latin typeface="Amazon Ember Display"/>
              </a:defRPr>
            </a:lvl1pPr>
            <a:lvl2pPr marL="461963" indent="-228600">
              <a:lnSpc>
                <a:spcPct val="100000"/>
              </a:lnSpc>
              <a:spcBef>
                <a:spcPts val="300"/>
              </a:spcBef>
              <a:spcAft>
                <a:spcPts val="600"/>
              </a:spcAft>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
        <p:nvSpPr>
          <p:cNvPr id="13" name="Acronym Right Bottom">
            <a:extLst>
              <a:ext uri="{FF2B5EF4-FFF2-40B4-BE49-F238E27FC236}">
                <a16:creationId xmlns:a16="http://schemas.microsoft.com/office/drawing/2014/main" id="{724B4804-F3F3-4B62-A0EC-A77D95C244CD}"/>
              </a:ext>
            </a:extLst>
          </p:cNvPr>
          <p:cNvSpPr>
            <a:spLocks noGrp="1"/>
          </p:cNvSpPr>
          <p:nvPr>
            <p:ph type="body" idx="13" hasCustomPrompt="1"/>
          </p:nvPr>
        </p:nvSpPr>
        <p:spPr>
          <a:xfrm>
            <a:off x="6162412" y="4773168"/>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7" name="Content Right Bottom">
            <a:extLst>
              <a:ext uri="{FF2B5EF4-FFF2-40B4-BE49-F238E27FC236}">
                <a16:creationId xmlns:a16="http://schemas.microsoft.com/office/drawing/2014/main" id="{30387F87-E08F-4DED-BCEC-437402769732}"/>
              </a:ext>
            </a:extLst>
          </p:cNvPr>
          <p:cNvSpPr>
            <a:spLocks noGrp="1"/>
          </p:cNvSpPr>
          <p:nvPr>
            <p:ph type="body" idx="7" hasCustomPrompt="1"/>
          </p:nvPr>
        </p:nvSpPr>
        <p:spPr>
          <a:xfrm>
            <a:off x="7991878" y="4681728"/>
            <a:ext cx="3840480" cy="1737360"/>
          </a:xfrm>
        </p:spPr>
        <p:txBody>
          <a:bodyPr anchor="ctr">
            <a:noAutofit/>
          </a:bodyPr>
          <a:lstStyle>
            <a:lvl1pPr marL="0" indent="0">
              <a:lnSpc>
                <a:spcPct val="100000"/>
              </a:lnSpc>
              <a:spcBef>
                <a:spcPts val="300"/>
              </a:spcBef>
              <a:spcAft>
                <a:spcPts val="0"/>
              </a:spcAft>
              <a:buNone/>
              <a:defRPr sz="2000">
                <a:solidFill>
                  <a:srgbClr val="232F3E"/>
                </a:solidFill>
                <a:latin typeface="Amazon Ember Display"/>
              </a:defRPr>
            </a:lvl1pPr>
            <a:lvl2pPr marL="461963" indent="-228600">
              <a:lnSpc>
                <a:spcPct val="100000"/>
              </a:lnSpc>
              <a:spcBef>
                <a:spcPts val="300"/>
              </a:spcBef>
              <a:spcAft>
                <a:spcPts val="600"/>
              </a:spcAft>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Tree>
    <p:custDataLst>
      <p:tags r:id="rId1"/>
    </p:custDataLst>
    <p:extLst>
      <p:ext uri="{BB962C8B-B14F-4D97-AF65-F5344CB8AC3E}">
        <p14:creationId xmlns:p14="http://schemas.microsoft.com/office/powerpoint/2010/main" val="6257010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6 images, and 6 text">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D8CEDAC6-2953-4473-BCFC-2357BFF2845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F8BD5B93-38A6-4C4A-A3EB-A591F4EDD6E5}"/>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8"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6 images, and 6 text boxes</a:t>
            </a:r>
          </a:p>
        </p:txBody>
      </p:sp>
      <p:sp>
        <p:nvSpPr>
          <p:cNvPr id="22" name="Picture L Top">
            <a:extLst>
              <a:ext uri="{FF2B5EF4-FFF2-40B4-BE49-F238E27FC236}">
                <a16:creationId xmlns:a16="http://schemas.microsoft.com/office/drawing/2014/main" id="{A644AF2C-FFDC-4661-BF6B-D208E5E816FA}"/>
              </a:ext>
              <a:ext uri="{C183D7F6-B498-43B3-948B-1728B52AA6E4}">
                <adec:decorative xmlns:adec="http://schemas.microsoft.com/office/drawing/2017/decorative" val="1"/>
              </a:ext>
            </a:extLst>
          </p:cNvPr>
          <p:cNvSpPr>
            <a:spLocks noGrp="1"/>
          </p:cNvSpPr>
          <p:nvPr>
            <p:ph type="pic" idx="22" hasCustomPrompt="1"/>
          </p:nvPr>
        </p:nvSpPr>
        <p:spPr>
          <a:xfrm>
            <a:off x="365760" y="1238846"/>
            <a:ext cx="1554480" cy="1554480"/>
          </a:xfrm>
        </p:spPr>
        <p:txBody>
          <a:bodyPr wrap="square" anchor="t">
            <a:noAutofit/>
          </a:bodyPr>
          <a:lstStyle>
            <a:lvl1pPr marL="0" indent="0" algn="ctr">
              <a:buNone/>
              <a:defRPr sz="1800">
                <a:solidFill>
                  <a:srgbClr val="232F3E"/>
                </a:solidFill>
              </a:defRPr>
            </a:lvl1pPr>
          </a:lstStyle>
          <a:p>
            <a:r>
              <a:rPr lang="en-US" dirty="0"/>
              <a:t>Click icon to add image</a:t>
            </a:r>
          </a:p>
        </p:txBody>
      </p:sp>
      <p:sp>
        <p:nvSpPr>
          <p:cNvPr id="2" name="Content L Top">
            <a:extLst>
              <a:ext uri="{FF2B5EF4-FFF2-40B4-BE49-F238E27FC236}">
                <a16:creationId xmlns:a16="http://schemas.microsoft.com/office/drawing/2014/main" id="{5ACBD598-6775-4223-B2AB-B169A112E3FF}"/>
              </a:ext>
            </a:extLst>
          </p:cNvPr>
          <p:cNvSpPr>
            <a:spLocks noGrp="1"/>
          </p:cNvSpPr>
          <p:nvPr>
            <p:ph type="body" idx="2" hasCustomPrompt="1"/>
          </p:nvPr>
        </p:nvSpPr>
        <p:spPr>
          <a:xfrm>
            <a:off x="2045044" y="1147406"/>
            <a:ext cx="3941806"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3" name="Picture L Middle">
            <a:extLst>
              <a:ext uri="{FF2B5EF4-FFF2-40B4-BE49-F238E27FC236}">
                <a16:creationId xmlns:a16="http://schemas.microsoft.com/office/drawing/2014/main" id="{B777B55C-601A-4296-A013-0704520C9933}"/>
              </a:ext>
              <a:ext uri="{C183D7F6-B498-43B3-948B-1728B52AA6E4}">
                <adec:decorative xmlns:adec="http://schemas.microsoft.com/office/drawing/2017/decorative" val="1"/>
              </a:ext>
            </a:extLst>
          </p:cNvPr>
          <p:cNvSpPr>
            <a:spLocks noGrp="1"/>
          </p:cNvSpPr>
          <p:nvPr>
            <p:ph type="pic" idx="23" hasCustomPrompt="1"/>
          </p:nvPr>
        </p:nvSpPr>
        <p:spPr>
          <a:xfrm>
            <a:off x="365760" y="3008944"/>
            <a:ext cx="1554480" cy="1554480"/>
          </a:xfrm>
        </p:spPr>
        <p:txBody>
          <a:bodyPr wrap="square" anchor="t">
            <a:noAutofit/>
          </a:bodyPr>
          <a:lstStyle>
            <a:lvl1pPr marL="0" indent="0" algn="ctr">
              <a:buNone/>
              <a:defRPr sz="1800">
                <a:solidFill>
                  <a:srgbClr val="232F3E"/>
                </a:solidFill>
              </a:defRPr>
            </a:lvl1pPr>
          </a:lstStyle>
          <a:p>
            <a:r>
              <a:rPr lang="en-US" dirty="0"/>
              <a:t>Click icon to add image</a:t>
            </a:r>
          </a:p>
        </p:txBody>
      </p:sp>
      <p:sp>
        <p:nvSpPr>
          <p:cNvPr id="3" name="Content L Middle">
            <a:extLst>
              <a:ext uri="{FF2B5EF4-FFF2-40B4-BE49-F238E27FC236}">
                <a16:creationId xmlns:a16="http://schemas.microsoft.com/office/drawing/2014/main" id="{80E603A3-BB5F-4E92-A77C-5055D8FB5D06}"/>
              </a:ext>
            </a:extLst>
          </p:cNvPr>
          <p:cNvSpPr>
            <a:spLocks noGrp="1"/>
          </p:cNvSpPr>
          <p:nvPr>
            <p:ph type="body" idx="3" hasCustomPrompt="1"/>
          </p:nvPr>
        </p:nvSpPr>
        <p:spPr>
          <a:xfrm>
            <a:off x="2045044" y="2917504"/>
            <a:ext cx="3941806"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4" name="Picture L Bottom">
            <a:extLst>
              <a:ext uri="{FF2B5EF4-FFF2-40B4-BE49-F238E27FC236}">
                <a16:creationId xmlns:a16="http://schemas.microsoft.com/office/drawing/2014/main" id="{E03CC3B4-6BE1-41D3-B04E-E0C023B529E1}"/>
              </a:ext>
              <a:ext uri="{C183D7F6-B498-43B3-948B-1728B52AA6E4}">
                <adec:decorative xmlns:adec="http://schemas.microsoft.com/office/drawing/2017/decorative" val="1"/>
              </a:ext>
            </a:extLst>
          </p:cNvPr>
          <p:cNvSpPr>
            <a:spLocks noGrp="1"/>
          </p:cNvSpPr>
          <p:nvPr>
            <p:ph type="pic" idx="24" hasCustomPrompt="1"/>
          </p:nvPr>
        </p:nvSpPr>
        <p:spPr>
          <a:xfrm>
            <a:off x="365760" y="4776114"/>
            <a:ext cx="1554480" cy="1554480"/>
          </a:xfrm>
        </p:spPr>
        <p:txBody>
          <a:bodyPr wrap="square" anchor="t">
            <a:noAutofit/>
          </a:bodyPr>
          <a:lstStyle>
            <a:lvl1pPr marL="0" indent="0" algn="ctr">
              <a:buNone/>
              <a:defRPr sz="1800">
                <a:solidFill>
                  <a:srgbClr val="232F3E"/>
                </a:solidFill>
              </a:defRPr>
            </a:lvl1pPr>
          </a:lstStyle>
          <a:p>
            <a:r>
              <a:rPr lang="en-US" dirty="0"/>
              <a:t>Click icon to add image</a:t>
            </a:r>
          </a:p>
        </p:txBody>
      </p:sp>
      <p:sp>
        <p:nvSpPr>
          <p:cNvPr id="4" name="Content L Bottom">
            <a:extLst>
              <a:ext uri="{FF2B5EF4-FFF2-40B4-BE49-F238E27FC236}">
                <a16:creationId xmlns:a16="http://schemas.microsoft.com/office/drawing/2014/main" id="{AD9F5B5C-5A2E-4FDE-BE90-933A1A3633E4}"/>
              </a:ext>
            </a:extLst>
          </p:cNvPr>
          <p:cNvSpPr>
            <a:spLocks noGrp="1"/>
          </p:cNvSpPr>
          <p:nvPr>
            <p:ph type="body" idx="4" hasCustomPrompt="1"/>
          </p:nvPr>
        </p:nvSpPr>
        <p:spPr>
          <a:xfrm>
            <a:off x="2045044" y="4684674"/>
            <a:ext cx="3941806"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5" name="Picture R Top">
            <a:extLst>
              <a:ext uri="{FF2B5EF4-FFF2-40B4-BE49-F238E27FC236}">
                <a16:creationId xmlns:a16="http://schemas.microsoft.com/office/drawing/2014/main" id="{2537EBA4-2DD0-426E-A66E-7F0CC3C9A863}"/>
              </a:ext>
              <a:ext uri="{C183D7F6-B498-43B3-948B-1728B52AA6E4}">
                <adec:decorative xmlns:adec="http://schemas.microsoft.com/office/drawing/2017/decorative" val="1"/>
              </a:ext>
            </a:extLst>
          </p:cNvPr>
          <p:cNvSpPr>
            <a:spLocks noGrp="1"/>
          </p:cNvSpPr>
          <p:nvPr>
            <p:ph type="pic" idx="25" hasCustomPrompt="1"/>
          </p:nvPr>
        </p:nvSpPr>
        <p:spPr>
          <a:xfrm>
            <a:off x="6205152" y="1238846"/>
            <a:ext cx="1554480" cy="1554480"/>
          </a:xfrm>
        </p:spPr>
        <p:txBody>
          <a:bodyPr wrap="square" anchor="t">
            <a:noAutofit/>
          </a:bodyPr>
          <a:lstStyle>
            <a:lvl1pPr marL="0" indent="0" algn="ctr">
              <a:buNone/>
              <a:defRPr sz="1800">
                <a:solidFill>
                  <a:srgbClr val="232F3E"/>
                </a:solidFill>
              </a:defRPr>
            </a:lvl1pPr>
          </a:lstStyle>
          <a:p>
            <a:r>
              <a:rPr lang="en-US" dirty="0"/>
              <a:t>Click icon to add image</a:t>
            </a:r>
          </a:p>
        </p:txBody>
      </p:sp>
      <p:sp>
        <p:nvSpPr>
          <p:cNvPr id="5" name="Content R Top">
            <a:extLst>
              <a:ext uri="{FF2B5EF4-FFF2-40B4-BE49-F238E27FC236}">
                <a16:creationId xmlns:a16="http://schemas.microsoft.com/office/drawing/2014/main" id="{3124324C-4E3B-473E-85DD-0988B7B4CD52}"/>
              </a:ext>
            </a:extLst>
          </p:cNvPr>
          <p:cNvSpPr>
            <a:spLocks noGrp="1"/>
          </p:cNvSpPr>
          <p:nvPr>
            <p:ph type="body" idx="5" hasCustomPrompt="1"/>
          </p:nvPr>
        </p:nvSpPr>
        <p:spPr>
          <a:xfrm>
            <a:off x="7884436" y="1147406"/>
            <a:ext cx="3941806"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6" name="Picture R Middle">
            <a:extLst>
              <a:ext uri="{FF2B5EF4-FFF2-40B4-BE49-F238E27FC236}">
                <a16:creationId xmlns:a16="http://schemas.microsoft.com/office/drawing/2014/main" id="{C2DF48EF-CB9B-4DEC-A978-BD4C5E8A371A}"/>
              </a:ext>
              <a:ext uri="{C183D7F6-B498-43B3-948B-1728B52AA6E4}">
                <adec:decorative xmlns:adec="http://schemas.microsoft.com/office/drawing/2017/decorative" val="1"/>
              </a:ext>
            </a:extLst>
          </p:cNvPr>
          <p:cNvSpPr>
            <a:spLocks noGrp="1"/>
          </p:cNvSpPr>
          <p:nvPr>
            <p:ph type="pic" idx="26" hasCustomPrompt="1"/>
          </p:nvPr>
        </p:nvSpPr>
        <p:spPr>
          <a:xfrm>
            <a:off x="6205152" y="3008944"/>
            <a:ext cx="1554480" cy="1554480"/>
          </a:xfrm>
        </p:spPr>
        <p:txBody>
          <a:bodyPr wrap="square" anchor="t">
            <a:noAutofit/>
          </a:bodyPr>
          <a:lstStyle>
            <a:lvl1pPr marL="0" indent="0" algn="ctr">
              <a:buNone/>
              <a:defRPr sz="1800">
                <a:solidFill>
                  <a:srgbClr val="232F3E"/>
                </a:solidFill>
              </a:defRPr>
            </a:lvl1pPr>
          </a:lstStyle>
          <a:p>
            <a:r>
              <a:rPr lang="en-US" dirty="0"/>
              <a:t>Click icon to add image</a:t>
            </a:r>
          </a:p>
        </p:txBody>
      </p:sp>
      <p:sp>
        <p:nvSpPr>
          <p:cNvPr id="6" name="Content R Middle">
            <a:extLst>
              <a:ext uri="{FF2B5EF4-FFF2-40B4-BE49-F238E27FC236}">
                <a16:creationId xmlns:a16="http://schemas.microsoft.com/office/drawing/2014/main" id="{823555B5-F2D8-4708-8578-06784CA9E686}"/>
              </a:ext>
            </a:extLst>
          </p:cNvPr>
          <p:cNvSpPr>
            <a:spLocks noGrp="1"/>
          </p:cNvSpPr>
          <p:nvPr>
            <p:ph type="body" idx="6" hasCustomPrompt="1"/>
          </p:nvPr>
        </p:nvSpPr>
        <p:spPr>
          <a:xfrm>
            <a:off x="7884436" y="2917504"/>
            <a:ext cx="3941806"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7" name="Picture R Bottom">
            <a:extLst>
              <a:ext uri="{FF2B5EF4-FFF2-40B4-BE49-F238E27FC236}">
                <a16:creationId xmlns:a16="http://schemas.microsoft.com/office/drawing/2014/main" id="{F1E0B4C9-22CB-4378-B9DD-C97CC3CC37D3}"/>
              </a:ext>
              <a:ext uri="{C183D7F6-B498-43B3-948B-1728B52AA6E4}">
                <adec:decorative xmlns:adec="http://schemas.microsoft.com/office/drawing/2017/decorative" val="1"/>
              </a:ext>
            </a:extLst>
          </p:cNvPr>
          <p:cNvSpPr>
            <a:spLocks noGrp="1"/>
          </p:cNvSpPr>
          <p:nvPr>
            <p:ph type="pic" idx="27" hasCustomPrompt="1"/>
          </p:nvPr>
        </p:nvSpPr>
        <p:spPr>
          <a:xfrm>
            <a:off x="6205152" y="4776114"/>
            <a:ext cx="1554480" cy="1554480"/>
          </a:xfrm>
        </p:spPr>
        <p:txBody>
          <a:bodyPr wrap="square" anchor="t">
            <a:noAutofit/>
          </a:bodyPr>
          <a:lstStyle>
            <a:lvl1pPr marL="0" indent="0" algn="ctr">
              <a:buNone/>
              <a:defRPr sz="1800">
                <a:solidFill>
                  <a:srgbClr val="232F3E"/>
                </a:solidFill>
              </a:defRPr>
            </a:lvl1pPr>
          </a:lstStyle>
          <a:p>
            <a:r>
              <a:rPr lang="en-US" dirty="0"/>
              <a:t>Click icon to add image</a:t>
            </a:r>
          </a:p>
        </p:txBody>
      </p:sp>
      <p:sp>
        <p:nvSpPr>
          <p:cNvPr id="7" name="Content R Bottom">
            <a:extLst>
              <a:ext uri="{FF2B5EF4-FFF2-40B4-BE49-F238E27FC236}">
                <a16:creationId xmlns:a16="http://schemas.microsoft.com/office/drawing/2014/main" id="{B8A01145-54CF-4ED7-86C7-2C5968A8E4E9}"/>
              </a:ext>
            </a:extLst>
          </p:cNvPr>
          <p:cNvSpPr>
            <a:spLocks noGrp="1"/>
          </p:cNvSpPr>
          <p:nvPr>
            <p:ph type="body" idx="7" hasCustomPrompt="1"/>
          </p:nvPr>
        </p:nvSpPr>
        <p:spPr>
          <a:xfrm>
            <a:off x="7884436" y="4684674"/>
            <a:ext cx="3941806"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Tree>
    <p:custDataLst>
      <p:tags r:id="rId1"/>
    </p:custDataLst>
    <p:extLst>
      <p:ext uri="{BB962C8B-B14F-4D97-AF65-F5344CB8AC3E}">
        <p14:creationId xmlns:p14="http://schemas.microsoft.com/office/powerpoint/2010/main" val="35320743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reserve="1">
  <p:cSld name="Title and 4 Conten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DA5B3212-A91F-4308-A973-316F80A6A0B3}"/>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F5FE023F-03C4-484F-A300-E408B4FEB8ED}"/>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6"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4 content columns</a:t>
            </a:r>
          </a:p>
        </p:txBody>
      </p:sp>
      <p:sp>
        <p:nvSpPr>
          <p:cNvPr id="2" name="Content Left">
            <a:extLst>
              <a:ext uri="{FF2B5EF4-FFF2-40B4-BE49-F238E27FC236}">
                <a16:creationId xmlns:a16="http://schemas.microsoft.com/office/drawing/2014/main" id="{8A73B5A2-5001-4FA4-B113-0F6124F1F6A0}"/>
              </a:ext>
            </a:extLst>
          </p:cNvPr>
          <p:cNvSpPr>
            <a:spLocks noGrp="1"/>
          </p:cNvSpPr>
          <p:nvPr>
            <p:ph type="body" idx="2" hasCustomPrompt="1"/>
          </p:nvPr>
        </p:nvSpPr>
        <p:spPr>
          <a:xfrm>
            <a:off x="365760" y="1097280"/>
            <a:ext cx="2788920" cy="533095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Center Left">
            <a:extLst>
              <a:ext uri="{FF2B5EF4-FFF2-40B4-BE49-F238E27FC236}">
                <a16:creationId xmlns:a16="http://schemas.microsoft.com/office/drawing/2014/main" id="{951E617C-D9F7-4098-883E-6A048DBCF862}"/>
              </a:ext>
            </a:extLst>
          </p:cNvPr>
          <p:cNvSpPr>
            <a:spLocks noGrp="1"/>
          </p:cNvSpPr>
          <p:nvPr>
            <p:ph type="body" idx="3" hasCustomPrompt="1"/>
          </p:nvPr>
        </p:nvSpPr>
        <p:spPr>
          <a:xfrm>
            <a:off x="3258312" y="1097280"/>
            <a:ext cx="2788920" cy="533095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4" name="Content Center Right">
            <a:extLst>
              <a:ext uri="{FF2B5EF4-FFF2-40B4-BE49-F238E27FC236}">
                <a16:creationId xmlns:a16="http://schemas.microsoft.com/office/drawing/2014/main" id="{A8A7CEA5-195D-4DB0-B5A3-06CEEA93C108}"/>
              </a:ext>
            </a:extLst>
          </p:cNvPr>
          <p:cNvSpPr>
            <a:spLocks noGrp="1"/>
          </p:cNvSpPr>
          <p:nvPr>
            <p:ph type="body" idx="4" hasCustomPrompt="1"/>
          </p:nvPr>
        </p:nvSpPr>
        <p:spPr>
          <a:xfrm>
            <a:off x="6150864" y="1097280"/>
            <a:ext cx="2788920" cy="533095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5" name="Content Right">
            <a:extLst>
              <a:ext uri="{FF2B5EF4-FFF2-40B4-BE49-F238E27FC236}">
                <a16:creationId xmlns:a16="http://schemas.microsoft.com/office/drawing/2014/main" id="{BC11431A-8924-465C-98E0-6E4655C69AA7}"/>
              </a:ext>
            </a:extLst>
          </p:cNvPr>
          <p:cNvSpPr>
            <a:spLocks noGrp="1"/>
          </p:cNvSpPr>
          <p:nvPr>
            <p:ph type="body" idx="5" hasCustomPrompt="1"/>
          </p:nvPr>
        </p:nvSpPr>
        <p:spPr>
          <a:xfrm>
            <a:off x="9043416" y="1097280"/>
            <a:ext cx="2788920" cy="533095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398546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 preserve="1">
  <p:cSld name="Title, 4 Headers, and 4 Text Columns">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DFFC9D1B-8040-4CD3-B060-07560FFB49A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1051560"/>
            <a:ext cx="11484864" cy="457200"/>
          </a:xfrm>
          <a:prstGeom prst="rect">
            <a:avLst/>
          </a:prstGeom>
        </p:spPr>
      </p:pic>
      <p:sp>
        <p:nvSpPr>
          <p:cNvPr id="97" name="Slide Number">
            <a:extLst>
              <a:ext uri="{FF2B5EF4-FFF2-40B4-BE49-F238E27FC236}">
                <a16:creationId xmlns:a16="http://schemas.microsoft.com/office/drawing/2014/main" id="{801112C1-CB8D-4535-B2A1-5048E573106F}"/>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6"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4 headers, and 4 text columns</a:t>
            </a:r>
          </a:p>
        </p:txBody>
      </p:sp>
      <p:sp>
        <p:nvSpPr>
          <p:cNvPr id="12" name="Content 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1051560"/>
            <a:ext cx="278892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 name="Content Left">
            <a:extLst>
              <a:ext uri="{FF2B5EF4-FFF2-40B4-BE49-F238E27FC236}">
                <a16:creationId xmlns:a16="http://schemas.microsoft.com/office/drawing/2014/main" id="{5ACBD598-6775-4223-B2AB-B169A112E3FF}"/>
              </a:ext>
            </a:extLst>
          </p:cNvPr>
          <p:cNvSpPr>
            <a:spLocks noGrp="1"/>
          </p:cNvSpPr>
          <p:nvPr>
            <p:ph type="body" idx="2" hasCustomPrompt="1"/>
          </p:nvPr>
        </p:nvSpPr>
        <p:spPr>
          <a:xfrm>
            <a:off x="365760" y="1563624"/>
            <a:ext cx="2788920" cy="4882896"/>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3" name="Content Header Center Left">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3264408" y="1051560"/>
            <a:ext cx="278892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3" name="Content Center Left">
            <a:extLst>
              <a:ext uri="{FF2B5EF4-FFF2-40B4-BE49-F238E27FC236}">
                <a16:creationId xmlns:a16="http://schemas.microsoft.com/office/drawing/2014/main" id="{7F5B85B9-BABC-44F6-B2AE-99F02670D702}"/>
              </a:ext>
            </a:extLst>
          </p:cNvPr>
          <p:cNvSpPr>
            <a:spLocks noGrp="1"/>
          </p:cNvSpPr>
          <p:nvPr>
            <p:ph type="body" idx="3" hasCustomPrompt="1"/>
          </p:nvPr>
        </p:nvSpPr>
        <p:spPr>
          <a:xfrm>
            <a:off x="3264408" y="1563624"/>
            <a:ext cx="2788920" cy="4882896"/>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4" name="Content Header Center Right">
            <a:extLst>
              <a:ext uri="{FF2B5EF4-FFF2-40B4-BE49-F238E27FC236}">
                <a16:creationId xmlns:a16="http://schemas.microsoft.com/office/drawing/2014/main" id="{B3EBECE3-35F9-4AF4-A8A7-FD546C7C32D6}"/>
              </a:ext>
            </a:extLst>
          </p:cNvPr>
          <p:cNvSpPr>
            <a:spLocks noGrp="1"/>
          </p:cNvSpPr>
          <p:nvPr>
            <p:ph type="body" idx="14" hasCustomPrompt="1"/>
          </p:nvPr>
        </p:nvSpPr>
        <p:spPr>
          <a:xfrm>
            <a:off x="6163056" y="1051560"/>
            <a:ext cx="278892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4" name="Content Center Right">
            <a:extLst>
              <a:ext uri="{FF2B5EF4-FFF2-40B4-BE49-F238E27FC236}">
                <a16:creationId xmlns:a16="http://schemas.microsoft.com/office/drawing/2014/main" id="{92466994-EA21-45EA-9DC6-3C179254B3A8}"/>
              </a:ext>
            </a:extLst>
          </p:cNvPr>
          <p:cNvSpPr>
            <a:spLocks noGrp="1"/>
          </p:cNvSpPr>
          <p:nvPr>
            <p:ph type="body" idx="4" hasCustomPrompt="1"/>
          </p:nvPr>
        </p:nvSpPr>
        <p:spPr>
          <a:xfrm>
            <a:off x="6163056" y="1563624"/>
            <a:ext cx="2788920" cy="4882896"/>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5" name="Content Header Right">
            <a:extLst>
              <a:ext uri="{FF2B5EF4-FFF2-40B4-BE49-F238E27FC236}">
                <a16:creationId xmlns:a16="http://schemas.microsoft.com/office/drawing/2014/main" id="{ED932AC6-C3A8-487A-A17E-48D0C368204C}"/>
              </a:ext>
            </a:extLst>
          </p:cNvPr>
          <p:cNvSpPr>
            <a:spLocks noGrp="1"/>
          </p:cNvSpPr>
          <p:nvPr>
            <p:ph type="body" idx="15" hasCustomPrompt="1"/>
          </p:nvPr>
        </p:nvSpPr>
        <p:spPr>
          <a:xfrm>
            <a:off x="9061704" y="1051560"/>
            <a:ext cx="278892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5" name="Content Right">
            <a:extLst>
              <a:ext uri="{FF2B5EF4-FFF2-40B4-BE49-F238E27FC236}">
                <a16:creationId xmlns:a16="http://schemas.microsoft.com/office/drawing/2014/main" id="{7CF59EA0-9039-4A19-8197-DA073A0DB52B}"/>
              </a:ext>
            </a:extLst>
          </p:cNvPr>
          <p:cNvSpPr>
            <a:spLocks noGrp="1"/>
          </p:cNvSpPr>
          <p:nvPr>
            <p:ph type="body" idx="5" hasCustomPrompt="1"/>
          </p:nvPr>
        </p:nvSpPr>
        <p:spPr>
          <a:xfrm>
            <a:off x="9061704" y="1563624"/>
            <a:ext cx="2788920" cy="4882896"/>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30501295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itle, Header, 4 Lg Pics, and 4 Tex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59FB098F-E843-4BDC-8C23-7C327B2DE964}"/>
              </a:ext>
              <a:ext uri="{C183D7F6-B498-43B3-948B-1728B52AA6E4}">
                <adec:decorative xmlns:adec="http://schemas.microsoft.com/office/drawing/2017/decorative" val="1"/>
              </a:ext>
            </a:extLst>
          </p:cNvPr>
          <p:cNvPicPr preferRelativeResize="0">
            <a:picLocks/>
          </p:cNvPicPr>
          <p:nvPr/>
        </p:nvPicPr>
        <p:blipFill rotWithShape="1">
          <a:blip r:embed="rId3">
            <a:extLst>
              <a:ext uri="{28A0092B-C50C-407E-A947-70E740481C1C}">
                <a14:useLocalDpi xmlns:a14="http://schemas.microsoft.com/office/drawing/2010/main" val="0"/>
              </a:ext>
            </a:extLst>
          </a:blip>
          <a:srcRect t="70015" r="1112" b="19988"/>
          <a:stretch/>
        </p:blipFill>
        <p:spPr>
          <a:xfrm>
            <a:off x="365760" y="1037751"/>
            <a:ext cx="11466576" cy="45719"/>
          </a:xfrm>
          <a:prstGeom prst="rect">
            <a:avLst/>
          </a:prstGeom>
        </p:spPr>
      </p:pic>
      <p:sp>
        <p:nvSpPr>
          <p:cNvPr id="97" name="Slide Number">
            <a:extLst>
              <a:ext uri="{FF2B5EF4-FFF2-40B4-BE49-F238E27FC236}">
                <a16:creationId xmlns:a16="http://schemas.microsoft.com/office/drawing/2014/main" id="{15C95989-61CE-4D1A-B9CC-1BD6446598E4}"/>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7"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header, 4 large pictures, and 4 </a:t>
            </a:r>
            <a:r>
              <a:rPr lang="en-US" dirty="0" err="1"/>
              <a:t>labels</a:t>
            </a:r>
            <a:endParaRPr lang="en-US" dirty="0"/>
          </a:p>
        </p:txBody>
      </p:sp>
      <p:sp>
        <p:nvSpPr>
          <p:cNvPr id="2" name="Content Top">
            <a:extLst>
              <a:ext uri="{FF2B5EF4-FFF2-40B4-BE49-F238E27FC236}">
                <a16:creationId xmlns:a16="http://schemas.microsoft.com/office/drawing/2014/main" id="{CEBB69C5-28A4-4F99-A9FE-572F9D53CF4E}"/>
              </a:ext>
            </a:extLst>
          </p:cNvPr>
          <p:cNvSpPr>
            <a:spLocks noGrp="1"/>
          </p:cNvSpPr>
          <p:nvPr>
            <p:ph type="body" idx="2" hasCustomPrompt="1"/>
          </p:nvPr>
        </p:nvSpPr>
        <p:spPr>
          <a:xfrm>
            <a:off x="365760" y="1046879"/>
            <a:ext cx="11466576" cy="1099688"/>
          </a:xfrm>
          <a:noFill/>
          <a:ln>
            <a:noFill/>
          </a:ln>
        </p:spPr>
        <p:txBody>
          <a:bodyPr lIns="91440" anchor="ctr">
            <a:noAutofit/>
          </a:bodyPr>
          <a:lstStyle>
            <a:lvl1pPr marL="60325" indent="0">
              <a:lnSpc>
                <a:spcPct val="100000"/>
              </a:lnSpc>
              <a:spcBef>
                <a:spcPts val="0"/>
              </a:spcBef>
              <a:spcAft>
                <a:spcPts val="0"/>
              </a:spcAft>
              <a:buNone/>
              <a:defRPr sz="28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638603" y="2269331"/>
            <a:ext cx="2286000" cy="2286000"/>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3" name="Content Left">
            <a:extLst>
              <a:ext uri="{FF2B5EF4-FFF2-40B4-BE49-F238E27FC236}">
                <a16:creationId xmlns:a16="http://schemas.microsoft.com/office/drawing/2014/main" id="{5ACBD598-6775-4223-B2AB-B169A112E3FF}"/>
              </a:ext>
            </a:extLst>
          </p:cNvPr>
          <p:cNvSpPr>
            <a:spLocks noGrp="1"/>
          </p:cNvSpPr>
          <p:nvPr>
            <p:ph type="body" idx="3" hasCustomPrompt="1"/>
          </p:nvPr>
        </p:nvSpPr>
        <p:spPr>
          <a:xfrm>
            <a:off x="365760" y="4638120"/>
            <a:ext cx="2788920" cy="1808400"/>
          </a:xfrm>
        </p:spPr>
        <p:txBody>
          <a:bodyPr lIns="91440">
            <a:noAutofit/>
          </a:bodyPr>
          <a:lstStyle>
            <a:lvl1pPr marL="0" indent="0" algn="ctr">
              <a:spcAft>
                <a:spcPts val="1200"/>
              </a:spcAft>
              <a:buNone/>
              <a:defRPr sz="2000">
                <a:solidFill>
                  <a:srgbClr val="232F3E"/>
                </a:solidFill>
                <a:latin typeface="+mn-lt"/>
              </a:defRPr>
            </a:lvl1pPr>
          </a:lstStyle>
          <a:p>
            <a:pPr lvl="0"/>
            <a:r>
              <a:rPr lang="en-US" dirty="0"/>
              <a:t>Enter text</a:t>
            </a:r>
          </a:p>
        </p:txBody>
      </p:sp>
      <p:sp>
        <p:nvSpPr>
          <p:cNvPr id="23" name="Picture Center Left">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3537251" y="2269331"/>
            <a:ext cx="2286000" cy="2286000"/>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4" name="Content Center Left">
            <a:extLst>
              <a:ext uri="{FF2B5EF4-FFF2-40B4-BE49-F238E27FC236}">
                <a16:creationId xmlns:a16="http://schemas.microsoft.com/office/drawing/2014/main" id="{7F5B85B9-BABC-44F6-B2AE-99F02670D702}"/>
              </a:ext>
            </a:extLst>
          </p:cNvPr>
          <p:cNvSpPr>
            <a:spLocks noGrp="1"/>
          </p:cNvSpPr>
          <p:nvPr>
            <p:ph type="body" idx="4" hasCustomPrompt="1"/>
          </p:nvPr>
        </p:nvSpPr>
        <p:spPr>
          <a:xfrm>
            <a:off x="3264408" y="4638120"/>
            <a:ext cx="2788920" cy="1808400"/>
          </a:xfrm>
        </p:spPr>
        <p:txBody>
          <a:bodyPr lIns="91440">
            <a:noAutofit/>
          </a:bodyPr>
          <a:lstStyle>
            <a:lvl1pPr marL="0" indent="0" algn="ctr">
              <a:spcAft>
                <a:spcPts val="1200"/>
              </a:spcAft>
              <a:buNone/>
              <a:defRPr sz="2000">
                <a:solidFill>
                  <a:srgbClr val="232F3E"/>
                </a:solidFill>
                <a:latin typeface="+mn-lt"/>
              </a:defRPr>
            </a:lvl1pPr>
          </a:lstStyle>
          <a:p>
            <a:pPr lvl="0"/>
            <a:r>
              <a:rPr lang="en-US" dirty="0"/>
              <a:t>Enter text</a:t>
            </a:r>
          </a:p>
        </p:txBody>
      </p:sp>
      <p:sp>
        <p:nvSpPr>
          <p:cNvPr id="24" name="Picture Center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6435899" y="2269331"/>
            <a:ext cx="2286000" cy="2286000"/>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5" name="Content Center Right">
            <a:extLst>
              <a:ext uri="{FF2B5EF4-FFF2-40B4-BE49-F238E27FC236}">
                <a16:creationId xmlns:a16="http://schemas.microsoft.com/office/drawing/2014/main" id="{FD28CF85-103D-4AC7-BF7A-D32715F9433A}"/>
              </a:ext>
            </a:extLst>
          </p:cNvPr>
          <p:cNvSpPr>
            <a:spLocks noGrp="1"/>
          </p:cNvSpPr>
          <p:nvPr>
            <p:ph type="body" idx="5" hasCustomPrompt="1"/>
          </p:nvPr>
        </p:nvSpPr>
        <p:spPr>
          <a:xfrm>
            <a:off x="6163056" y="4638120"/>
            <a:ext cx="2788920" cy="1808400"/>
          </a:xfrm>
        </p:spPr>
        <p:txBody>
          <a:bodyPr lIns="91440">
            <a:noAutofit/>
          </a:bodyPr>
          <a:lstStyle>
            <a:lvl1pPr marL="0" indent="0" algn="ctr">
              <a:spcAft>
                <a:spcPts val="1200"/>
              </a:spcAft>
              <a:buNone/>
              <a:defRPr sz="2000">
                <a:solidFill>
                  <a:srgbClr val="232F3E"/>
                </a:solidFill>
                <a:latin typeface="+mn-lt"/>
              </a:defRPr>
            </a:lvl1pPr>
          </a:lstStyle>
          <a:p>
            <a:pPr lvl="0"/>
            <a:r>
              <a:rPr lang="en-US" dirty="0"/>
              <a:t>Enter text</a:t>
            </a:r>
          </a:p>
        </p:txBody>
      </p:sp>
      <p:sp>
        <p:nvSpPr>
          <p:cNvPr id="25" name="Picture Right">
            <a:extLst>
              <a:ext uri="{FF2B5EF4-FFF2-40B4-BE49-F238E27FC236}">
                <a16:creationId xmlns:a16="http://schemas.microsoft.com/office/drawing/2014/main" id="{3225055C-7E4D-4C57-84DA-4F32CFEE666E}"/>
              </a:ext>
            </a:extLst>
          </p:cNvPr>
          <p:cNvSpPr>
            <a:spLocks noGrp="1"/>
          </p:cNvSpPr>
          <p:nvPr>
            <p:ph type="pic" idx="25" hasCustomPrompt="1"/>
          </p:nvPr>
        </p:nvSpPr>
        <p:spPr>
          <a:xfrm>
            <a:off x="9334547" y="2269331"/>
            <a:ext cx="2286000" cy="2286000"/>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6" name="Content Right">
            <a:extLst>
              <a:ext uri="{FF2B5EF4-FFF2-40B4-BE49-F238E27FC236}">
                <a16:creationId xmlns:a16="http://schemas.microsoft.com/office/drawing/2014/main" id="{528A167E-DBEB-4BD8-B32A-B1DBF78AA248}"/>
              </a:ext>
            </a:extLst>
          </p:cNvPr>
          <p:cNvSpPr>
            <a:spLocks noGrp="1"/>
          </p:cNvSpPr>
          <p:nvPr>
            <p:ph type="body" idx="6" hasCustomPrompt="1"/>
          </p:nvPr>
        </p:nvSpPr>
        <p:spPr>
          <a:xfrm>
            <a:off x="9043416" y="4638120"/>
            <a:ext cx="2788920" cy="1808400"/>
          </a:xfrm>
        </p:spPr>
        <p:txBody>
          <a:bodyPr lIns="91440">
            <a:noAutofit/>
          </a:bodyPr>
          <a:lstStyle>
            <a:lvl1pPr marL="0" indent="0" algn="ctr">
              <a:spcAft>
                <a:spcPts val="1200"/>
              </a:spcAft>
              <a:buNone/>
              <a:defRPr sz="2000">
                <a:solidFill>
                  <a:srgbClr val="232F3E"/>
                </a:solidFill>
                <a:latin typeface="+mn-lt"/>
              </a:defRPr>
            </a:lvl1pPr>
          </a:lstStyle>
          <a:p>
            <a:pPr lvl="0"/>
            <a:r>
              <a:rPr lang="en-US" dirty="0"/>
              <a:t>Enter text</a:t>
            </a:r>
          </a:p>
        </p:txBody>
      </p:sp>
    </p:spTree>
    <p:custDataLst>
      <p:tags r:id="rId1"/>
    </p:custDataLst>
    <p:extLst>
      <p:ext uri="{BB962C8B-B14F-4D97-AF65-F5344CB8AC3E}">
        <p14:creationId xmlns:p14="http://schemas.microsoft.com/office/powerpoint/2010/main" val="1693057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4 Lg Pics, 4 Headers, and 4 Text Column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0708DD83-40E9-4CDD-ADF1-464460D88C82}"/>
              </a:ext>
            </a:extLst>
          </p:cNvPr>
          <p:cNvGrpSpPr/>
          <p:nvPr/>
        </p:nvGrpSpPr>
        <p:grpSpPr>
          <a:xfrm>
            <a:off x="365759" y="1028377"/>
            <a:ext cx="11484865" cy="2877528"/>
            <a:chOff x="365759" y="1028377"/>
            <a:chExt cx="11484865" cy="2877528"/>
          </a:xfrm>
        </p:grpSpPr>
        <p:pic>
          <p:nvPicPr>
            <p:cNvPr id="96" name="Background">
              <a:extLst>
                <a:ext uri="{FF2B5EF4-FFF2-40B4-BE49-F238E27FC236}">
                  <a16:creationId xmlns:a16="http://schemas.microsoft.com/office/drawing/2014/main" id="{81AD1A9F-B900-4260-B582-AC445A80FAD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3448705"/>
              <a:ext cx="11484864" cy="457200"/>
            </a:xfrm>
            <a:prstGeom prst="rect">
              <a:avLst/>
            </a:prstGeom>
          </p:spPr>
        </p:pic>
        <p:pic>
          <p:nvPicPr>
            <p:cNvPr id="95" name="Divider">
              <a:extLst>
                <a:ext uri="{FF2B5EF4-FFF2-40B4-BE49-F238E27FC236}">
                  <a16:creationId xmlns:a16="http://schemas.microsoft.com/office/drawing/2014/main" id="{B4D28540-5567-49EC-BB23-4B27A199DFB1}"/>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15C95989-61CE-4D1A-B9CC-1BD6446598E4}"/>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6"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4 pictures, 4 headers, and 4 text columns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617220"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2" name="Content 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3465576"/>
            <a:ext cx="2788920" cy="440329"/>
          </a:xfrm>
          <a:noFill/>
          <a:ln>
            <a:noFill/>
          </a:ln>
        </p:spPr>
        <p:txBody>
          <a:bodyPr lIns="91440" anchor="ctr">
            <a:noAutofit/>
          </a:bodyPr>
          <a:lstStyle>
            <a:lvl1pPr marL="60325" indent="0">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 name="Content Left">
            <a:extLst>
              <a:ext uri="{FF2B5EF4-FFF2-40B4-BE49-F238E27FC236}">
                <a16:creationId xmlns:a16="http://schemas.microsoft.com/office/drawing/2014/main" id="{5ACBD598-6775-4223-B2AB-B169A112E3FF}"/>
              </a:ext>
            </a:extLst>
          </p:cNvPr>
          <p:cNvSpPr>
            <a:spLocks noGrp="1"/>
          </p:cNvSpPr>
          <p:nvPr>
            <p:ph type="body" idx="2" hasCustomPrompt="1"/>
          </p:nvPr>
        </p:nvSpPr>
        <p:spPr>
          <a:xfrm>
            <a:off x="365760" y="3915505"/>
            <a:ext cx="2788920" cy="2519238"/>
          </a:xfrm>
        </p:spPr>
        <p:txBody>
          <a:bodyPr lIns="91440">
            <a:noAutofit/>
          </a:bodyPr>
          <a:lstStyle>
            <a:lvl1pPr marL="173038" indent="-173038">
              <a:lnSpc>
                <a:spcPct val="100000"/>
              </a:lnSpc>
              <a:spcAft>
                <a:spcPts val="300"/>
              </a:spcAft>
              <a:buFont typeface="Arial" panose="020B0604020202020204" pitchFamily="34" charset="0"/>
              <a:buChar char="•"/>
              <a:defRPr sz="2000">
                <a:solidFill>
                  <a:srgbClr val="232F3E"/>
                </a:solidFill>
              </a:defRPr>
            </a:lvl1pPr>
            <a:lvl2pPr marL="401638" indent="-169863">
              <a:lnSpc>
                <a:spcPct val="100000"/>
              </a:lnSpc>
              <a:spcAft>
                <a:spcPts val="300"/>
              </a:spcAft>
              <a:defRPr sz="1800"/>
            </a:lvl2pPr>
            <a:lvl3pPr marL="630238" indent="-173038">
              <a:lnSpc>
                <a:spcPct val="100000"/>
              </a:lnSpc>
              <a:spcAft>
                <a:spcPts val="300"/>
              </a:spcAft>
              <a:defRPr sz="1600"/>
            </a:lvl3pPr>
            <a:lvl4pPr>
              <a:defRPr/>
            </a:lvl4pPr>
            <a:lvl5pPr>
              <a:defRPr/>
            </a:lvl5pPr>
          </a:lstStyle>
          <a:p>
            <a:pPr lvl="0"/>
            <a:r>
              <a:rPr lang="en-US" dirty="0"/>
              <a:t>Add content text</a:t>
            </a:r>
          </a:p>
          <a:p>
            <a:pPr lvl="1"/>
            <a:r>
              <a:rPr lang="en-US" dirty="0"/>
              <a:t>Second level</a:t>
            </a:r>
          </a:p>
          <a:p>
            <a:pPr lvl="2"/>
            <a:r>
              <a:rPr lang="en-US" dirty="0"/>
              <a:t>Third level</a:t>
            </a:r>
          </a:p>
        </p:txBody>
      </p:sp>
      <p:sp>
        <p:nvSpPr>
          <p:cNvPr id="23" name="Picture Center Left">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3512820"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3" name="Content Header Center Left">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3261360" y="3465576"/>
            <a:ext cx="2788920" cy="440329"/>
          </a:xfrm>
          <a:noFill/>
          <a:ln>
            <a:noFill/>
          </a:ln>
        </p:spPr>
        <p:txBody>
          <a:bodyPr lIns="91440" anchor="ctr">
            <a:noAutofit/>
          </a:bodyPr>
          <a:lstStyle>
            <a:lvl1pPr marL="60325" indent="0">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3" name="Content Left Center">
            <a:extLst>
              <a:ext uri="{FF2B5EF4-FFF2-40B4-BE49-F238E27FC236}">
                <a16:creationId xmlns:a16="http://schemas.microsoft.com/office/drawing/2014/main" id="{8F2CF915-F007-4E72-A31F-37CC3AA65001}"/>
              </a:ext>
            </a:extLst>
          </p:cNvPr>
          <p:cNvSpPr>
            <a:spLocks noGrp="1"/>
          </p:cNvSpPr>
          <p:nvPr>
            <p:ph type="body" idx="3" hasCustomPrompt="1"/>
          </p:nvPr>
        </p:nvSpPr>
        <p:spPr>
          <a:xfrm>
            <a:off x="3261360" y="3915505"/>
            <a:ext cx="2788920" cy="2519238"/>
          </a:xfrm>
        </p:spPr>
        <p:txBody>
          <a:bodyPr lIns="91440">
            <a:noAutofit/>
          </a:bodyPr>
          <a:lstStyle>
            <a:lvl1pPr marL="173038" indent="-173038">
              <a:lnSpc>
                <a:spcPct val="100000"/>
              </a:lnSpc>
              <a:spcAft>
                <a:spcPts val="300"/>
              </a:spcAft>
              <a:buFont typeface="Arial" panose="020B0604020202020204" pitchFamily="34" charset="0"/>
              <a:buChar char="•"/>
              <a:defRPr sz="2000">
                <a:solidFill>
                  <a:srgbClr val="232F3E"/>
                </a:solidFill>
              </a:defRPr>
            </a:lvl1pPr>
            <a:lvl2pPr marL="401638" indent="-169863">
              <a:lnSpc>
                <a:spcPct val="100000"/>
              </a:lnSpc>
              <a:spcAft>
                <a:spcPts val="300"/>
              </a:spcAft>
              <a:defRPr sz="1800"/>
            </a:lvl2pPr>
            <a:lvl3pPr marL="630238" indent="-173038">
              <a:lnSpc>
                <a:spcPct val="100000"/>
              </a:lnSpc>
              <a:spcAft>
                <a:spcPts val="300"/>
              </a:spcAft>
              <a:defRPr sz="1600"/>
            </a:lvl3pPr>
            <a:lvl4pPr>
              <a:defRPr/>
            </a:lvl4pPr>
            <a:lvl5pPr>
              <a:defRPr/>
            </a:lvl5pPr>
          </a:lstStyle>
          <a:p>
            <a:pPr lvl="0"/>
            <a:r>
              <a:rPr lang="en-US" dirty="0"/>
              <a:t>Add content text</a:t>
            </a:r>
          </a:p>
          <a:p>
            <a:pPr lvl="1"/>
            <a:r>
              <a:rPr lang="en-US" dirty="0"/>
              <a:t>Second level</a:t>
            </a:r>
          </a:p>
          <a:p>
            <a:pPr lvl="2"/>
            <a:r>
              <a:rPr lang="en-US" dirty="0"/>
              <a:t>Third level</a:t>
            </a:r>
          </a:p>
        </p:txBody>
      </p:sp>
      <p:sp>
        <p:nvSpPr>
          <p:cNvPr id="24" name="Picture Center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6414516"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4" name="Content Header Center Right">
            <a:extLst>
              <a:ext uri="{FF2B5EF4-FFF2-40B4-BE49-F238E27FC236}">
                <a16:creationId xmlns:a16="http://schemas.microsoft.com/office/drawing/2014/main" id="{CF01F87A-DBEF-4657-8500-6A751FF3BC24}"/>
              </a:ext>
            </a:extLst>
          </p:cNvPr>
          <p:cNvSpPr>
            <a:spLocks noGrp="1"/>
          </p:cNvSpPr>
          <p:nvPr>
            <p:ph type="body" idx="14" hasCustomPrompt="1"/>
          </p:nvPr>
        </p:nvSpPr>
        <p:spPr>
          <a:xfrm>
            <a:off x="6163057" y="3465576"/>
            <a:ext cx="2788920" cy="440329"/>
          </a:xfrm>
          <a:noFill/>
          <a:ln>
            <a:noFill/>
          </a:ln>
        </p:spPr>
        <p:txBody>
          <a:bodyPr lIns="91440" anchor="ctr">
            <a:noAutofit/>
          </a:bodyPr>
          <a:lstStyle>
            <a:lvl1pPr marL="60325" indent="0">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4" name="Content Center Right">
            <a:extLst>
              <a:ext uri="{FF2B5EF4-FFF2-40B4-BE49-F238E27FC236}">
                <a16:creationId xmlns:a16="http://schemas.microsoft.com/office/drawing/2014/main" id="{6C78D37F-DE17-4FBA-A995-39FC21020DD5}"/>
              </a:ext>
            </a:extLst>
          </p:cNvPr>
          <p:cNvSpPr>
            <a:spLocks noGrp="1"/>
          </p:cNvSpPr>
          <p:nvPr>
            <p:ph type="body" idx="4" hasCustomPrompt="1"/>
          </p:nvPr>
        </p:nvSpPr>
        <p:spPr>
          <a:xfrm>
            <a:off x="6163057" y="3915505"/>
            <a:ext cx="2788920" cy="2519238"/>
          </a:xfrm>
        </p:spPr>
        <p:txBody>
          <a:bodyPr lIns="91440">
            <a:noAutofit/>
          </a:bodyPr>
          <a:lstStyle>
            <a:lvl1pPr marL="173038" indent="-173038">
              <a:lnSpc>
                <a:spcPct val="100000"/>
              </a:lnSpc>
              <a:spcAft>
                <a:spcPts val="300"/>
              </a:spcAft>
              <a:buFont typeface="Arial" panose="020B0604020202020204" pitchFamily="34" charset="0"/>
              <a:buChar char="•"/>
              <a:defRPr sz="2000">
                <a:solidFill>
                  <a:srgbClr val="232F3E"/>
                </a:solidFill>
              </a:defRPr>
            </a:lvl1pPr>
            <a:lvl2pPr marL="401638" indent="-169863">
              <a:lnSpc>
                <a:spcPct val="100000"/>
              </a:lnSpc>
              <a:spcAft>
                <a:spcPts val="300"/>
              </a:spcAft>
              <a:defRPr sz="1800"/>
            </a:lvl2pPr>
            <a:lvl3pPr marL="630238" indent="-173038">
              <a:lnSpc>
                <a:spcPct val="100000"/>
              </a:lnSpc>
              <a:spcAft>
                <a:spcPts val="300"/>
              </a:spcAft>
              <a:defRPr sz="1600"/>
            </a:lvl3pPr>
            <a:lvl4pPr>
              <a:defRPr/>
            </a:lvl4pPr>
            <a:lvl5pPr>
              <a:defRPr/>
            </a:lvl5pPr>
          </a:lstStyle>
          <a:p>
            <a:pPr lvl="0"/>
            <a:r>
              <a:rPr lang="en-US" dirty="0"/>
              <a:t>Add content text</a:t>
            </a:r>
          </a:p>
          <a:p>
            <a:pPr lvl="1"/>
            <a:r>
              <a:rPr lang="en-US" dirty="0"/>
              <a:t>Second level</a:t>
            </a:r>
          </a:p>
          <a:p>
            <a:pPr lvl="2"/>
            <a:r>
              <a:rPr lang="en-US" dirty="0"/>
              <a:t>Third level</a:t>
            </a:r>
          </a:p>
        </p:txBody>
      </p:sp>
      <p:sp>
        <p:nvSpPr>
          <p:cNvPr id="25" name="Picture Right">
            <a:extLst>
              <a:ext uri="{FF2B5EF4-FFF2-40B4-BE49-F238E27FC236}">
                <a16:creationId xmlns:a16="http://schemas.microsoft.com/office/drawing/2014/main" id="{3225055C-7E4D-4C57-84DA-4F32CFEE666E}"/>
              </a:ext>
            </a:extLst>
          </p:cNvPr>
          <p:cNvSpPr>
            <a:spLocks noGrp="1"/>
          </p:cNvSpPr>
          <p:nvPr>
            <p:ph type="pic" idx="25" hasCustomPrompt="1"/>
          </p:nvPr>
        </p:nvSpPr>
        <p:spPr>
          <a:xfrm>
            <a:off x="9294876"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5" name="Content Header Right">
            <a:extLst>
              <a:ext uri="{FF2B5EF4-FFF2-40B4-BE49-F238E27FC236}">
                <a16:creationId xmlns:a16="http://schemas.microsoft.com/office/drawing/2014/main" id="{B17A76EF-1D7E-4BB9-BAFA-8EAA0807E356}"/>
              </a:ext>
            </a:extLst>
          </p:cNvPr>
          <p:cNvSpPr>
            <a:spLocks noGrp="1"/>
          </p:cNvSpPr>
          <p:nvPr>
            <p:ph type="subTitle" idx="15" hasCustomPrompt="1"/>
          </p:nvPr>
        </p:nvSpPr>
        <p:spPr>
          <a:xfrm>
            <a:off x="9043416" y="3465576"/>
            <a:ext cx="2788920" cy="440329"/>
          </a:xfrm>
          <a:noFill/>
          <a:ln>
            <a:noFill/>
          </a:ln>
        </p:spPr>
        <p:txBody>
          <a:bodyPr lIns="91440" anchor="ctr">
            <a:noAutofit/>
          </a:bodyPr>
          <a:lstStyle>
            <a:lvl1pPr marL="60325" indent="0">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5" name="Content Right">
            <a:extLst>
              <a:ext uri="{FF2B5EF4-FFF2-40B4-BE49-F238E27FC236}">
                <a16:creationId xmlns:a16="http://schemas.microsoft.com/office/drawing/2014/main" id="{27E7417F-ED15-4B52-BEED-6B9D37EE656E}"/>
              </a:ext>
            </a:extLst>
          </p:cNvPr>
          <p:cNvSpPr>
            <a:spLocks noGrp="1"/>
          </p:cNvSpPr>
          <p:nvPr>
            <p:ph type="body" idx="5" hasCustomPrompt="1"/>
          </p:nvPr>
        </p:nvSpPr>
        <p:spPr>
          <a:xfrm>
            <a:off x="9043416" y="3915505"/>
            <a:ext cx="2788920" cy="2519238"/>
          </a:xfrm>
        </p:spPr>
        <p:txBody>
          <a:bodyPr lIns="91440">
            <a:noAutofit/>
          </a:bodyPr>
          <a:lstStyle>
            <a:lvl1pPr marL="173038" indent="-173038">
              <a:lnSpc>
                <a:spcPct val="100000"/>
              </a:lnSpc>
              <a:spcAft>
                <a:spcPts val="300"/>
              </a:spcAft>
              <a:buFont typeface="Arial" panose="020B0604020202020204" pitchFamily="34" charset="0"/>
              <a:buChar char="•"/>
              <a:defRPr sz="2000">
                <a:solidFill>
                  <a:srgbClr val="232F3E"/>
                </a:solidFill>
              </a:defRPr>
            </a:lvl1pPr>
            <a:lvl2pPr marL="401638" indent="-169863">
              <a:lnSpc>
                <a:spcPct val="100000"/>
              </a:lnSpc>
              <a:spcAft>
                <a:spcPts val="300"/>
              </a:spcAft>
              <a:defRPr sz="1800"/>
            </a:lvl2pPr>
            <a:lvl3pPr marL="630238" indent="-173038">
              <a:lnSpc>
                <a:spcPct val="100000"/>
              </a:lnSpc>
              <a:spcAft>
                <a:spcPts val="300"/>
              </a:spcAft>
              <a:defRPr sz="1600"/>
            </a:lvl3pPr>
            <a:lvl4pPr>
              <a:defRPr/>
            </a:lvl4pPr>
            <a:lvl5pPr>
              <a:defRPr/>
            </a:lvl5pPr>
          </a:lstStyle>
          <a:p>
            <a:pPr lvl="0"/>
            <a:r>
              <a:rPr lang="en-US" dirty="0"/>
              <a:t>Add content text</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32552628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Title, 4 Sm Pics, 4 Headers, and 4 Text Column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28F246DA-91CA-4502-BC7A-2F8E9D697FB1}"/>
              </a:ext>
              <a:ext uri="{C183D7F6-B498-43B3-948B-1728B52AA6E4}">
                <adec:decorative xmlns:adec="http://schemas.microsoft.com/office/drawing/2017/decorative" val="1"/>
              </a:ext>
            </a:extLst>
          </p:cNvPr>
          <p:cNvGrpSpPr/>
          <p:nvPr/>
        </p:nvGrpSpPr>
        <p:grpSpPr>
          <a:xfrm>
            <a:off x="365759" y="1028377"/>
            <a:ext cx="11484865" cy="2347997"/>
            <a:chOff x="365759" y="1028377"/>
            <a:chExt cx="11484865" cy="2347997"/>
          </a:xfrm>
        </p:grpSpPr>
        <p:pic>
          <p:nvPicPr>
            <p:cNvPr id="96" name="Background">
              <a:extLst>
                <a:ext uri="{FF2B5EF4-FFF2-40B4-BE49-F238E27FC236}">
                  <a16:creationId xmlns:a16="http://schemas.microsoft.com/office/drawing/2014/main" id="{4AA958CB-79BC-4221-AF92-52A941BCA87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2919174"/>
              <a:ext cx="11484864" cy="457200"/>
            </a:xfrm>
            <a:prstGeom prst="rect">
              <a:avLst/>
            </a:prstGeom>
          </p:spPr>
        </p:pic>
        <p:pic>
          <p:nvPicPr>
            <p:cNvPr id="95" name="Divider">
              <a:extLst>
                <a:ext uri="{FF2B5EF4-FFF2-40B4-BE49-F238E27FC236}">
                  <a16:creationId xmlns:a16="http://schemas.microsoft.com/office/drawing/2014/main" id="{B776EBEE-87DA-49C8-A876-AA9E9DCA162E}"/>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61D9C16A-E9FD-4A2D-A4D2-A79A6CA8EB58}"/>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6" name="Title">
            <a:extLst>
              <a:ext uri="{FF2B5EF4-FFF2-40B4-BE49-F238E27FC236}">
                <a16:creationId xmlns:a16="http://schemas.microsoft.com/office/drawing/2014/main" id="{55E25BD5-0A7A-4C0F-8C7B-5FB1E17082BE}"/>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Title, 4 small pictures, 4 headers, and 4 text fields</a:t>
            </a:r>
          </a:p>
        </p:txBody>
      </p:sp>
      <p:sp>
        <p:nvSpPr>
          <p:cNvPr id="22" name="Picture left">
            <a:extLst>
              <a:ext uri="{FF2B5EF4-FFF2-40B4-BE49-F238E27FC236}">
                <a16:creationId xmlns:a16="http://schemas.microsoft.com/office/drawing/2014/main" id="{BA2767B8-F34C-4600-8F4B-21C0CDFE578E}"/>
              </a:ext>
              <a:ext uri="{C183D7F6-B498-43B3-948B-1728B52AA6E4}">
                <adec:decorative xmlns:adec="http://schemas.microsoft.com/office/drawing/2017/decorative" val="1"/>
              </a:ext>
            </a:extLst>
          </p:cNvPr>
          <p:cNvSpPr>
            <a:spLocks noGrp="1"/>
          </p:cNvSpPr>
          <p:nvPr>
            <p:ph type="pic" idx="22" hasCustomPrompt="1"/>
          </p:nvPr>
        </p:nvSpPr>
        <p:spPr>
          <a:xfrm>
            <a:off x="845820" y="1051560"/>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2" name="Content Header left">
            <a:extLst>
              <a:ext uri="{FF2B5EF4-FFF2-40B4-BE49-F238E27FC236}">
                <a16:creationId xmlns:a16="http://schemas.microsoft.com/office/drawing/2014/main" id="{573CFC72-9096-4F5D-9BDB-96DE57732BB8}"/>
              </a:ext>
            </a:extLst>
          </p:cNvPr>
          <p:cNvSpPr>
            <a:spLocks noGrp="1"/>
          </p:cNvSpPr>
          <p:nvPr>
            <p:ph type="body" idx="12" hasCustomPrompt="1"/>
          </p:nvPr>
        </p:nvSpPr>
        <p:spPr>
          <a:xfrm>
            <a:off x="365760" y="2926080"/>
            <a:ext cx="2788920" cy="450294"/>
          </a:xfrm>
          <a:noFill/>
          <a:ln>
            <a:noFill/>
          </a:ln>
        </p:spPr>
        <p:txBody>
          <a:bodyPr vert="horz" lIns="91440" tIns="45720" rIns="91440" bIns="45720" rtlCol="0" anchor="ctr">
            <a:noAutofit/>
          </a:bodyPr>
          <a:lstStyle>
            <a:lvl1pPr marL="60325" indent="0">
              <a:buNone/>
              <a:defRPr lang="en-US" sz="20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 name="Content left">
            <a:extLst>
              <a:ext uri="{FF2B5EF4-FFF2-40B4-BE49-F238E27FC236}">
                <a16:creationId xmlns:a16="http://schemas.microsoft.com/office/drawing/2014/main" id="{1EE45CD9-67F8-4A52-86F7-18140657CB4D}"/>
              </a:ext>
            </a:extLst>
          </p:cNvPr>
          <p:cNvSpPr>
            <a:spLocks noGrp="1"/>
          </p:cNvSpPr>
          <p:nvPr>
            <p:ph type="body" idx="2" hasCustomPrompt="1"/>
          </p:nvPr>
        </p:nvSpPr>
        <p:spPr>
          <a:xfrm>
            <a:off x="365760" y="3429000"/>
            <a:ext cx="2788920" cy="3005742"/>
          </a:xfrm>
        </p:spPr>
        <p:txBody>
          <a:bodyPr lIns="91440">
            <a:noAutofit/>
          </a:bodyPr>
          <a:lstStyle>
            <a:lvl1pPr marL="0" indent="0">
              <a:spcAft>
                <a:spcPts val="1200"/>
              </a:spcAft>
              <a:buNone/>
              <a:defRPr sz="2000">
                <a:solidFill>
                  <a:srgbClr val="232F3E"/>
                </a:solidFill>
              </a:defRPr>
            </a:lvl1pPr>
          </a:lstStyle>
          <a:p>
            <a:pPr lvl="0"/>
            <a:r>
              <a:rPr lang="en-US" dirty="0"/>
              <a:t>Enter text</a:t>
            </a:r>
          </a:p>
        </p:txBody>
      </p:sp>
      <p:sp>
        <p:nvSpPr>
          <p:cNvPr id="23" name="Picture left center">
            <a:extLst>
              <a:ext uri="{FF2B5EF4-FFF2-40B4-BE49-F238E27FC236}">
                <a16:creationId xmlns:a16="http://schemas.microsoft.com/office/drawing/2014/main" id="{0CE211BC-1E62-4A42-A199-9B1FBAD2CE23}"/>
              </a:ext>
              <a:ext uri="{C183D7F6-B498-43B3-948B-1728B52AA6E4}">
                <adec:decorative xmlns:adec="http://schemas.microsoft.com/office/drawing/2017/decorative" val="1"/>
              </a:ext>
            </a:extLst>
          </p:cNvPr>
          <p:cNvSpPr>
            <a:spLocks noGrp="1"/>
          </p:cNvSpPr>
          <p:nvPr>
            <p:ph type="pic" idx="23" hasCustomPrompt="1"/>
          </p:nvPr>
        </p:nvSpPr>
        <p:spPr>
          <a:xfrm>
            <a:off x="3738372" y="1051560"/>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3" name="Content Header left center">
            <a:extLst>
              <a:ext uri="{FF2B5EF4-FFF2-40B4-BE49-F238E27FC236}">
                <a16:creationId xmlns:a16="http://schemas.microsoft.com/office/drawing/2014/main" id="{3777F387-CD61-4FDE-AE0D-E17DE70D3B19}"/>
              </a:ext>
            </a:extLst>
          </p:cNvPr>
          <p:cNvSpPr>
            <a:spLocks noGrp="1"/>
          </p:cNvSpPr>
          <p:nvPr>
            <p:ph type="body" idx="13" hasCustomPrompt="1"/>
          </p:nvPr>
        </p:nvSpPr>
        <p:spPr>
          <a:xfrm>
            <a:off x="3258312" y="2926080"/>
            <a:ext cx="2788920" cy="450294"/>
          </a:xfrm>
          <a:noFill/>
          <a:ln>
            <a:noFill/>
          </a:ln>
        </p:spPr>
        <p:txBody>
          <a:bodyPr vert="horz" lIns="91440" tIns="45720" rIns="91440" bIns="45720" rtlCol="0" anchor="ctr">
            <a:noAutofit/>
          </a:bodyPr>
          <a:lstStyle>
            <a:lvl1pPr marL="60325" indent="0">
              <a:buNone/>
              <a:defRPr lang="en-US" sz="20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3" name="Content left center">
            <a:extLst>
              <a:ext uri="{FF2B5EF4-FFF2-40B4-BE49-F238E27FC236}">
                <a16:creationId xmlns:a16="http://schemas.microsoft.com/office/drawing/2014/main" id="{CD517463-352F-4D83-A9E1-0F789F96266D}"/>
              </a:ext>
            </a:extLst>
          </p:cNvPr>
          <p:cNvSpPr>
            <a:spLocks noGrp="1"/>
          </p:cNvSpPr>
          <p:nvPr>
            <p:ph type="body" idx="3" hasCustomPrompt="1"/>
          </p:nvPr>
        </p:nvSpPr>
        <p:spPr>
          <a:xfrm>
            <a:off x="3258312" y="3429000"/>
            <a:ext cx="2788920" cy="3005742"/>
          </a:xfrm>
        </p:spPr>
        <p:txBody>
          <a:bodyPr lIns="91440">
            <a:noAutofit/>
          </a:bodyPr>
          <a:lstStyle>
            <a:lvl1pPr marL="0" indent="0">
              <a:spcAft>
                <a:spcPts val="1200"/>
              </a:spcAft>
              <a:buNone/>
              <a:defRPr sz="2000">
                <a:solidFill>
                  <a:srgbClr val="232F3E"/>
                </a:solidFill>
              </a:defRPr>
            </a:lvl1pPr>
          </a:lstStyle>
          <a:p>
            <a:pPr lvl="0"/>
            <a:r>
              <a:rPr lang="en-US" dirty="0"/>
              <a:t>Enter text</a:t>
            </a:r>
          </a:p>
        </p:txBody>
      </p:sp>
      <p:sp>
        <p:nvSpPr>
          <p:cNvPr id="24" name="Picture center right">
            <a:extLst>
              <a:ext uri="{FF2B5EF4-FFF2-40B4-BE49-F238E27FC236}">
                <a16:creationId xmlns:a16="http://schemas.microsoft.com/office/drawing/2014/main" id="{815CD5D2-790A-41FA-B807-B7B212763D05}"/>
              </a:ext>
              <a:ext uri="{C183D7F6-B498-43B3-948B-1728B52AA6E4}">
                <adec:decorative xmlns:adec="http://schemas.microsoft.com/office/drawing/2017/decorative" val="1"/>
              </a:ext>
            </a:extLst>
          </p:cNvPr>
          <p:cNvSpPr>
            <a:spLocks noGrp="1"/>
          </p:cNvSpPr>
          <p:nvPr>
            <p:ph type="pic" idx="24" hasCustomPrompt="1"/>
          </p:nvPr>
        </p:nvSpPr>
        <p:spPr>
          <a:xfrm>
            <a:off x="6630924" y="1051560"/>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4" name="Content Header center right">
            <a:extLst>
              <a:ext uri="{FF2B5EF4-FFF2-40B4-BE49-F238E27FC236}">
                <a16:creationId xmlns:a16="http://schemas.microsoft.com/office/drawing/2014/main" id="{CF3CD244-8B44-44A6-A623-84365E91EAE7}"/>
              </a:ext>
            </a:extLst>
          </p:cNvPr>
          <p:cNvSpPr>
            <a:spLocks noGrp="1"/>
          </p:cNvSpPr>
          <p:nvPr>
            <p:ph type="body" idx="14" hasCustomPrompt="1"/>
          </p:nvPr>
        </p:nvSpPr>
        <p:spPr>
          <a:xfrm>
            <a:off x="6150864" y="2926080"/>
            <a:ext cx="2788920" cy="450294"/>
          </a:xfrm>
          <a:noFill/>
          <a:ln>
            <a:noFill/>
          </a:ln>
        </p:spPr>
        <p:txBody>
          <a:bodyPr vert="horz" lIns="91440" tIns="45720" rIns="91440" bIns="45720" rtlCol="0" anchor="ctr">
            <a:noAutofit/>
          </a:bodyPr>
          <a:lstStyle>
            <a:lvl1pPr marL="60325" indent="0">
              <a:buNone/>
              <a:defRPr lang="en-US" sz="20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4" name="Content center right">
            <a:extLst>
              <a:ext uri="{FF2B5EF4-FFF2-40B4-BE49-F238E27FC236}">
                <a16:creationId xmlns:a16="http://schemas.microsoft.com/office/drawing/2014/main" id="{CB7E0003-F180-4528-9992-B9342F92AF42}"/>
              </a:ext>
            </a:extLst>
          </p:cNvPr>
          <p:cNvSpPr>
            <a:spLocks noGrp="1"/>
          </p:cNvSpPr>
          <p:nvPr>
            <p:ph type="body" idx="4" hasCustomPrompt="1"/>
          </p:nvPr>
        </p:nvSpPr>
        <p:spPr>
          <a:xfrm>
            <a:off x="6150864" y="3429000"/>
            <a:ext cx="2788920" cy="3005742"/>
          </a:xfrm>
        </p:spPr>
        <p:txBody>
          <a:bodyPr lIns="91440">
            <a:noAutofit/>
          </a:bodyPr>
          <a:lstStyle>
            <a:lvl1pPr marL="0" indent="0">
              <a:spcAft>
                <a:spcPts val="1200"/>
              </a:spcAft>
              <a:buNone/>
              <a:defRPr sz="2000">
                <a:solidFill>
                  <a:srgbClr val="232F3E"/>
                </a:solidFill>
              </a:defRPr>
            </a:lvl1pPr>
          </a:lstStyle>
          <a:p>
            <a:pPr lvl="0"/>
            <a:r>
              <a:rPr lang="en-US" dirty="0"/>
              <a:t>Enter text</a:t>
            </a:r>
          </a:p>
        </p:txBody>
      </p:sp>
      <p:sp>
        <p:nvSpPr>
          <p:cNvPr id="25" name="Picture right">
            <a:extLst>
              <a:ext uri="{FF2B5EF4-FFF2-40B4-BE49-F238E27FC236}">
                <a16:creationId xmlns:a16="http://schemas.microsoft.com/office/drawing/2014/main" id="{1D19D589-0526-4B91-878C-8F5B57AFE6B1}"/>
              </a:ext>
              <a:ext uri="{C183D7F6-B498-43B3-948B-1728B52AA6E4}">
                <adec:decorative xmlns:adec="http://schemas.microsoft.com/office/drawing/2017/decorative" val="1"/>
              </a:ext>
            </a:extLst>
          </p:cNvPr>
          <p:cNvSpPr>
            <a:spLocks noGrp="1"/>
          </p:cNvSpPr>
          <p:nvPr>
            <p:ph type="pic" idx="25" hasCustomPrompt="1"/>
          </p:nvPr>
        </p:nvSpPr>
        <p:spPr>
          <a:xfrm>
            <a:off x="9523476" y="1051560"/>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5" name="Content Header right">
            <a:extLst>
              <a:ext uri="{FF2B5EF4-FFF2-40B4-BE49-F238E27FC236}">
                <a16:creationId xmlns:a16="http://schemas.microsoft.com/office/drawing/2014/main" id="{08FBD2BF-3C8E-4153-80EE-99905AF06DB0}"/>
              </a:ext>
            </a:extLst>
          </p:cNvPr>
          <p:cNvSpPr>
            <a:spLocks noGrp="1"/>
          </p:cNvSpPr>
          <p:nvPr>
            <p:ph type="body" idx="15" hasCustomPrompt="1"/>
          </p:nvPr>
        </p:nvSpPr>
        <p:spPr>
          <a:xfrm>
            <a:off x="9043416" y="2926080"/>
            <a:ext cx="2788920" cy="450294"/>
          </a:xfrm>
          <a:noFill/>
          <a:ln>
            <a:noFill/>
          </a:ln>
        </p:spPr>
        <p:txBody>
          <a:bodyPr vert="horz" lIns="91440" tIns="45720" rIns="91440" bIns="45720" rtlCol="0" anchor="ctr">
            <a:noAutofit/>
          </a:bodyPr>
          <a:lstStyle>
            <a:lvl1pPr marL="60325" indent="0">
              <a:buNone/>
              <a:defRPr lang="en-US" sz="20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5" name="Content right">
            <a:extLst>
              <a:ext uri="{FF2B5EF4-FFF2-40B4-BE49-F238E27FC236}">
                <a16:creationId xmlns:a16="http://schemas.microsoft.com/office/drawing/2014/main" id="{9F6FFAA7-B9C7-461E-8BB9-81670232C41F}"/>
              </a:ext>
            </a:extLst>
          </p:cNvPr>
          <p:cNvSpPr>
            <a:spLocks noGrp="1"/>
          </p:cNvSpPr>
          <p:nvPr>
            <p:ph type="body" idx="5" hasCustomPrompt="1"/>
          </p:nvPr>
        </p:nvSpPr>
        <p:spPr>
          <a:xfrm>
            <a:off x="9043416" y="3429000"/>
            <a:ext cx="2788920" cy="3005742"/>
          </a:xfrm>
        </p:spPr>
        <p:txBody>
          <a:bodyPr lIns="91440">
            <a:noAutofit/>
          </a:bodyPr>
          <a:lstStyle>
            <a:lvl1pPr marL="0" indent="0">
              <a:spcAft>
                <a:spcPts val="1200"/>
              </a:spcAft>
              <a:buNone/>
              <a:defRPr sz="2000">
                <a:solidFill>
                  <a:srgbClr val="232F3E"/>
                </a:solidFill>
              </a:defRPr>
            </a:lvl1pPr>
          </a:lstStyle>
          <a:p>
            <a:pPr lvl="0"/>
            <a:r>
              <a:rPr lang="en-US" dirty="0"/>
              <a:t>Enter text</a:t>
            </a:r>
          </a:p>
        </p:txBody>
      </p:sp>
    </p:spTree>
    <p:custDataLst>
      <p:tags r:id="rId1"/>
    </p:custDataLst>
    <p:extLst>
      <p:ext uri="{BB962C8B-B14F-4D97-AF65-F5344CB8AC3E}">
        <p14:creationId xmlns:p14="http://schemas.microsoft.com/office/powerpoint/2010/main" val="4098668483"/>
      </p:ext>
    </p:extLst>
  </p:cSld>
  <p:clrMapOvr>
    <a:masterClrMapping/>
  </p:clrMapOvr>
  <p:extLst>
    <p:ext uri="{DCECCB84-F9BA-43D5-87BE-67443E8EF086}">
      <p15:sldGuideLst xmlns:p15="http://schemas.microsoft.com/office/powerpoint/2012/main">
        <p15:guide id="2" orient="horz" pos="10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Title, 4 Lg Pics,and 4 Header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C2DB4ABF-FC80-43CA-AA01-B072E9DC200B}"/>
              </a:ext>
              <a:ext uri="{C183D7F6-B498-43B3-948B-1728B52AA6E4}">
                <adec:decorative xmlns:adec="http://schemas.microsoft.com/office/drawing/2017/decorative" val="1"/>
              </a:ext>
            </a:extLst>
          </p:cNvPr>
          <p:cNvGrpSpPr/>
          <p:nvPr/>
        </p:nvGrpSpPr>
        <p:grpSpPr>
          <a:xfrm>
            <a:off x="365759" y="1028377"/>
            <a:ext cx="11484865" cy="4173818"/>
            <a:chOff x="365759" y="1028377"/>
            <a:chExt cx="11484865" cy="4173818"/>
          </a:xfrm>
        </p:grpSpPr>
        <p:pic>
          <p:nvPicPr>
            <p:cNvPr id="96" name="Divider">
              <a:extLst>
                <a:ext uri="{FF2B5EF4-FFF2-40B4-BE49-F238E27FC236}">
                  <a16:creationId xmlns:a16="http://schemas.microsoft.com/office/drawing/2014/main" id="{F6D00736-4E44-4617-83F3-B5A93F28ED8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pic>
          <p:nvPicPr>
            <p:cNvPr id="95" name="Background">
              <a:extLst>
                <a:ext uri="{FF2B5EF4-FFF2-40B4-BE49-F238E27FC236}">
                  <a16:creationId xmlns:a16="http://schemas.microsoft.com/office/drawing/2014/main" id="{37E98482-26B4-4B27-9672-386980590A81}"/>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60" y="4744995"/>
              <a:ext cx="11484864" cy="457200"/>
            </a:xfrm>
            <a:prstGeom prst="rect">
              <a:avLst/>
            </a:prstGeom>
          </p:spPr>
        </p:pic>
      </p:grpSp>
      <p:sp>
        <p:nvSpPr>
          <p:cNvPr id="97" name="Slide Number">
            <a:extLst>
              <a:ext uri="{FF2B5EF4-FFF2-40B4-BE49-F238E27FC236}">
                <a16:creationId xmlns:a16="http://schemas.microsoft.com/office/drawing/2014/main" id="{4E12A119-63D8-4FB5-9AE0-FE08C858C57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4 large pictures, and 4 headers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365760" y="1835333"/>
            <a:ext cx="2788920" cy="283464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2" name="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4764024"/>
            <a:ext cx="2788920" cy="438171"/>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3" name="Picture Center Left">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3258312" y="1835333"/>
            <a:ext cx="2788920" cy="283464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3" name="Header Center Left">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3258312" y="4764024"/>
            <a:ext cx="2788920" cy="438171"/>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4" name="Picture Center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6150864" y="1835333"/>
            <a:ext cx="2788920" cy="283464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4" name="Header Center Right">
            <a:extLst>
              <a:ext uri="{FF2B5EF4-FFF2-40B4-BE49-F238E27FC236}">
                <a16:creationId xmlns:a16="http://schemas.microsoft.com/office/drawing/2014/main" id="{CF01F87A-DBEF-4657-8500-6A751FF3BC24}"/>
              </a:ext>
            </a:extLst>
          </p:cNvPr>
          <p:cNvSpPr>
            <a:spLocks noGrp="1"/>
          </p:cNvSpPr>
          <p:nvPr>
            <p:ph type="body" idx="14" hasCustomPrompt="1"/>
          </p:nvPr>
        </p:nvSpPr>
        <p:spPr>
          <a:xfrm>
            <a:off x="6150864" y="4764024"/>
            <a:ext cx="2788920" cy="438171"/>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5" name="Picture Right">
            <a:extLst>
              <a:ext uri="{FF2B5EF4-FFF2-40B4-BE49-F238E27FC236}">
                <a16:creationId xmlns:a16="http://schemas.microsoft.com/office/drawing/2014/main" id="{3225055C-7E4D-4C57-84DA-4F32CFEE666E}"/>
              </a:ext>
            </a:extLst>
          </p:cNvPr>
          <p:cNvSpPr>
            <a:spLocks noGrp="1"/>
          </p:cNvSpPr>
          <p:nvPr>
            <p:ph type="pic" idx="25" hasCustomPrompt="1"/>
          </p:nvPr>
        </p:nvSpPr>
        <p:spPr>
          <a:xfrm>
            <a:off x="9043416" y="1835333"/>
            <a:ext cx="2788920" cy="283464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5" name="Header Right">
            <a:extLst>
              <a:ext uri="{FF2B5EF4-FFF2-40B4-BE49-F238E27FC236}">
                <a16:creationId xmlns:a16="http://schemas.microsoft.com/office/drawing/2014/main" id="{B17A76EF-1D7E-4BB9-BAFA-8EAA0807E356}"/>
              </a:ext>
            </a:extLst>
          </p:cNvPr>
          <p:cNvSpPr>
            <a:spLocks noGrp="1"/>
          </p:cNvSpPr>
          <p:nvPr>
            <p:ph type="body" idx="15" hasCustomPrompt="1"/>
          </p:nvPr>
        </p:nvSpPr>
        <p:spPr>
          <a:xfrm>
            <a:off x="9043416" y="4764024"/>
            <a:ext cx="2788920" cy="438171"/>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Tree>
    <p:custDataLst>
      <p:tags r:id="rId1"/>
    </p:custDataLst>
    <p:extLst>
      <p:ext uri="{BB962C8B-B14F-4D97-AF65-F5344CB8AC3E}">
        <p14:creationId xmlns:p14="http://schemas.microsoft.com/office/powerpoint/2010/main" val="16805585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Title, 6 Pics, and 6 Text Boxe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E5E62986-2CB5-4C74-BFA0-36B722DD633C}"/>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36A79036-863F-433F-8D16-845BBBCE412D}"/>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8" name="Title">
            <a:extLst>
              <a:ext uri="{FF2B5EF4-FFF2-40B4-BE49-F238E27FC236}">
                <a16:creationId xmlns:a16="http://schemas.microsoft.com/office/drawing/2014/main" id="{55E25BD5-0A7A-4C0F-8C7B-5FB1E17082BE}"/>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1 text box, 6 Images, and 6 text boxes</a:t>
            </a:r>
          </a:p>
        </p:txBody>
      </p:sp>
      <p:sp>
        <p:nvSpPr>
          <p:cNvPr id="22" name="Picture Top Left">
            <a:extLst>
              <a:ext uri="{FF2B5EF4-FFF2-40B4-BE49-F238E27FC236}">
                <a16:creationId xmlns:a16="http://schemas.microsoft.com/office/drawing/2014/main" id="{BA2767B8-F34C-4600-8F4B-21C0CDFE578E}"/>
              </a:ext>
              <a:ext uri="{C183D7F6-B498-43B3-948B-1728B52AA6E4}">
                <adec:decorative xmlns:adec="http://schemas.microsoft.com/office/drawing/2017/decorative" val="1"/>
              </a:ext>
            </a:extLst>
          </p:cNvPr>
          <p:cNvSpPr>
            <a:spLocks noGrp="1"/>
          </p:cNvSpPr>
          <p:nvPr>
            <p:ph type="pic" idx="22" hasCustomPrompt="1"/>
          </p:nvPr>
        </p:nvSpPr>
        <p:spPr>
          <a:xfrm>
            <a:off x="1516380" y="1211176"/>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 name="Content Top Left">
            <a:extLst>
              <a:ext uri="{FF2B5EF4-FFF2-40B4-BE49-F238E27FC236}">
                <a16:creationId xmlns:a16="http://schemas.microsoft.com/office/drawing/2014/main" id="{1EE45CD9-67F8-4A52-86F7-18140657CB4D}"/>
              </a:ext>
            </a:extLst>
          </p:cNvPr>
          <p:cNvSpPr>
            <a:spLocks noGrp="1"/>
          </p:cNvSpPr>
          <p:nvPr>
            <p:ph type="body" idx="2" hasCustomPrompt="1"/>
          </p:nvPr>
        </p:nvSpPr>
        <p:spPr>
          <a:xfrm>
            <a:off x="830580" y="3056649"/>
            <a:ext cx="3200400" cy="570859"/>
          </a:xfrm>
        </p:spPr>
        <p:txBody>
          <a:bodyPr lIns="45720" anchor="ctr">
            <a:noAutofit/>
          </a:bodyPr>
          <a:lstStyle>
            <a:lvl1pPr marL="0" indent="0" algn="ctr">
              <a:spcAft>
                <a:spcPts val="1200"/>
              </a:spcAft>
              <a:buNone/>
              <a:defRPr sz="2000">
                <a:solidFill>
                  <a:srgbClr val="232F3E"/>
                </a:solidFill>
              </a:defRPr>
            </a:lvl1pPr>
          </a:lstStyle>
          <a:p>
            <a:pPr lvl="0"/>
            <a:r>
              <a:rPr lang="en-US" dirty="0"/>
              <a:t>Enter text</a:t>
            </a:r>
          </a:p>
        </p:txBody>
      </p:sp>
      <p:sp>
        <p:nvSpPr>
          <p:cNvPr id="23" name="Picture Top Center">
            <a:extLst>
              <a:ext uri="{FF2B5EF4-FFF2-40B4-BE49-F238E27FC236}">
                <a16:creationId xmlns:a16="http://schemas.microsoft.com/office/drawing/2014/main" id="{0CE211BC-1E62-4A42-A199-9B1FBAD2CE23}"/>
              </a:ext>
              <a:ext uri="{C183D7F6-B498-43B3-948B-1728B52AA6E4}">
                <adec:decorative xmlns:adec="http://schemas.microsoft.com/office/drawing/2017/decorative" val="1"/>
              </a:ext>
            </a:extLst>
          </p:cNvPr>
          <p:cNvSpPr>
            <a:spLocks noGrp="1"/>
          </p:cNvSpPr>
          <p:nvPr>
            <p:ph type="pic" idx="23" hasCustomPrompt="1"/>
          </p:nvPr>
        </p:nvSpPr>
        <p:spPr>
          <a:xfrm>
            <a:off x="5181600" y="1211176"/>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3" name="Content Top Center">
            <a:extLst>
              <a:ext uri="{FF2B5EF4-FFF2-40B4-BE49-F238E27FC236}">
                <a16:creationId xmlns:a16="http://schemas.microsoft.com/office/drawing/2014/main" id="{CD517463-352F-4D83-A9E1-0F789F96266D}"/>
              </a:ext>
            </a:extLst>
          </p:cNvPr>
          <p:cNvSpPr>
            <a:spLocks noGrp="1"/>
          </p:cNvSpPr>
          <p:nvPr>
            <p:ph type="body" idx="3" hasCustomPrompt="1"/>
          </p:nvPr>
        </p:nvSpPr>
        <p:spPr>
          <a:xfrm>
            <a:off x="4495800" y="3056649"/>
            <a:ext cx="3200400" cy="570859"/>
          </a:xfrm>
        </p:spPr>
        <p:txBody>
          <a:bodyPr lIns="45720" anchor="ctr">
            <a:noAutofit/>
          </a:bodyPr>
          <a:lstStyle>
            <a:lvl1pPr marL="0" indent="0" algn="ctr">
              <a:spcAft>
                <a:spcPts val="1200"/>
              </a:spcAft>
              <a:buNone/>
              <a:defRPr sz="2000">
                <a:solidFill>
                  <a:srgbClr val="232F3E"/>
                </a:solidFill>
              </a:defRPr>
            </a:lvl1pPr>
          </a:lstStyle>
          <a:p>
            <a:pPr lvl="0"/>
            <a:r>
              <a:rPr lang="en-US" dirty="0"/>
              <a:t>Enter text</a:t>
            </a:r>
          </a:p>
        </p:txBody>
      </p:sp>
      <p:sp>
        <p:nvSpPr>
          <p:cNvPr id="24" name="Picture Top Right">
            <a:extLst>
              <a:ext uri="{FF2B5EF4-FFF2-40B4-BE49-F238E27FC236}">
                <a16:creationId xmlns:a16="http://schemas.microsoft.com/office/drawing/2014/main" id="{815CD5D2-790A-41FA-B807-B7B212763D05}"/>
              </a:ext>
              <a:ext uri="{C183D7F6-B498-43B3-948B-1728B52AA6E4}">
                <adec:decorative xmlns:adec="http://schemas.microsoft.com/office/drawing/2017/decorative" val="1"/>
              </a:ext>
            </a:extLst>
          </p:cNvPr>
          <p:cNvSpPr>
            <a:spLocks noGrp="1"/>
          </p:cNvSpPr>
          <p:nvPr>
            <p:ph type="pic" idx="24" hasCustomPrompt="1"/>
          </p:nvPr>
        </p:nvSpPr>
        <p:spPr>
          <a:xfrm>
            <a:off x="8852916" y="1211176"/>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4" name="Content Top Right">
            <a:extLst>
              <a:ext uri="{FF2B5EF4-FFF2-40B4-BE49-F238E27FC236}">
                <a16:creationId xmlns:a16="http://schemas.microsoft.com/office/drawing/2014/main" id="{CB7E0003-F180-4528-9992-B9342F92AF42}"/>
              </a:ext>
            </a:extLst>
          </p:cNvPr>
          <p:cNvSpPr>
            <a:spLocks noGrp="1"/>
          </p:cNvSpPr>
          <p:nvPr>
            <p:ph type="body" idx="4" hasCustomPrompt="1"/>
          </p:nvPr>
        </p:nvSpPr>
        <p:spPr>
          <a:xfrm>
            <a:off x="8167116" y="3056649"/>
            <a:ext cx="3200400" cy="570859"/>
          </a:xfrm>
        </p:spPr>
        <p:txBody>
          <a:bodyPr lIns="45720" anchor="ctr">
            <a:noAutofit/>
          </a:bodyPr>
          <a:lstStyle>
            <a:lvl1pPr marL="0" indent="0" algn="ctr">
              <a:spcAft>
                <a:spcPts val="1200"/>
              </a:spcAft>
              <a:buNone/>
              <a:defRPr sz="2000">
                <a:solidFill>
                  <a:srgbClr val="232F3E"/>
                </a:solidFill>
              </a:defRPr>
            </a:lvl1pPr>
          </a:lstStyle>
          <a:p>
            <a:pPr lvl="0"/>
            <a:r>
              <a:rPr lang="en-US" dirty="0"/>
              <a:t>Enter text</a:t>
            </a:r>
          </a:p>
        </p:txBody>
      </p:sp>
      <p:sp>
        <p:nvSpPr>
          <p:cNvPr id="25" name="Picture Bottom Left">
            <a:extLst>
              <a:ext uri="{FF2B5EF4-FFF2-40B4-BE49-F238E27FC236}">
                <a16:creationId xmlns:a16="http://schemas.microsoft.com/office/drawing/2014/main" id="{1D19D589-0526-4B91-878C-8F5B57AFE6B1}"/>
              </a:ext>
              <a:ext uri="{C183D7F6-B498-43B3-948B-1728B52AA6E4}">
                <adec:decorative xmlns:adec="http://schemas.microsoft.com/office/drawing/2017/decorative" val="1"/>
              </a:ext>
            </a:extLst>
          </p:cNvPr>
          <p:cNvSpPr>
            <a:spLocks noGrp="1"/>
          </p:cNvSpPr>
          <p:nvPr>
            <p:ph type="pic" idx="25" hasCustomPrompt="1"/>
          </p:nvPr>
        </p:nvSpPr>
        <p:spPr>
          <a:xfrm>
            <a:off x="1516380" y="3866132"/>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5" name="Content Bottom Left">
            <a:extLst>
              <a:ext uri="{FF2B5EF4-FFF2-40B4-BE49-F238E27FC236}">
                <a16:creationId xmlns:a16="http://schemas.microsoft.com/office/drawing/2014/main" id="{9F6FFAA7-B9C7-461E-8BB9-81670232C41F}"/>
              </a:ext>
            </a:extLst>
          </p:cNvPr>
          <p:cNvSpPr>
            <a:spLocks noGrp="1"/>
          </p:cNvSpPr>
          <p:nvPr>
            <p:ph type="body" idx="5" hasCustomPrompt="1"/>
          </p:nvPr>
        </p:nvSpPr>
        <p:spPr>
          <a:xfrm>
            <a:off x="830580" y="5704771"/>
            <a:ext cx="3200400" cy="570859"/>
          </a:xfrm>
        </p:spPr>
        <p:txBody>
          <a:bodyPr lIns="45720" anchor="ctr">
            <a:noAutofit/>
          </a:bodyPr>
          <a:lstStyle>
            <a:lvl1pPr marL="0" indent="0" algn="ctr">
              <a:spcAft>
                <a:spcPts val="1200"/>
              </a:spcAft>
              <a:buNone/>
              <a:defRPr sz="2000">
                <a:solidFill>
                  <a:srgbClr val="232F3E"/>
                </a:solidFill>
              </a:defRPr>
            </a:lvl1pPr>
          </a:lstStyle>
          <a:p>
            <a:pPr lvl="0"/>
            <a:r>
              <a:rPr lang="en-US" dirty="0"/>
              <a:t>Enter text</a:t>
            </a:r>
          </a:p>
        </p:txBody>
      </p:sp>
      <p:sp>
        <p:nvSpPr>
          <p:cNvPr id="26" name="Picture Bottom Center">
            <a:extLst>
              <a:ext uri="{FF2B5EF4-FFF2-40B4-BE49-F238E27FC236}">
                <a16:creationId xmlns:a16="http://schemas.microsoft.com/office/drawing/2014/main" id="{6A136B8D-0BEF-4C03-8B3C-BF95C65548B3}"/>
              </a:ext>
              <a:ext uri="{C183D7F6-B498-43B3-948B-1728B52AA6E4}">
                <adec:decorative xmlns:adec="http://schemas.microsoft.com/office/drawing/2017/decorative" val="1"/>
              </a:ext>
            </a:extLst>
          </p:cNvPr>
          <p:cNvSpPr>
            <a:spLocks noGrp="1"/>
          </p:cNvSpPr>
          <p:nvPr>
            <p:ph type="pic" idx="26" hasCustomPrompt="1"/>
          </p:nvPr>
        </p:nvSpPr>
        <p:spPr>
          <a:xfrm>
            <a:off x="5181600" y="3866132"/>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6" name="Content Bottom Center">
            <a:extLst>
              <a:ext uri="{FF2B5EF4-FFF2-40B4-BE49-F238E27FC236}">
                <a16:creationId xmlns:a16="http://schemas.microsoft.com/office/drawing/2014/main" id="{4D93D3AB-1EE8-404D-9F8C-ED6967836914}"/>
              </a:ext>
            </a:extLst>
          </p:cNvPr>
          <p:cNvSpPr>
            <a:spLocks noGrp="1"/>
          </p:cNvSpPr>
          <p:nvPr>
            <p:ph type="body" idx="6" hasCustomPrompt="1"/>
          </p:nvPr>
        </p:nvSpPr>
        <p:spPr>
          <a:xfrm>
            <a:off x="4495800" y="5704771"/>
            <a:ext cx="3200400" cy="570859"/>
          </a:xfrm>
        </p:spPr>
        <p:txBody>
          <a:bodyPr lIns="45720" anchor="ctr">
            <a:noAutofit/>
          </a:bodyPr>
          <a:lstStyle>
            <a:lvl1pPr marL="0" indent="0" algn="ctr">
              <a:spcAft>
                <a:spcPts val="1200"/>
              </a:spcAft>
              <a:buNone/>
              <a:defRPr sz="2000">
                <a:solidFill>
                  <a:srgbClr val="232F3E"/>
                </a:solidFill>
              </a:defRPr>
            </a:lvl1pPr>
          </a:lstStyle>
          <a:p>
            <a:pPr lvl="0"/>
            <a:r>
              <a:rPr lang="en-US" dirty="0"/>
              <a:t>Enter text</a:t>
            </a:r>
          </a:p>
        </p:txBody>
      </p:sp>
      <p:sp>
        <p:nvSpPr>
          <p:cNvPr id="27" name="Picture Bottom Right">
            <a:extLst>
              <a:ext uri="{FF2B5EF4-FFF2-40B4-BE49-F238E27FC236}">
                <a16:creationId xmlns:a16="http://schemas.microsoft.com/office/drawing/2014/main" id="{AF549A83-F8CE-463B-9ED5-5A303AC8AC23}"/>
              </a:ext>
              <a:ext uri="{C183D7F6-B498-43B3-948B-1728B52AA6E4}">
                <adec:decorative xmlns:adec="http://schemas.microsoft.com/office/drawing/2017/decorative" val="1"/>
              </a:ext>
            </a:extLst>
          </p:cNvPr>
          <p:cNvSpPr>
            <a:spLocks noGrp="1"/>
          </p:cNvSpPr>
          <p:nvPr>
            <p:ph type="pic" idx="27" hasCustomPrompt="1"/>
          </p:nvPr>
        </p:nvSpPr>
        <p:spPr>
          <a:xfrm>
            <a:off x="8852916" y="3866132"/>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7" name="Content Bottom Right">
            <a:extLst>
              <a:ext uri="{FF2B5EF4-FFF2-40B4-BE49-F238E27FC236}">
                <a16:creationId xmlns:a16="http://schemas.microsoft.com/office/drawing/2014/main" id="{E00DC7A1-D213-4110-B8F7-671693ED3BA2}"/>
              </a:ext>
            </a:extLst>
          </p:cNvPr>
          <p:cNvSpPr>
            <a:spLocks noGrp="1"/>
          </p:cNvSpPr>
          <p:nvPr>
            <p:ph type="body" idx="7" hasCustomPrompt="1"/>
          </p:nvPr>
        </p:nvSpPr>
        <p:spPr>
          <a:xfrm>
            <a:off x="8167116" y="5704771"/>
            <a:ext cx="3200400" cy="570859"/>
          </a:xfrm>
        </p:spPr>
        <p:txBody>
          <a:bodyPr lIns="45720" anchor="ctr">
            <a:noAutofit/>
          </a:bodyPr>
          <a:lstStyle>
            <a:lvl1pPr marL="0" indent="0" algn="ctr">
              <a:spcAft>
                <a:spcPts val="1200"/>
              </a:spcAft>
              <a:buNone/>
              <a:defRPr sz="2000">
                <a:solidFill>
                  <a:srgbClr val="232F3E"/>
                </a:solidFill>
              </a:defRPr>
            </a:lvl1pPr>
          </a:lstStyle>
          <a:p>
            <a:pPr lvl="0"/>
            <a:r>
              <a:rPr lang="en-US" dirty="0"/>
              <a:t>Enter text</a:t>
            </a:r>
          </a:p>
        </p:txBody>
      </p:sp>
    </p:spTree>
    <p:custDataLst>
      <p:tags r:id="rId1"/>
    </p:custDataLst>
    <p:extLst>
      <p:ext uri="{BB962C8B-B14F-4D97-AF65-F5344CB8AC3E}">
        <p14:creationId xmlns:p14="http://schemas.microsoft.com/office/powerpoint/2010/main" val="1586840193"/>
      </p:ext>
    </p:extLst>
  </p:cSld>
  <p:clrMapOvr>
    <a:masterClrMapping/>
  </p:clrMapOvr>
  <p:extLst>
    <p:ext uri="{DCECCB84-F9BA-43D5-87BE-67443E8EF086}">
      <p15:sldGuideLst xmlns:p15="http://schemas.microsoft.com/office/powerpoint/2012/main">
        <p15:guide id="2" orient="horz" pos="10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Title and 8 picture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E6549563-E04B-4657-8321-4C6934FCD32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BE705BC3-4D3C-4BF3-801C-BFF823D8CAA1}"/>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8 pictures</a:t>
            </a:r>
          </a:p>
        </p:txBody>
      </p:sp>
      <p:sp>
        <p:nvSpPr>
          <p:cNvPr id="22" name="Picture 1">
            <a:extLst>
              <a:ext uri="{FF2B5EF4-FFF2-40B4-BE49-F238E27FC236}">
                <a16:creationId xmlns:a16="http://schemas.microsoft.com/office/drawing/2014/main" id="{01E0569B-0304-4CF2-95FE-74EEAC9AEC38}"/>
              </a:ext>
            </a:extLst>
          </p:cNvPr>
          <p:cNvSpPr>
            <a:spLocks noGrp="1"/>
          </p:cNvSpPr>
          <p:nvPr>
            <p:ph type="pic" idx="22" hasCustomPrompt="1"/>
          </p:nvPr>
        </p:nvSpPr>
        <p:spPr>
          <a:xfrm>
            <a:off x="640080" y="1162264"/>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3" name="Picture 2">
            <a:extLst>
              <a:ext uri="{FF2B5EF4-FFF2-40B4-BE49-F238E27FC236}">
                <a16:creationId xmlns:a16="http://schemas.microsoft.com/office/drawing/2014/main" id="{4E39BCC2-7E6B-49A6-88A7-4389D0876599}"/>
              </a:ext>
            </a:extLst>
          </p:cNvPr>
          <p:cNvSpPr>
            <a:spLocks noGrp="1"/>
          </p:cNvSpPr>
          <p:nvPr>
            <p:ph type="pic" idx="23" hasCustomPrompt="1"/>
          </p:nvPr>
        </p:nvSpPr>
        <p:spPr>
          <a:xfrm>
            <a:off x="3517392" y="1162264"/>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4" name="Picture 3">
            <a:extLst>
              <a:ext uri="{FF2B5EF4-FFF2-40B4-BE49-F238E27FC236}">
                <a16:creationId xmlns:a16="http://schemas.microsoft.com/office/drawing/2014/main" id="{292A7B23-5883-4A03-AA9E-D7887267A0B5}"/>
              </a:ext>
            </a:extLst>
          </p:cNvPr>
          <p:cNvSpPr>
            <a:spLocks noGrp="1"/>
          </p:cNvSpPr>
          <p:nvPr>
            <p:ph type="pic" idx="24" hasCustomPrompt="1"/>
          </p:nvPr>
        </p:nvSpPr>
        <p:spPr>
          <a:xfrm>
            <a:off x="6394704" y="1162264"/>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5" name="Picture 4">
            <a:extLst>
              <a:ext uri="{FF2B5EF4-FFF2-40B4-BE49-F238E27FC236}">
                <a16:creationId xmlns:a16="http://schemas.microsoft.com/office/drawing/2014/main" id="{871FBC72-3D16-49CE-BD02-AD416196D37A}"/>
              </a:ext>
            </a:extLst>
          </p:cNvPr>
          <p:cNvSpPr>
            <a:spLocks noGrp="1"/>
          </p:cNvSpPr>
          <p:nvPr>
            <p:ph type="pic" idx="25" hasCustomPrompt="1"/>
          </p:nvPr>
        </p:nvSpPr>
        <p:spPr>
          <a:xfrm>
            <a:off x="9272016" y="1162264"/>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6" name="Picture 5">
            <a:extLst>
              <a:ext uri="{FF2B5EF4-FFF2-40B4-BE49-F238E27FC236}">
                <a16:creationId xmlns:a16="http://schemas.microsoft.com/office/drawing/2014/main" id="{CCC335E7-FA18-44DB-ACBC-F2DABE9FB384}"/>
              </a:ext>
            </a:extLst>
          </p:cNvPr>
          <p:cNvSpPr>
            <a:spLocks noGrp="1"/>
          </p:cNvSpPr>
          <p:nvPr>
            <p:ph type="pic" idx="26" hasCustomPrompt="1"/>
          </p:nvPr>
        </p:nvSpPr>
        <p:spPr>
          <a:xfrm>
            <a:off x="640080" y="3873273"/>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7" name="Picture 6">
            <a:extLst>
              <a:ext uri="{FF2B5EF4-FFF2-40B4-BE49-F238E27FC236}">
                <a16:creationId xmlns:a16="http://schemas.microsoft.com/office/drawing/2014/main" id="{BB740650-61A2-4FDC-8700-54D96F01FF5A}"/>
              </a:ext>
            </a:extLst>
          </p:cNvPr>
          <p:cNvSpPr>
            <a:spLocks noGrp="1"/>
          </p:cNvSpPr>
          <p:nvPr>
            <p:ph type="pic" idx="27" hasCustomPrompt="1"/>
          </p:nvPr>
        </p:nvSpPr>
        <p:spPr>
          <a:xfrm>
            <a:off x="3517392" y="3873273"/>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8" name="Picture 7">
            <a:extLst>
              <a:ext uri="{FF2B5EF4-FFF2-40B4-BE49-F238E27FC236}">
                <a16:creationId xmlns:a16="http://schemas.microsoft.com/office/drawing/2014/main" id="{CA951A10-B648-4F4E-87FD-97FD8FEB4106}"/>
              </a:ext>
            </a:extLst>
          </p:cNvPr>
          <p:cNvSpPr>
            <a:spLocks noGrp="1"/>
          </p:cNvSpPr>
          <p:nvPr>
            <p:ph type="pic" idx="28" hasCustomPrompt="1"/>
          </p:nvPr>
        </p:nvSpPr>
        <p:spPr>
          <a:xfrm>
            <a:off x="6394704" y="3873273"/>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9" name="Picture 8">
            <a:extLst>
              <a:ext uri="{FF2B5EF4-FFF2-40B4-BE49-F238E27FC236}">
                <a16:creationId xmlns:a16="http://schemas.microsoft.com/office/drawing/2014/main" id="{1F4C4007-9EA0-4D1F-938D-A38B105119E9}"/>
              </a:ext>
            </a:extLst>
          </p:cNvPr>
          <p:cNvSpPr>
            <a:spLocks noGrp="1"/>
          </p:cNvSpPr>
          <p:nvPr>
            <p:ph type="pic" idx="29" hasCustomPrompt="1"/>
          </p:nvPr>
        </p:nvSpPr>
        <p:spPr>
          <a:xfrm>
            <a:off x="9272016" y="3873273"/>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Tree>
    <p:custDataLst>
      <p:tags r:id="rId1"/>
    </p:custDataLst>
    <p:extLst>
      <p:ext uri="{BB962C8B-B14F-4D97-AF65-F5344CB8AC3E}">
        <p14:creationId xmlns:p14="http://schemas.microsoft.com/office/powerpoint/2010/main" val="536016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1D95C62C-EA11-4B27-9639-F8BCE11725B6}"/>
              </a:ext>
            </a:extLst>
          </p:cNvPr>
          <p:cNvSpPr>
            <a:spLocks noGrp="1"/>
          </p:cNvSpPr>
          <p:nvPr>
            <p:ph type="title" idx="1" hasCustomPrompt="1"/>
          </p:nvPr>
        </p:nvSpPr>
        <p:spPr>
          <a:xfrm>
            <a:off x="457200" y="2545492"/>
            <a:ext cx="6456405" cy="2446876"/>
          </a:xfrm>
        </p:spPr>
        <p:txBody>
          <a:bodyPr anchor="b">
            <a:normAutofit/>
          </a:bodyPr>
          <a:lstStyle>
            <a:lvl1pPr algn="l">
              <a:defRPr sz="4800">
                <a:solidFill>
                  <a:srgbClr val="F1F3F3"/>
                </a:solidFill>
                <a:latin typeface="Amazon Ember Display Heavy"/>
              </a:defRPr>
            </a:lvl1pPr>
          </a:lstStyle>
          <a:p>
            <a:r>
              <a:rPr lang="en-US" dirty="0"/>
              <a:t>Enter course title</a:t>
            </a:r>
          </a:p>
        </p:txBody>
      </p:sp>
      <p:sp>
        <p:nvSpPr>
          <p:cNvPr id="2" name="Subtitle">
            <a:extLst>
              <a:ext uri="{FF2B5EF4-FFF2-40B4-BE49-F238E27FC236}">
                <a16:creationId xmlns:a16="http://schemas.microsoft.com/office/drawing/2014/main" id="{5306A075-06B6-4644-A82F-DAE4D29918FB}"/>
              </a:ext>
            </a:extLst>
          </p:cNvPr>
          <p:cNvSpPr>
            <a:spLocks noGrp="1"/>
          </p:cNvSpPr>
          <p:nvPr>
            <p:ph type="body" idx="2" hasCustomPrompt="1"/>
          </p:nvPr>
        </p:nvSpPr>
        <p:spPr>
          <a:xfrm>
            <a:off x="457200" y="5040376"/>
            <a:ext cx="6456405" cy="995898"/>
          </a:xfrm>
        </p:spPr>
        <p:txBody>
          <a:bodyPr>
            <a:normAutofit/>
          </a:bodyPr>
          <a:lstStyle>
            <a:lvl1pPr marL="0" indent="0" algn="l">
              <a:buNone/>
              <a:defRPr sz="3200">
                <a:solidFill>
                  <a:srgbClr val="F1F3F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a:t>
            </a:r>
          </a:p>
        </p:txBody>
      </p:sp>
      <p:sp>
        <p:nvSpPr>
          <p:cNvPr id="4" name="copyrightText">
            <a:extLst>
              <a:ext uri="{FF2B5EF4-FFF2-40B4-BE49-F238E27FC236}">
                <a16:creationId xmlns:a16="http://schemas.microsoft.com/office/drawing/2014/main" id="{46181947-CC94-604D-97B4-A91AF0FE1642}"/>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22420256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itle, 8 Sm Pics, and 8 Tex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1D6BA6E7-5899-45FE-A720-127BD53EEDD5}"/>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43729ECE-1B47-40DF-A603-0B72A4802FB4}"/>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55E25BD5-0A7A-4C0F-8C7B-5FB1E17082BE}"/>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Title, 8 pictures, and 8 labels</a:t>
            </a:r>
          </a:p>
        </p:txBody>
      </p:sp>
      <p:sp>
        <p:nvSpPr>
          <p:cNvPr id="22" name="Picture Top Left">
            <a:extLst>
              <a:ext uri="{FF2B5EF4-FFF2-40B4-BE49-F238E27FC236}">
                <a16:creationId xmlns:a16="http://schemas.microsoft.com/office/drawing/2014/main" id="{BA2767B8-F34C-4600-8F4B-21C0CDFE578E}"/>
              </a:ext>
              <a:ext uri="{C183D7F6-B498-43B3-948B-1728B52AA6E4}">
                <adec:decorative xmlns:adec="http://schemas.microsoft.com/office/drawing/2017/decorative" val="1"/>
              </a:ext>
            </a:extLst>
          </p:cNvPr>
          <p:cNvSpPr>
            <a:spLocks noGrp="1"/>
          </p:cNvSpPr>
          <p:nvPr>
            <p:ph type="pic" idx="22" hasCustomPrompt="1"/>
          </p:nvPr>
        </p:nvSpPr>
        <p:spPr>
          <a:xfrm>
            <a:off x="960120" y="1272940"/>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2" name="Header Top Left">
            <a:extLst>
              <a:ext uri="{FF2B5EF4-FFF2-40B4-BE49-F238E27FC236}">
                <a16:creationId xmlns:a16="http://schemas.microsoft.com/office/drawing/2014/main" id="{573CFC72-9096-4F5D-9BDB-96DE57732BB8}"/>
              </a:ext>
            </a:extLst>
          </p:cNvPr>
          <p:cNvSpPr>
            <a:spLocks noGrp="1"/>
          </p:cNvSpPr>
          <p:nvPr>
            <p:ph type="body" idx="12" hasCustomPrompt="1"/>
          </p:nvPr>
        </p:nvSpPr>
        <p:spPr>
          <a:xfrm>
            <a:off x="388620" y="2976540"/>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3" name="Picture Top Left Center">
            <a:extLst>
              <a:ext uri="{FF2B5EF4-FFF2-40B4-BE49-F238E27FC236}">
                <a16:creationId xmlns:a16="http://schemas.microsoft.com/office/drawing/2014/main" id="{0CE211BC-1E62-4A42-A199-9B1FBAD2CE23}"/>
              </a:ext>
              <a:ext uri="{C183D7F6-B498-43B3-948B-1728B52AA6E4}">
                <adec:decorative xmlns:adec="http://schemas.microsoft.com/office/drawing/2017/decorative" val="1"/>
              </a:ext>
            </a:extLst>
          </p:cNvPr>
          <p:cNvSpPr>
            <a:spLocks noGrp="1"/>
          </p:cNvSpPr>
          <p:nvPr>
            <p:ph type="pic" idx="23" hasCustomPrompt="1"/>
          </p:nvPr>
        </p:nvSpPr>
        <p:spPr>
          <a:xfrm>
            <a:off x="3837432" y="1272940"/>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3" name="Header Top Left Center">
            <a:extLst>
              <a:ext uri="{FF2B5EF4-FFF2-40B4-BE49-F238E27FC236}">
                <a16:creationId xmlns:a16="http://schemas.microsoft.com/office/drawing/2014/main" id="{3777F387-CD61-4FDE-AE0D-E17DE70D3B19}"/>
              </a:ext>
            </a:extLst>
          </p:cNvPr>
          <p:cNvSpPr>
            <a:spLocks noGrp="1"/>
          </p:cNvSpPr>
          <p:nvPr>
            <p:ph type="body" idx="13" hasCustomPrompt="1"/>
          </p:nvPr>
        </p:nvSpPr>
        <p:spPr>
          <a:xfrm>
            <a:off x="3265932" y="2976540"/>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4" name="Picture Top Center Right">
            <a:extLst>
              <a:ext uri="{FF2B5EF4-FFF2-40B4-BE49-F238E27FC236}">
                <a16:creationId xmlns:a16="http://schemas.microsoft.com/office/drawing/2014/main" id="{815CD5D2-790A-41FA-B807-B7B212763D05}"/>
              </a:ext>
              <a:ext uri="{C183D7F6-B498-43B3-948B-1728B52AA6E4}">
                <adec:decorative xmlns:adec="http://schemas.microsoft.com/office/drawing/2017/decorative" val="1"/>
              </a:ext>
            </a:extLst>
          </p:cNvPr>
          <p:cNvSpPr>
            <a:spLocks noGrp="1"/>
          </p:cNvSpPr>
          <p:nvPr>
            <p:ph type="pic" idx="24" hasCustomPrompt="1"/>
          </p:nvPr>
        </p:nvSpPr>
        <p:spPr>
          <a:xfrm>
            <a:off x="6714744" y="1272940"/>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4" name="Header Top Center Right">
            <a:extLst>
              <a:ext uri="{FF2B5EF4-FFF2-40B4-BE49-F238E27FC236}">
                <a16:creationId xmlns:a16="http://schemas.microsoft.com/office/drawing/2014/main" id="{CF3CD244-8B44-44A6-A623-84365E91EAE7}"/>
              </a:ext>
            </a:extLst>
          </p:cNvPr>
          <p:cNvSpPr>
            <a:spLocks noGrp="1"/>
          </p:cNvSpPr>
          <p:nvPr>
            <p:ph type="body" idx="14" hasCustomPrompt="1"/>
          </p:nvPr>
        </p:nvSpPr>
        <p:spPr>
          <a:xfrm>
            <a:off x="6143244" y="2976540"/>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5" name="Picture Top Right">
            <a:extLst>
              <a:ext uri="{FF2B5EF4-FFF2-40B4-BE49-F238E27FC236}">
                <a16:creationId xmlns:a16="http://schemas.microsoft.com/office/drawing/2014/main" id="{1D19D589-0526-4B91-878C-8F5B57AFE6B1}"/>
              </a:ext>
              <a:ext uri="{C183D7F6-B498-43B3-948B-1728B52AA6E4}">
                <adec:decorative xmlns:adec="http://schemas.microsoft.com/office/drawing/2017/decorative" val="1"/>
              </a:ext>
            </a:extLst>
          </p:cNvPr>
          <p:cNvSpPr>
            <a:spLocks noGrp="1"/>
          </p:cNvSpPr>
          <p:nvPr>
            <p:ph type="pic" idx="25" hasCustomPrompt="1"/>
          </p:nvPr>
        </p:nvSpPr>
        <p:spPr>
          <a:xfrm>
            <a:off x="9592056" y="1272940"/>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5" name="Header Top Right">
            <a:extLst>
              <a:ext uri="{FF2B5EF4-FFF2-40B4-BE49-F238E27FC236}">
                <a16:creationId xmlns:a16="http://schemas.microsoft.com/office/drawing/2014/main" id="{08FBD2BF-3C8E-4153-80EE-99905AF06DB0}"/>
              </a:ext>
            </a:extLst>
          </p:cNvPr>
          <p:cNvSpPr>
            <a:spLocks noGrp="1"/>
          </p:cNvSpPr>
          <p:nvPr>
            <p:ph type="body" idx="15" hasCustomPrompt="1"/>
          </p:nvPr>
        </p:nvSpPr>
        <p:spPr>
          <a:xfrm>
            <a:off x="9020556" y="2976540"/>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6" name="Picture Bottom Left">
            <a:extLst>
              <a:ext uri="{FF2B5EF4-FFF2-40B4-BE49-F238E27FC236}">
                <a16:creationId xmlns:a16="http://schemas.microsoft.com/office/drawing/2014/main" id="{6A136B8D-0BEF-4C03-8B3C-BF95C65548B3}"/>
              </a:ext>
              <a:ext uri="{C183D7F6-B498-43B3-948B-1728B52AA6E4}">
                <adec:decorative xmlns:adec="http://schemas.microsoft.com/office/drawing/2017/decorative" val="1"/>
              </a:ext>
            </a:extLst>
          </p:cNvPr>
          <p:cNvSpPr>
            <a:spLocks noGrp="1"/>
          </p:cNvSpPr>
          <p:nvPr>
            <p:ph type="pic" idx="26" hasCustomPrompt="1"/>
          </p:nvPr>
        </p:nvSpPr>
        <p:spPr>
          <a:xfrm>
            <a:off x="960120" y="3814574"/>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6" name="Header Bottom Left">
            <a:extLst>
              <a:ext uri="{FF2B5EF4-FFF2-40B4-BE49-F238E27FC236}">
                <a16:creationId xmlns:a16="http://schemas.microsoft.com/office/drawing/2014/main" id="{E8024806-5459-4580-AA84-DFE98F18A5A3}"/>
              </a:ext>
            </a:extLst>
          </p:cNvPr>
          <p:cNvSpPr>
            <a:spLocks noGrp="1"/>
          </p:cNvSpPr>
          <p:nvPr>
            <p:ph type="body" idx="16" hasCustomPrompt="1"/>
          </p:nvPr>
        </p:nvSpPr>
        <p:spPr>
          <a:xfrm>
            <a:off x="388620" y="5518174"/>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7" name="Picture Bottom Left Center">
            <a:extLst>
              <a:ext uri="{FF2B5EF4-FFF2-40B4-BE49-F238E27FC236}">
                <a16:creationId xmlns:a16="http://schemas.microsoft.com/office/drawing/2014/main" id="{AF549A83-F8CE-463B-9ED5-5A303AC8AC23}"/>
              </a:ext>
              <a:ext uri="{C183D7F6-B498-43B3-948B-1728B52AA6E4}">
                <adec:decorative xmlns:adec="http://schemas.microsoft.com/office/drawing/2017/decorative" val="1"/>
              </a:ext>
            </a:extLst>
          </p:cNvPr>
          <p:cNvSpPr>
            <a:spLocks noGrp="1"/>
          </p:cNvSpPr>
          <p:nvPr>
            <p:ph type="pic" idx="27" hasCustomPrompt="1"/>
          </p:nvPr>
        </p:nvSpPr>
        <p:spPr>
          <a:xfrm>
            <a:off x="3837432" y="3814574"/>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7" name="Header Bottom Left Center">
            <a:extLst>
              <a:ext uri="{FF2B5EF4-FFF2-40B4-BE49-F238E27FC236}">
                <a16:creationId xmlns:a16="http://schemas.microsoft.com/office/drawing/2014/main" id="{484800A7-DA7A-48C2-BD82-C01F6FD9DB3E}"/>
              </a:ext>
            </a:extLst>
          </p:cNvPr>
          <p:cNvSpPr>
            <a:spLocks noGrp="1"/>
          </p:cNvSpPr>
          <p:nvPr>
            <p:ph type="body" idx="17" hasCustomPrompt="1"/>
          </p:nvPr>
        </p:nvSpPr>
        <p:spPr>
          <a:xfrm>
            <a:off x="3265932" y="5518174"/>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8" name="Picture Bottom Center Right">
            <a:extLst>
              <a:ext uri="{FF2B5EF4-FFF2-40B4-BE49-F238E27FC236}">
                <a16:creationId xmlns:a16="http://schemas.microsoft.com/office/drawing/2014/main" id="{0FD6813E-DBAA-47AF-94A9-F300864878FA}"/>
              </a:ext>
              <a:ext uri="{C183D7F6-B498-43B3-948B-1728B52AA6E4}">
                <adec:decorative xmlns:adec="http://schemas.microsoft.com/office/drawing/2017/decorative" val="1"/>
              </a:ext>
            </a:extLst>
          </p:cNvPr>
          <p:cNvSpPr>
            <a:spLocks noGrp="1"/>
          </p:cNvSpPr>
          <p:nvPr>
            <p:ph type="pic" idx="28" hasCustomPrompt="1"/>
          </p:nvPr>
        </p:nvSpPr>
        <p:spPr>
          <a:xfrm>
            <a:off x="6714744" y="3814574"/>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8" name="Header Bottom Center Right">
            <a:extLst>
              <a:ext uri="{FF2B5EF4-FFF2-40B4-BE49-F238E27FC236}">
                <a16:creationId xmlns:a16="http://schemas.microsoft.com/office/drawing/2014/main" id="{706046A5-A656-4648-BD39-64FA5E94B613}"/>
              </a:ext>
            </a:extLst>
          </p:cNvPr>
          <p:cNvSpPr>
            <a:spLocks noGrp="1"/>
          </p:cNvSpPr>
          <p:nvPr>
            <p:ph type="body" idx="18" hasCustomPrompt="1"/>
          </p:nvPr>
        </p:nvSpPr>
        <p:spPr>
          <a:xfrm>
            <a:off x="6143244" y="5518174"/>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9" name="Picture Bottom Right">
            <a:extLst>
              <a:ext uri="{FF2B5EF4-FFF2-40B4-BE49-F238E27FC236}">
                <a16:creationId xmlns:a16="http://schemas.microsoft.com/office/drawing/2014/main" id="{9A78C933-BE2D-4980-BE96-E14880669883}"/>
              </a:ext>
              <a:ext uri="{C183D7F6-B498-43B3-948B-1728B52AA6E4}">
                <adec:decorative xmlns:adec="http://schemas.microsoft.com/office/drawing/2017/decorative" val="1"/>
              </a:ext>
            </a:extLst>
          </p:cNvPr>
          <p:cNvSpPr>
            <a:spLocks noGrp="1"/>
          </p:cNvSpPr>
          <p:nvPr>
            <p:ph type="pic" idx="29" hasCustomPrompt="1"/>
          </p:nvPr>
        </p:nvSpPr>
        <p:spPr>
          <a:xfrm>
            <a:off x="9592056" y="3814574"/>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9" name="Header Bottom Right">
            <a:extLst>
              <a:ext uri="{FF2B5EF4-FFF2-40B4-BE49-F238E27FC236}">
                <a16:creationId xmlns:a16="http://schemas.microsoft.com/office/drawing/2014/main" id="{DE6244C7-6311-4CE0-AB72-2F6B429380EE}"/>
              </a:ext>
            </a:extLst>
          </p:cNvPr>
          <p:cNvSpPr>
            <a:spLocks noGrp="1"/>
          </p:cNvSpPr>
          <p:nvPr>
            <p:ph type="body" idx="19" hasCustomPrompt="1"/>
          </p:nvPr>
        </p:nvSpPr>
        <p:spPr>
          <a:xfrm>
            <a:off x="9020556" y="5518174"/>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Tree>
    <p:custDataLst>
      <p:tags r:id="rId1"/>
    </p:custDataLst>
    <p:extLst>
      <p:ext uri="{BB962C8B-B14F-4D97-AF65-F5344CB8AC3E}">
        <p14:creationId xmlns:p14="http://schemas.microsoft.com/office/powerpoint/2010/main" val="3427812452"/>
      </p:ext>
    </p:extLst>
  </p:cSld>
  <p:clrMapOvr>
    <a:masterClrMapping/>
  </p:clrMapOvr>
  <p:extLst>
    <p:ext uri="{DCECCB84-F9BA-43D5-87BE-67443E8EF086}">
      <p15:sldGuideLst xmlns:p15="http://schemas.microsoft.com/office/powerpoint/2012/main">
        <p15:guide id="2" orient="horz" pos="10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Title, 8 Sm Pics, 8 Headers, and 8 Text Column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935D4C44-4726-4FC3-A8AA-03445F8D8733}"/>
              </a:ext>
              <a:ext uri="{C183D7F6-B498-43B3-948B-1728B52AA6E4}">
                <adec:decorative xmlns:adec="http://schemas.microsoft.com/office/drawing/2017/decorative" val="1"/>
              </a:ext>
            </a:extLst>
          </p:cNvPr>
          <p:cNvGrpSpPr/>
          <p:nvPr/>
        </p:nvGrpSpPr>
        <p:grpSpPr>
          <a:xfrm>
            <a:off x="365759" y="1028377"/>
            <a:ext cx="11484864" cy="4791549"/>
            <a:chOff x="365759" y="1028377"/>
            <a:chExt cx="11484864" cy="4791549"/>
          </a:xfrm>
        </p:grpSpPr>
        <p:pic>
          <p:nvPicPr>
            <p:cNvPr id="96" name="Background">
              <a:extLst>
                <a:ext uri="{FF2B5EF4-FFF2-40B4-BE49-F238E27FC236}">
                  <a16:creationId xmlns:a16="http://schemas.microsoft.com/office/drawing/2014/main" id="{14CBF7C4-FBD4-4D0D-BD04-8E2CD586D72A}"/>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88620" y="2816120"/>
              <a:ext cx="11443716" cy="320040"/>
            </a:xfrm>
            <a:prstGeom prst="rect">
              <a:avLst/>
            </a:prstGeom>
          </p:spPr>
        </p:pic>
        <p:pic>
          <p:nvPicPr>
            <p:cNvPr id="95" name="Background">
              <a:extLst>
                <a:ext uri="{FF2B5EF4-FFF2-40B4-BE49-F238E27FC236}">
                  <a16:creationId xmlns:a16="http://schemas.microsoft.com/office/drawing/2014/main" id="{1C58BDB7-165B-4517-A042-E46D3D85D196}"/>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88620" y="5499886"/>
              <a:ext cx="11443716" cy="320040"/>
            </a:xfrm>
            <a:prstGeom prst="rect">
              <a:avLst/>
            </a:prstGeom>
          </p:spPr>
        </p:pic>
        <p:pic>
          <p:nvPicPr>
            <p:cNvPr id="94" name="Divider">
              <a:extLst>
                <a:ext uri="{FF2B5EF4-FFF2-40B4-BE49-F238E27FC236}">
                  <a16:creationId xmlns:a16="http://schemas.microsoft.com/office/drawing/2014/main" id="{987C7E22-9002-48C2-9498-CFDECD00E891}"/>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43729ECE-1B47-40DF-A603-0B72A4802FB4}"/>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10" name="Title">
            <a:extLst>
              <a:ext uri="{FF2B5EF4-FFF2-40B4-BE49-F238E27FC236}">
                <a16:creationId xmlns:a16="http://schemas.microsoft.com/office/drawing/2014/main" id="{55E25BD5-0A7A-4C0F-8C7B-5FB1E17082BE}"/>
              </a:ext>
            </a:extLst>
          </p:cNvPr>
          <p:cNvSpPr>
            <a:spLocks noGrp="1"/>
          </p:cNvSpPr>
          <p:nvPr>
            <p:ph type="title" idx="1" hasCustomPrompt="1"/>
          </p:nvPr>
        </p:nvSpPr>
        <p:spPr>
          <a:xfrm>
            <a:off x="365760" y="301752"/>
            <a:ext cx="11466576" cy="731520"/>
          </a:xfrm>
        </p:spPr>
        <p:txBody>
          <a:bodyPr/>
          <a:lstStyle>
            <a:lvl1pPr>
              <a:defRPr>
                <a:solidFill>
                  <a:schemeClr val="tx2"/>
                </a:solidFill>
                <a:latin typeface="Amazon Ember Display Heavy"/>
              </a:defRPr>
            </a:lvl1pPr>
          </a:lstStyle>
          <a:p>
            <a:r>
              <a:rPr lang="en-US" dirty="0"/>
              <a:t>Title, 8 pictures, 8 headers, and 8 labels</a:t>
            </a:r>
          </a:p>
        </p:txBody>
      </p:sp>
      <p:sp>
        <p:nvSpPr>
          <p:cNvPr id="22" name="Picture Top Left">
            <a:extLst>
              <a:ext uri="{FF2B5EF4-FFF2-40B4-BE49-F238E27FC236}">
                <a16:creationId xmlns:a16="http://schemas.microsoft.com/office/drawing/2014/main" id="{BA2767B8-F34C-4600-8F4B-21C0CDFE578E}"/>
              </a:ext>
              <a:ext uri="{C183D7F6-B498-43B3-948B-1728B52AA6E4}">
                <adec:decorative xmlns:adec="http://schemas.microsoft.com/office/drawing/2017/decorative" val="1"/>
              </a:ext>
            </a:extLst>
          </p:cNvPr>
          <p:cNvSpPr>
            <a:spLocks noGrp="1"/>
          </p:cNvSpPr>
          <p:nvPr>
            <p:ph type="pic" idx="22" hasCustomPrompt="1"/>
          </p:nvPr>
        </p:nvSpPr>
        <p:spPr>
          <a:xfrm>
            <a:off x="960120" y="1112520"/>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2" name="Header Top Left">
            <a:extLst>
              <a:ext uri="{FF2B5EF4-FFF2-40B4-BE49-F238E27FC236}">
                <a16:creationId xmlns:a16="http://schemas.microsoft.com/office/drawing/2014/main" id="{573CFC72-9096-4F5D-9BDB-96DE57732BB8}"/>
              </a:ext>
            </a:extLst>
          </p:cNvPr>
          <p:cNvSpPr>
            <a:spLocks noGrp="1"/>
          </p:cNvSpPr>
          <p:nvPr>
            <p:ph type="body" idx="12" hasCustomPrompt="1"/>
          </p:nvPr>
        </p:nvSpPr>
        <p:spPr>
          <a:xfrm>
            <a:off x="388620" y="2816120"/>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 name="Content Top Left">
            <a:extLst>
              <a:ext uri="{FF2B5EF4-FFF2-40B4-BE49-F238E27FC236}">
                <a16:creationId xmlns:a16="http://schemas.microsoft.com/office/drawing/2014/main" id="{1EE45CD9-67F8-4A52-86F7-18140657CB4D}"/>
              </a:ext>
            </a:extLst>
          </p:cNvPr>
          <p:cNvSpPr>
            <a:spLocks noGrp="1"/>
          </p:cNvSpPr>
          <p:nvPr>
            <p:ph type="body" idx="2" hasCustomPrompt="1"/>
          </p:nvPr>
        </p:nvSpPr>
        <p:spPr>
          <a:xfrm>
            <a:off x="388620" y="3181880"/>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23" name="Picture Top Left Center">
            <a:extLst>
              <a:ext uri="{FF2B5EF4-FFF2-40B4-BE49-F238E27FC236}">
                <a16:creationId xmlns:a16="http://schemas.microsoft.com/office/drawing/2014/main" id="{0CE211BC-1E62-4A42-A199-9B1FBAD2CE23}"/>
              </a:ext>
              <a:ext uri="{C183D7F6-B498-43B3-948B-1728B52AA6E4}">
                <adec:decorative xmlns:adec="http://schemas.microsoft.com/office/drawing/2017/decorative" val="1"/>
              </a:ext>
            </a:extLst>
          </p:cNvPr>
          <p:cNvSpPr>
            <a:spLocks noGrp="1"/>
          </p:cNvSpPr>
          <p:nvPr>
            <p:ph type="pic" idx="23" hasCustomPrompt="1"/>
          </p:nvPr>
        </p:nvSpPr>
        <p:spPr>
          <a:xfrm>
            <a:off x="3837432" y="1112520"/>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3" name="Header Top Left Center">
            <a:extLst>
              <a:ext uri="{FF2B5EF4-FFF2-40B4-BE49-F238E27FC236}">
                <a16:creationId xmlns:a16="http://schemas.microsoft.com/office/drawing/2014/main" id="{3777F387-CD61-4FDE-AE0D-E17DE70D3B19}"/>
              </a:ext>
            </a:extLst>
          </p:cNvPr>
          <p:cNvSpPr>
            <a:spLocks noGrp="1"/>
          </p:cNvSpPr>
          <p:nvPr>
            <p:ph type="body" idx="13" hasCustomPrompt="1"/>
          </p:nvPr>
        </p:nvSpPr>
        <p:spPr>
          <a:xfrm>
            <a:off x="3265932" y="2816120"/>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3" name="Content Top Left Center">
            <a:extLst>
              <a:ext uri="{FF2B5EF4-FFF2-40B4-BE49-F238E27FC236}">
                <a16:creationId xmlns:a16="http://schemas.microsoft.com/office/drawing/2014/main" id="{CD517463-352F-4D83-A9E1-0F789F96266D}"/>
              </a:ext>
            </a:extLst>
          </p:cNvPr>
          <p:cNvSpPr>
            <a:spLocks noGrp="1"/>
          </p:cNvSpPr>
          <p:nvPr>
            <p:ph type="body" idx="3" hasCustomPrompt="1"/>
          </p:nvPr>
        </p:nvSpPr>
        <p:spPr>
          <a:xfrm>
            <a:off x="3265932" y="3181880"/>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24" name="Picture Top Center Right">
            <a:extLst>
              <a:ext uri="{FF2B5EF4-FFF2-40B4-BE49-F238E27FC236}">
                <a16:creationId xmlns:a16="http://schemas.microsoft.com/office/drawing/2014/main" id="{815CD5D2-790A-41FA-B807-B7B212763D05}"/>
              </a:ext>
              <a:ext uri="{C183D7F6-B498-43B3-948B-1728B52AA6E4}">
                <adec:decorative xmlns:adec="http://schemas.microsoft.com/office/drawing/2017/decorative" val="1"/>
              </a:ext>
            </a:extLst>
          </p:cNvPr>
          <p:cNvSpPr>
            <a:spLocks noGrp="1"/>
          </p:cNvSpPr>
          <p:nvPr>
            <p:ph type="pic" idx="24" hasCustomPrompt="1"/>
          </p:nvPr>
        </p:nvSpPr>
        <p:spPr>
          <a:xfrm>
            <a:off x="6714744" y="1112520"/>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4" name="Header Top Center Right">
            <a:extLst>
              <a:ext uri="{FF2B5EF4-FFF2-40B4-BE49-F238E27FC236}">
                <a16:creationId xmlns:a16="http://schemas.microsoft.com/office/drawing/2014/main" id="{CF3CD244-8B44-44A6-A623-84365E91EAE7}"/>
              </a:ext>
            </a:extLst>
          </p:cNvPr>
          <p:cNvSpPr>
            <a:spLocks noGrp="1"/>
          </p:cNvSpPr>
          <p:nvPr>
            <p:ph type="body" idx="14" hasCustomPrompt="1"/>
          </p:nvPr>
        </p:nvSpPr>
        <p:spPr>
          <a:xfrm>
            <a:off x="6143244" y="2816120"/>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4" name="Content Top Center Right">
            <a:extLst>
              <a:ext uri="{FF2B5EF4-FFF2-40B4-BE49-F238E27FC236}">
                <a16:creationId xmlns:a16="http://schemas.microsoft.com/office/drawing/2014/main" id="{CB7E0003-F180-4528-9992-B9342F92AF42}"/>
              </a:ext>
            </a:extLst>
          </p:cNvPr>
          <p:cNvSpPr>
            <a:spLocks noGrp="1"/>
          </p:cNvSpPr>
          <p:nvPr>
            <p:ph type="body" idx="4" hasCustomPrompt="1"/>
          </p:nvPr>
        </p:nvSpPr>
        <p:spPr>
          <a:xfrm>
            <a:off x="6143244" y="3181880"/>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25" name="Picture Top Right">
            <a:extLst>
              <a:ext uri="{FF2B5EF4-FFF2-40B4-BE49-F238E27FC236}">
                <a16:creationId xmlns:a16="http://schemas.microsoft.com/office/drawing/2014/main" id="{1D19D589-0526-4B91-878C-8F5B57AFE6B1}"/>
              </a:ext>
              <a:ext uri="{C183D7F6-B498-43B3-948B-1728B52AA6E4}">
                <adec:decorative xmlns:adec="http://schemas.microsoft.com/office/drawing/2017/decorative" val="1"/>
              </a:ext>
            </a:extLst>
          </p:cNvPr>
          <p:cNvSpPr>
            <a:spLocks noGrp="1"/>
          </p:cNvSpPr>
          <p:nvPr>
            <p:ph type="pic" idx="25" hasCustomPrompt="1"/>
          </p:nvPr>
        </p:nvSpPr>
        <p:spPr>
          <a:xfrm>
            <a:off x="9592056" y="1112520"/>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5" name="Header Top Right">
            <a:extLst>
              <a:ext uri="{FF2B5EF4-FFF2-40B4-BE49-F238E27FC236}">
                <a16:creationId xmlns:a16="http://schemas.microsoft.com/office/drawing/2014/main" id="{08FBD2BF-3C8E-4153-80EE-99905AF06DB0}"/>
              </a:ext>
            </a:extLst>
          </p:cNvPr>
          <p:cNvSpPr>
            <a:spLocks noGrp="1"/>
          </p:cNvSpPr>
          <p:nvPr>
            <p:ph type="body" idx="15" hasCustomPrompt="1"/>
          </p:nvPr>
        </p:nvSpPr>
        <p:spPr>
          <a:xfrm>
            <a:off x="9020556" y="2816120"/>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5" name="Content Top Right">
            <a:extLst>
              <a:ext uri="{FF2B5EF4-FFF2-40B4-BE49-F238E27FC236}">
                <a16:creationId xmlns:a16="http://schemas.microsoft.com/office/drawing/2014/main" id="{9F6FFAA7-B9C7-461E-8BB9-81670232C41F}"/>
              </a:ext>
            </a:extLst>
          </p:cNvPr>
          <p:cNvSpPr>
            <a:spLocks noGrp="1"/>
          </p:cNvSpPr>
          <p:nvPr>
            <p:ph type="body" idx="5" hasCustomPrompt="1"/>
          </p:nvPr>
        </p:nvSpPr>
        <p:spPr>
          <a:xfrm>
            <a:off x="9020556" y="3181880"/>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26" name="Picture Bottom Left">
            <a:extLst>
              <a:ext uri="{FF2B5EF4-FFF2-40B4-BE49-F238E27FC236}">
                <a16:creationId xmlns:a16="http://schemas.microsoft.com/office/drawing/2014/main" id="{6A136B8D-0BEF-4C03-8B3C-BF95C65548B3}"/>
              </a:ext>
              <a:ext uri="{C183D7F6-B498-43B3-948B-1728B52AA6E4}">
                <adec:decorative xmlns:adec="http://schemas.microsoft.com/office/drawing/2017/decorative" val="1"/>
              </a:ext>
            </a:extLst>
          </p:cNvPr>
          <p:cNvSpPr>
            <a:spLocks noGrp="1"/>
          </p:cNvSpPr>
          <p:nvPr>
            <p:ph type="pic" idx="26" hasCustomPrompt="1"/>
          </p:nvPr>
        </p:nvSpPr>
        <p:spPr>
          <a:xfrm>
            <a:off x="960120" y="3814574"/>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6" name="Header Bottom Left">
            <a:extLst>
              <a:ext uri="{FF2B5EF4-FFF2-40B4-BE49-F238E27FC236}">
                <a16:creationId xmlns:a16="http://schemas.microsoft.com/office/drawing/2014/main" id="{E8024806-5459-4580-AA84-DFE98F18A5A3}"/>
              </a:ext>
              <a:ext uri="{C183D7F6-B498-43B3-948B-1728B52AA6E4}">
                <adec:decorative xmlns:adec="http://schemas.microsoft.com/office/drawing/2017/decorative" val="0"/>
              </a:ext>
            </a:extLst>
          </p:cNvPr>
          <p:cNvSpPr>
            <a:spLocks noGrp="1"/>
          </p:cNvSpPr>
          <p:nvPr>
            <p:ph type="body" idx="16" hasCustomPrompt="1"/>
          </p:nvPr>
        </p:nvSpPr>
        <p:spPr>
          <a:xfrm>
            <a:off x="388620" y="5518174"/>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6" name="Content Bottom Left">
            <a:extLst>
              <a:ext uri="{FF2B5EF4-FFF2-40B4-BE49-F238E27FC236}">
                <a16:creationId xmlns:a16="http://schemas.microsoft.com/office/drawing/2014/main" id="{4D93D3AB-1EE8-404D-9F8C-ED6967836914}"/>
              </a:ext>
            </a:extLst>
          </p:cNvPr>
          <p:cNvSpPr>
            <a:spLocks noGrp="1"/>
          </p:cNvSpPr>
          <p:nvPr>
            <p:ph type="body" idx="6" hasCustomPrompt="1"/>
          </p:nvPr>
        </p:nvSpPr>
        <p:spPr>
          <a:xfrm>
            <a:off x="388620" y="5864908"/>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27" name="Picture Bottom Left Center">
            <a:extLst>
              <a:ext uri="{FF2B5EF4-FFF2-40B4-BE49-F238E27FC236}">
                <a16:creationId xmlns:a16="http://schemas.microsoft.com/office/drawing/2014/main" id="{AF549A83-F8CE-463B-9ED5-5A303AC8AC23}"/>
              </a:ext>
              <a:ext uri="{C183D7F6-B498-43B3-948B-1728B52AA6E4}">
                <adec:decorative xmlns:adec="http://schemas.microsoft.com/office/drawing/2017/decorative" val="1"/>
              </a:ext>
            </a:extLst>
          </p:cNvPr>
          <p:cNvSpPr>
            <a:spLocks noGrp="1"/>
          </p:cNvSpPr>
          <p:nvPr>
            <p:ph type="pic" idx="27" hasCustomPrompt="1"/>
          </p:nvPr>
        </p:nvSpPr>
        <p:spPr>
          <a:xfrm>
            <a:off x="3837432" y="3814574"/>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7" name="Header Bottom Left Center">
            <a:extLst>
              <a:ext uri="{FF2B5EF4-FFF2-40B4-BE49-F238E27FC236}">
                <a16:creationId xmlns:a16="http://schemas.microsoft.com/office/drawing/2014/main" id="{484800A7-DA7A-48C2-BD82-C01F6FD9DB3E}"/>
              </a:ext>
            </a:extLst>
          </p:cNvPr>
          <p:cNvSpPr>
            <a:spLocks noGrp="1"/>
          </p:cNvSpPr>
          <p:nvPr>
            <p:ph type="body" idx="17" hasCustomPrompt="1"/>
          </p:nvPr>
        </p:nvSpPr>
        <p:spPr>
          <a:xfrm>
            <a:off x="3265932" y="5518174"/>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7" name="Content Bottom Left Center">
            <a:extLst>
              <a:ext uri="{FF2B5EF4-FFF2-40B4-BE49-F238E27FC236}">
                <a16:creationId xmlns:a16="http://schemas.microsoft.com/office/drawing/2014/main" id="{E00DC7A1-D213-4110-B8F7-671693ED3BA2}"/>
              </a:ext>
            </a:extLst>
          </p:cNvPr>
          <p:cNvSpPr>
            <a:spLocks noGrp="1"/>
          </p:cNvSpPr>
          <p:nvPr>
            <p:ph type="body" idx="7" hasCustomPrompt="1"/>
          </p:nvPr>
        </p:nvSpPr>
        <p:spPr>
          <a:xfrm>
            <a:off x="3265932" y="5864908"/>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28" name="Picture Bottom Center Right">
            <a:extLst>
              <a:ext uri="{FF2B5EF4-FFF2-40B4-BE49-F238E27FC236}">
                <a16:creationId xmlns:a16="http://schemas.microsoft.com/office/drawing/2014/main" id="{0FD6813E-DBAA-47AF-94A9-F300864878FA}"/>
              </a:ext>
              <a:ext uri="{C183D7F6-B498-43B3-948B-1728B52AA6E4}">
                <adec:decorative xmlns:adec="http://schemas.microsoft.com/office/drawing/2017/decorative" val="1"/>
              </a:ext>
            </a:extLst>
          </p:cNvPr>
          <p:cNvSpPr>
            <a:spLocks noGrp="1"/>
          </p:cNvSpPr>
          <p:nvPr>
            <p:ph type="pic" idx="28" hasCustomPrompt="1"/>
          </p:nvPr>
        </p:nvSpPr>
        <p:spPr>
          <a:xfrm>
            <a:off x="6714744" y="3814574"/>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8" name="Header Bottom Center Right">
            <a:extLst>
              <a:ext uri="{FF2B5EF4-FFF2-40B4-BE49-F238E27FC236}">
                <a16:creationId xmlns:a16="http://schemas.microsoft.com/office/drawing/2014/main" id="{706046A5-A656-4648-BD39-64FA5E94B613}"/>
              </a:ext>
            </a:extLst>
          </p:cNvPr>
          <p:cNvSpPr>
            <a:spLocks noGrp="1"/>
          </p:cNvSpPr>
          <p:nvPr>
            <p:ph type="body" idx="18" hasCustomPrompt="1"/>
          </p:nvPr>
        </p:nvSpPr>
        <p:spPr>
          <a:xfrm>
            <a:off x="6143244" y="5518174"/>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8" name="Content Bottom Center Right">
            <a:extLst>
              <a:ext uri="{FF2B5EF4-FFF2-40B4-BE49-F238E27FC236}">
                <a16:creationId xmlns:a16="http://schemas.microsoft.com/office/drawing/2014/main" id="{9B368858-C97D-421E-8EFA-7300741447EE}"/>
              </a:ext>
            </a:extLst>
          </p:cNvPr>
          <p:cNvSpPr>
            <a:spLocks noGrp="1"/>
          </p:cNvSpPr>
          <p:nvPr>
            <p:ph type="body" idx="8" hasCustomPrompt="1"/>
          </p:nvPr>
        </p:nvSpPr>
        <p:spPr>
          <a:xfrm>
            <a:off x="6143244" y="5864908"/>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9" name="Picture Bottom Right">
            <a:extLst>
              <a:ext uri="{FF2B5EF4-FFF2-40B4-BE49-F238E27FC236}">
                <a16:creationId xmlns:a16="http://schemas.microsoft.com/office/drawing/2014/main" id="{9A78C933-BE2D-4980-BE96-E14880669883}"/>
              </a:ext>
              <a:ext uri="{C183D7F6-B498-43B3-948B-1728B52AA6E4}">
                <adec:decorative xmlns:adec="http://schemas.microsoft.com/office/drawing/2017/decorative" val="1"/>
              </a:ext>
            </a:extLst>
          </p:cNvPr>
          <p:cNvSpPr>
            <a:spLocks noGrp="1"/>
          </p:cNvSpPr>
          <p:nvPr>
            <p:ph type="pic" idx="9" hasCustomPrompt="1"/>
          </p:nvPr>
        </p:nvSpPr>
        <p:spPr>
          <a:xfrm>
            <a:off x="9592056" y="3814574"/>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9" name="Header Bottom Right">
            <a:extLst>
              <a:ext uri="{FF2B5EF4-FFF2-40B4-BE49-F238E27FC236}">
                <a16:creationId xmlns:a16="http://schemas.microsoft.com/office/drawing/2014/main" id="{DE6244C7-6311-4CE0-AB72-2F6B429380EE}"/>
              </a:ext>
            </a:extLst>
          </p:cNvPr>
          <p:cNvSpPr>
            <a:spLocks noGrp="1"/>
          </p:cNvSpPr>
          <p:nvPr>
            <p:ph type="body" idx="19" hasCustomPrompt="1"/>
          </p:nvPr>
        </p:nvSpPr>
        <p:spPr>
          <a:xfrm>
            <a:off x="9020556" y="5518174"/>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11" name="Content Bottom Right">
            <a:extLst>
              <a:ext uri="{FF2B5EF4-FFF2-40B4-BE49-F238E27FC236}">
                <a16:creationId xmlns:a16="http://schemas.microsoft.com/office/drawing/2014/main" id="{FD06B556-F6DC-4CCE-8B02-F0089954096F}"/>
              </a:ext>
            </a:extLst>
          </p:cNvPr>
          <p:cNvSpPr>
            <a:spLocks noGrp="1"/>
          </p:cNvSpPr>
          <p:nvPr>
            <p:ph type="body" idx="9" hasCustomPrompt="1"/>
          </p:nvPr>
        </p:nvSpPr>
        <p:spPr>
          <a:xfrm>
            <a:off x="9020556" y="5864908"/>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Tree>
    <p:custDataLst>
      <p:tags r:id="rId1"/>
    </p:custDataLst>
    <p:extLst>
      <p:ext uri="{BB962C8B-B14F-4D97-AF65-F5344CB8AC3E}">
        <p14:creationId xmlns:p14="http://schemas.microsoft.com/office/powerpoint/2010/main" val="923038984"/>
      </p:ext>
    </p:extLst>
  </p:cSld>
  <p:clrMapOvr>
    <a:masterClrMapping/>
  </p:clrMapOvr>
  <p:extLst>
    <p:ext uri="{DCECCB84-F9BA-43D5-87BE-67443E8EF086}">
      <p15:sldGuideLst xmlns:p15="http://schemas.microsoft.com/office/powerpoint/2012/main">
        <p15:guide id="2" orient="horz" pos="10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x" preserve="1">
  <p:cSld name="Title Only">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D43F84C4-7A63-4092-877E-74B82484132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86698E16-E131-4493-9302-E0BED45D763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Title only layout</a:t>
            </a:r>
          </a:p>
        </p:txBody>
      </p:sp>
    </p:spTree>
    <p:custDataLst>
      <p:tags r:id="rId1"/>
    </p:custDataLst>
    <p:extLst>
      <p:ext uri="{BB962C8B-B14F-4D97-AF65-F5344CB8AC3E}">
        <p14:creationId xmlns:p14="http://schemas.microsoft.com/office/powerpoint/2010/main" val="15523815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 preserve="1">
  <p:cSld name="Title Only Blank">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A05A6DC6-12AE-4044-A010-638B96074F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Title only blank layout</a:t>
            </a:r>
          </a:p>
        </p:txBody>
      </p:sp>
    </p:spTree>
    <p:custDataLst>
      <p:tags r:id="rId1"/>
    </p:custDataLst>
    <p:extLst>
      <p:ext uri="{BB962C8B-B14F-4D97-AF65-F5344CB8AC3E}">
        <p14:creationId xmlns:p14="http://schemas.microsoft.com/office/powerpoint/2010/main" val="40240413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 preserve="1">
  <p:cSld name="Small Title and Architecture">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5D396EB3-B009-41EC-883D-783B45B4000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578317"/>
            <a:ext cx="11484864" cy="45720"/>
          </a:xfrm>
          <a:prstGeom prst="rect">
            <a:avLst/>
          </a:prstGeom>
        </p:spPr>
      </p:pic>
      <p:sp>
        <p:nvSpPr>
          <p:cNvPr id="97" name="Slide Number">
            <a:extLst>
              <a:ext uri="{FF2B5EF4-FFF2-40B4-BE49-F238E27FC236}">
                <a16:creationId xmlns:a16="http://schemas.microsoft.com/office/drawing/2014/main" id="{26FB18C2-E834-48CB-9414-9609DFCFF50D}"/>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365760" y="299526"/>
            <a:ext cx="11466576" cy="289591"/>
          </a:xfrm>
        </p:spPr>
        <p:txBody>
          <a:bodyPr>
            <a:normAutofit/>
          </a:bodyPr>
          <a:lstStyle>
            <a:lvl1pPr>
              <a:defRPr sz="1600">
                <a:solidFill>
                  <a:srgbClr val="232F3E"/>
                </a:solidFill>
                <a:latin typeface="Amazon Ember Display Heavy"/>
              </a:defRPr>
            </a:lvl1pPr>
          </a:lstStyle>
          <a:p>
            <a:r>
              <a:rPr lang="en-US" dirty="0"/>
              <a:t>Architecture layout</a:t>
            </a:r>
          </a:p>
        </p:txBody>
      </p:sp>
    </p:spTree>
    <p:custDataLst>
      <p:tags r:id="rId1"/>
    </p:custDataLst>
    <p:extLst>
      <p:ext uri="{BB962C8B-B14F-4D97-AF65-F5344CB8AC3E}">
        <p14:creationId xmlns:p14="http://schemas.microsoft.com/office/powerpoint/2010/main" val="38923998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Title and Full Bleed Image">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A4932735-622B-4285-A776-740EAD7E4221}"/>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0" y="154244"/>
            <a:ext cx="12192000" cy="289591"/>
          </a:xfrm>
        </p:spPr>
        <p:txBody>
          <a:bodyPr>
            <a:normAutofit/>
          </a:bodyPr>
          <a:lstStyle>
            <a:lvl1pPr marL="228600">
              <a:defRPr sz="1600">
                <a:solidFill>
                  <a:srgbClr val="232F3E"/>
                </a:solidFill>
                <a:latin typeface="Amazon Ember Display Heavy"/>
              </a:defRPr>
            </a:lvl1pPr>
          </a:lstStyle>
          <a:p>
            <a:r>
              <a:rPr lang="en-US" dirty="0"/>
              <a:t>Full Image layout</a:t>
            </a:r>
          </a:p>
        </p:txBody>
      </p:sp>
      <p:sp>
        <p:nvSpPr>
          <p:cNvPr id="22" name="Picture">
            <a:extLst>
              <a:ext uri="{FF2B5EF4-FFF2-40B4-BE49-F238E27FC236}">
                <a16:creationId xmlns:a16="http://schemas.microsoft.com/office/drawing/2014/main" id="{3725AF1B-6140-4505-81CD-922F8227415C}"/>
              </a:ext>
            </a:extLst>
          </p:cNvPr>
          <p:cNvSpPr>
            <a:spLocks noGrp="1"/>
          </p:cNvSpPr>
          <p:nvPr>
            <p:ph type="pic" idx="22" hasCustomPrompt="1"/>
          </p:nvPr>
        </p:nvSpPr>
        <p:spPr>
          <a:xfrm>
            <a:off x="0" y="444499"/>
            <a:ext cx="12192000" cy="5979265"/>
          </a:xfrm>
        </p:spPr>
        <p:txBody>
          <a:bodyPr anchor="ctr">
            <a:noAutofit/>
          </a:bodyPr>
          <a:lstStyle>
            <a:lvl1pPr marL="0" indent="0" algn="ctr">
              <a:buNone/>
              <a:defRPr sz="3600">
                <a:solidFill>
                  <a:srgbClr val="232F3E"/>
                </a:solidFill>
              </a:defRPr>
            </a:lvl1pPr>
          </a:lstStyle>
          <a:p>
            <a:r>
              <a:rPr lang="en-US" dirty="0"/>
              <a:t>Click icon to add image</a:t>
            </a:r>
          </a:p>
        </p:txBody>
      </p:sp>
    </p:spTree>
    <p:custDataLst>
      <p:tags r:id="rId1"/>
    </p:custDataLst>
    <p:extLst>
      <p:ext uri="{BB962C8B-B14F-4D97-AF65-F5344CB8AC3E}">
        <p14:creationId xmlns:p14="http://schemas.microsoft.com/office/powerpoint/2010/main" val="9597407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KC-Vertical-Questio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17" name="Question Number">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365760" y="299526"/>
            <a:ext cx="11466576" cy="731318"/>
          </a:xfrm>
        </p:spPr>
        <p:txBody>
          <a:bodyPr/>
          <a:lstStyle>
            <a:lvl1pPr>
              <a:defRPr>
                <a:solidFill>
                  <a:srgbClr val="F1F3F3"/>
                </a:solidFill>
                <a:latin typeface="Amazon Ember Display Heavy"/>
              </a:defRPr>
            </a:lvl1pPr>
          </a:lstStyle>
          <a:p>
            <a:r>
              <a:rPr lang="en-US" dirty="0"/>
              <a:t>Question and Responses</a:t>
            </a:r>
          </a:p>
        </p:txBody>
      </p:sp>
      <p:sp>
        <p:nvSpPr>
          <p:cNvPr id="2" name="Question">
            <a:extLst>
              <a:ext uri="{FF2B5EF4-FFF2-40B4-BE49-F238E27FC236}">
                <a16:creationId xmlns:a16="http://schemas.microsoft.com/office/drawing/2014/main" id="{44F57E91-15F3-4802-8B9A-31B722148228}"/>
              </a:ext>
            </a:extLst>
          </p:cNvPr>
          <p:cNvSpPr>
            <a:spLocks noGrp="1"/>
          </p:cNvSpPr>
          <p:nvPr>
            <p:ph type="body" idx="2" hasCustomPrompt="1"/>
          </p:nvPr>
        </p:nvSpPr>
        <p:spPr>
          <a:xfrm>
            <a:off x="357188" y="1039813"/>
            <a:ext cx="4162425" cy="5407025"/>
          </a:xfrm>
          <a:noFill/>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400">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a:t>
            </a:r>
            <a:br>
              <a:rPr lang="en-US" dirty="0"/>
            </a:br>
            <a:r>
              <a:rPr lang="en-US" dirty="0"/>
              <a:t>4 responses can only have 1 correct response</a:t>
            </a:r>
            <a:br>
              <a:rPr lang="en-US" dirty="0"/>
            </a:br>
            <a:r>
              <a:rPr lang="en-US" dirty="0"/>
              <a:t>5 responses must have 2 correct responses</a:t>
            </a:r>
            <a:br>
              <a:rPr lang="en-US" dirty="0"/>
            </a:br>
            <a:r>
              <a:rPr lang="en-US" dirty="0"/>
              <a:t>6 responses must have 3 correct responses.</a:t>
            </a:r>
          </a:p>
        </p:txBody>
      </p:sp>
      <p:sp>
        <p:nvSpPr>
          <p:cNvPr id="11" name="Choice Header">
            <a:extLst>
              <a:ext uri="{FF2B5EF4-FFF2-40B4-BE49-F238E27FC236}">
                <a16:creationId xmlns:a16="http://schemas.microsoft.com/office/drawing/2014/main" id="{94A86AAC-E12E-4379-82C3-110918D47BB2}"/>
              </a:ext>
            </a:extLst>
          </p:cNvPr>
          <p:cNvSpPr>
            <a:spLocks noGrp="1"/>
          </p:cNvSpPr>
          <p:nvPr>
            <p:ph type="body" idx="11" hasCustomPrompt="1"/>
          </p:nvPr>
        </p:nvSpPr>
        <p:spPr>
          <a:xfrm>
            <a:off x="4519613" y="1033463"/>
            <a:ext cx="925512" cy="322262"/>
          </a:xfrm>
          <a:noFill/>
          <a:ln>
            <a:noFill/>
          </a:ln>
        </p:spPr>
        <p:txBody>
          <a:bodyPr lIns="0" rIns="0">
            <a:noAutofit/>
          </a:bodyPr>
          <a:lstStyle>
            <a:lvl1pPr marL="0" indent="0" algn="ctr">
              <a:buNone/>
              <a:defRPr sz="1800" b="1">
                <a:solidFill>
                  <a:schemeClr val="bg1"/>
                </a:solidFill>
                <a:latin typeface="+mn-lt"/>
              </a:defRPr>
            </a:lvl1pPr>
          </a:lstStyle>
          <a:p>
            <a:pPr lvl="0"/>
            <a:r>
              <a:rPr lang="en-US" dirty="0"/>
              <a:t>Type: Choice</a:t>
            </a:r>
          </a:p>
        </p:txBody>
      </p:sp>
      <p:sp>
        <p:nvSpPr>
          <p:cNvPr id="12" name="Response Header">
            <a:extLst>
              <a:ext uri="{FF2B5EF4-FFF2-40B4-BE49-F238E27FC236}">
                <a16:creationId xmlns:a16="http://schemas.microsoft.com/office/drawing/2014/main" id="{49A546CD-B784-4C60-8DF1-04299A8BD8DC}"/>
              </a:ext>
            </a:extLst>
          </p:cNvPr>
          <p:cNvSpPr>
            <a:spLocks noGrp="1"/>
          </p:cNvSpPr>
          <p:nvPr>
            <p:ph type="body" idx="12" hasCustomPrompt="1"/>
          </p:nvPr>
        </p:nvSpPr>
        <p:spPr>
          <a:xfrm>
            <a:off x="5445125" y="1039813"/>
            <a:ext cx="3005138" cy="315912"/>
          </a:xfrm>
          <a:noFill/>
          <a:ln>
            <a:noFill/>
          </a:ln>
        </p:spPr>
        <p:txBody>
          <a:bodyPr lIns="91440" rIns="0">
            <a:noAutofit/>
          </a:bodyPr>
          <a:lstStyle>
            <a:lvl1pPr marL="0" indent="0" algn="l">
              <a:buNone/>
              <a:defRPr sz="1800" b="1">
                <a:solidFill>
                  <a:schemeClr val="bg1"/>
                </a:solidFill>
                <a:latin typeface="+mn-lt"/>
              </a:defRPr>
            </a:lvl1pPr>
          </a:lstStyle>
          <a:p>
            <a:pPr lvl="0"/>
            <a:r>
              <a:rPr lang="en-US" dirty="0"/>
              <a:t>Type: Response</a:t>
            </a:r>
          </a:p>
        </p:txBody>
      </p:sp>
      <p:sp>
        <p:nvSpPr>
          <p:cNvPr id="3" name="First Resp #">
            <a:extLst>
              <a:ext uri="{FF2B5EF4-FFF2-40B4-BE49-F238E27FC236}">
                <a16:creationId xmlns:a16="http://schemas.microsoft.com/office/drawing/2014/main" id="{DF65B8F8-C411-4217-9956-036774AA94F8}"/>
              </a:ext>
            </a:extLst>
          </p:cNvPr>
          <p:cNvSpPr>
            <a:spLocks noGrp="1"/>
          </p:cNvSpPr>
          <p:nvPr>
            <p:ph type="body" idx="3" hasCustomPrompt="1"/>
          </p:nvPr>
        </p:nvSpPr>
        <p:spPr>
          <a:xfrm>
            <a:off x="4530343" y="1344168"/>
            <a:ext cx="914781" cy="804672"/>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4" name="First Resp Text">
            <a:extLst>
              <a:ext uri="{FF2B5EF4-FFF2-40B4-BE49-F238E27FC236}">
                <a16:creationId xmlns:a16="http://schemas.microsoft.com/office/drawing/2014/main" id="{FFCADE15-0CD9-4F7B-9FFC-6A2C71B4D226}"/>
              </a:ext>
            </a:extLst>
          </p:cNvPr>
          <p:cNvSpPr>
            <a:spLocks noGrp="1"/>
          </p:cNvSpPr>
          <p:nvPr>
            <p:ph type="body" idx="4" hasCustomPrompt="1"/>
          </p:nvPr>
        </p:nvSpPr>
        <p:spPr>
          <a:xfrm>
            <a:off x="5431536" y="1344168"/>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5" name="Second Resp #">
            <a:extLst>
              <a:ext uri="{FF2B5EF4-FFF2-40B4-BE49-F238E27FC236}">
                <a16:creationId xmlns:a16="http://schemas.microsoft.com/office/drawing/2014/main" id="{B27347F1-D178-4BA7-947D-9C3316CA7F55}"/>
              </a:ext>
            </a:extLst>
          </p:cNvPr>
          <p:cNvSpPr>
            <a:spLocks noGrp="1"/>
          </p:cNvSpPr>
          <p:nvPr>
            <p:ph type="body" idx="5" hasCustomPrompt="1"/>
          </p:nvPr>
        </p:nvSpPr>
        <p:spPr>
          <a:xfrm>
            <a:off x="4526280" y="2194560"/>
            <a:ext cx="914400" cy="804672"/>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6" name="Second Resp Text">
            <a:extLst>
              <a:ext uri="{FF2B5EF4-FFF2-40B4-BE49-F238E27FC236}">
                <a16:creationId xmlns:a16="http://schemas.microsoft.com/office/drawing/2014/main" id="{9762E385-4F68-4D4A-BE57-EDA108A285B5}"/>
              </a:ext>
            </a:extLst>
          </p:cNvPr>
          <p:cNvSpPr>
            <a:spLocks noGrp="1"/>
          </p:cNvSpPr>
          <p:nvPr>
            <p:ph type="body" idx="6" hasCustomPrompt="1"/>
          </p:nvPr>
        </p:nvSpPr>
        <p:spPr>
          <a:xfrm>
            <a:off x="5431536" y="2194560"/>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7" name="Third Resp #">
            <a:extLst>
              <a:ext uri="{FF2B5EF4-FFF2-40B4-BE49-F238E27FC236}">
                <a16:creationId xmlns:a16="http://schemas.microsoft.com/office/drawing/2014/main" id="{2ACAFB9D-8E9C-4408-85E1-A3501374C2E9}"/>
              </a:ext>
            </a:extLst>
          </p:cNvPr>
          <p:cNvSpPr>
            <a:spLocks noGrp="1"/>
          </p:cNvSpPr>
          <p:nvPr>
            <p:ph type="body" idx="7" hasCustomPrompt="1"/>
          </p:nvPr>
        </p:nvSpPr>
        <p:spPr>
          <a:xfrm>
            <a:off x="4526280" y="3035808"/>
            <a:ext cx="914400" cy="804672"/>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8" name="Third Resp Text">
            <a:extLst>
              <a:ext uri="{FF2B5EF4-FFF2-40B4-BE49-F238E27FC236}">
                <a16:creationId xmlns:a16="http://schemas.microsoft.com/office/drawing/2014/main" id="{22884D39-7004-49D5-8E88-C45BE1C9BFCB}"/>
              </a:ext>
            </a:extLst>
          </p:cNvPr>
          <p:cNvSpPr>
            <a:spLocks noGrp="1"/>
          </p:cNvSpPr>
          <p:nvPr>
            <p:ph type="body" idx="8" hasCustomPrompt="1"/>
          </p:nvPr>
        </p:nvSpPr>
        <p:spPr>
          <a:xfrm>
            <a:off x="5431536" y="3035808"/>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9" name="Fourth Resp #">
            <a:extLst>
              <a:ext uri="{FF2B5EF4-FFF2-40B4-BE49-F238E27FC236}">
                <a16:creationId xmlns:a16="http://schemas.microsoft.com/office/drawing/2014/main" id="{310C83DA-41AE-4CBA-AA96-EB5CB2226FCF}"/>
              </a:ext>
            </a:extLst>
          </p:cNvPr>
          <p:cNvSpPr>
            <a:spLocks noGrp="1"/>
          </p:cNvSpPr>
          <p:nvPr>
            <p:ph type="body" idx="9" hasCustomPrompt="1"/>
          </p:nvPr>
        </p:nvSpPr>
        <p:spPr>
          <a:xfrm>
            <a:off x="4526280" y="3877056"/>
            <a:ext cx="914400" cy="804672"/>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10" name="Fourth Resp Text">
            <a:extLst>
              <a:ext uri="{FF2B5EF4-FFF2-40B4-BE49-F238E27FC236}">
                <a16:creationId xmlns:a16="http://schemas.microsoft.com/office/drawing/2014/main" id="{AEE05FA0-DD58-4D0B-A7E0-EAC7B789E7A7}"/>
              </a:ext>
            </a:extLst>
          </p:cNvPr>
          <p:cNvSpPr>
            <a:spLocks noGrp="1"/>
          </p:cNvSpPr>
          <p:nvPr>
            <p:ph type="body" idx="10" hasCustomPrompt="1"/>
          </p:nvPr>
        </p:nvSpPr>
        <p:spPr>
          <a:xfrm>
            <a:off x="5431536" y="3877056"/>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3" name="Fifth Resp #">
            <a:extLst>
              <a:ext uri="{FF2B5EF4-FFF2-40B4-BE49-F238E27FC236}">
                <a16:creationId xmlns:a16="http://schemas.microsoft.com/office/drawing/2014/main" id="{B6D2D170-961D-4140-B087-C6CFDF7BBD75}"/>
              </a:ext>
            </a:extLst>
          </p:cNvPr>
          <p:cNvSpPr>
            <a:spLocks noGrp="1"/>
          </p:cNvSpPr>
          <p:nvPr>
            <p:ph type="body" idx="13" hasCustomPrompt="1"/>
          </p:nvPr>
        </p:nvSpPr>
        <p:spPr>
          <a:xfrm>
            <a:off x="4526280" y="4727448"/>
            <a:ext cx="914400" cy="804672"/>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14" name="Fifth Resp Text">
            <a:extLst>
              <a:ext uri="{FF2B5EF4-FFF2-40B4-BE49-F238E27FC236}">
                <a16:creationId xmlns:a16="http://schemas.microsoft.com/office/drawing/2014/main" id="{B428E384-92E9-495A-9CAE-E33E3164F939}"/>
              </a:ext>
            </a:extLst>
          </p:cNvPr>
          <p:cNvSpPr>
            <a:spLocks noGrp="1"/>
          </p:cNvSpPr>
          <p:nvPr>
            <p:ph type="body" idx="14" hasCustomPrompt="1"/>
          </p:nvPr>
        </p:nvSpPr>
        <p:spPr>
          <a:xfrm>
            <a:off x="5431536" y="4727448"/>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5" name="Sixth Resp #">
            <a:extLst>
              <a:ext uri="{FF2B5EF4-FFF2-40B4-BE49-F238E27FC236}">
                <a16:creationId xmlns:a16="http://schemas.microsoft.com/office/drawing/2014/main" id="{DC41B7B5-B438-4885-90AE-758ABF2CA9F9}"/>
              </a:ext>
            </a:extLst>
          </p:cNvPr>
          <p:cNvSpPr>
            <a:spLocks noGrp="1"/>
          </p:cNvSpPr>
          <p:nvPr>
            <p:ph type="body" idx="15" hasCustomPrompt="1"/>
          </p:nvPr>
        </p:nvSpPr>
        <p:spPr>
          <a:xfrm>
            <a:off x="4526280" y="5568696"/>
            <a:ext cx="914400" cy="804672"/>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16" name="Sixth Resp Text">
            <a:extLst>
              <a:ext uri="{FF2B5EF4-FFF2-40B4-BE49-F238E27FC236}">
                <a16:creationId xmlns:a16="http://schemas.microsoft.com/office/drawing/2014/main" id="{09F72B28-4CF6-4FD1-BA4A-5A98215324E2}"/>
              </a:ext>
            </a:extLst>
          </p:cNvPr>
          <p:cNvSpPr>
            <a:spLocks noGrp="1"/>
          </p:cNvSpPr>
          <p:nvPr>
            <p:ph type="body" idx="16" hasCustomPrompt="1"/>
          </p:nvPr>
        </p:nvSpPr>
        <p:spPr>
          <a:xfrm>
            <a:off x="5431536" y="5568696"/>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8" name="copyrightText">
            <a:extLst>
              <a:ext uri="{FF2B5EF4-FFF2-40B4-BE49-F238E27FC236}">
                <a16:creationId xmlns:a16="http://schemas.microsoft.com/office/drawing/2014/main" id="{6832CA54-20DE-DD5C-BBAD-03A279CB3717}"/>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23762142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C-Vert-Option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F9DC1246-3E71-42C8-88C8-CEB64C15A2A3}"/>
              </a:ext>
            </a:extLst>
          </p:cNvPr>
          <p:cNvSpPr>
            <a:spLocks noGrp="1"/>
          </p:cNvSpPr>
          <p:nvPr>
            <p:ph type="sldNum" idx="97"/>
          </p:nvPr>
        </p:nvSpPr>
        <p:spPr>
          <a:xfrm>
            <a:off x="11347704" y="6446520"/>
            <a:ext cx="484632" cy="228600"/>
          </a:xfrm>
        </p:spPr>
        <p:txBody>
          <a:bodyPr/>
          <a:lstStyle>
            <a:lvl1pPr>
              <a:defRPr>
                <a:solidFill>
                  <a:schemeClr val="tx2"/>
                </a:solidFill>
              </a:defRPr>
            </a:lvl1pPr>
          </a:lstStyle>
          <a:p>
            <a:fld id="{4037B1B0-0345-4E15-985A-6BECCDBE474F}" type="slidenum">
              <a:rPr lang="en-US" smtClean="0"/>
              <a:pPr/>
              <a:t>‹#›</a:t>
            </a:fld>
            <a:endParaRPr lang="en-US" dirty="0"/>
          </a:p>
        </p:txBody>
      </p:sp>
      <p:sp>
        <p:nvSpPr>
          <p:cNvPr id="16" name="Question Number">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365760" y="299526"/>
            <a:ext cx="11466576" cy="731318"/>
          </a:xfrm>
        </p:spPr>
        <p:txBody>
          <a:bodyPr/>
          <a:lstStyle>
            <a:lvl1pPr>
              <a:defRPr>
                <a:solidFill>
                  <a:schemeClr val="tx1"/>
                </a:solidFill>
                <a:latin typeface="Amazon Ember Display Heavy"/>
              </a:defRPr>
            </a:lvl1pPr>
          </a:lstStyle>
          <a:p>
            <a:r>
              <a:rPr lang="en-US" dirty="0"/>
              <a:t>Question and Responses – Option 2</a:t>
            </a:r>
          </a:p>
        </p:txBody>
      </p:sp>
      <p:sp>
        <p:nvSpPr>
          <p:cNvPr id="2" name="Question">
            <a:extLst>
              <a:ext uri="{FF2B5EF4-FFF2-40B4-BE49-F238E27FC236}">
                <a16:creationId xmlns:a16="http://schemas.microsoft.com/office/drawing/2014/main" id="{93617314-864D-45CC-8F94-CE423E6637F9}"/>
              </a:ext>
            </a:extLst>
          </p:cNvPr>
          <p:cNvSpPr>
            <a:spLocks noGrp="1"/>
          </p:cNvSpPr>
          <p:nvPr>
            <p:ph type="body" idx="2" hasCustomPrompt="1"/>
          </p:nvPr>
        </p:nvSpPr>
        <p:spPr>
          <a:xfrm>
            <a:off x="357188" y="1039813"/>
            <a:ext cx="4162425" cy="5407025"/>
          </a:xfrm>
        </p:spPr>
        <p:txBody>
          <a:bodyPr>
            <a:normAutofit/>
          </a:bodyPr>
          <a:lstStyle>
            <a:lvl1pPr marL="0" indent="0" algn="l">
              <a:buNone/>
              <a:defRPr sz="2400">
                <a:solidFill>
                  <a:schemeClr val="tx1"/>
                </a:solidFill>
              </a:defRPr>
            </a:lvl1pPr>
            <a:lvl2pPr algn="l">
              <a:defRPr sz="2000"/>
            </a:lvl2pPr>
            <a:lvl3pPr algn="l">
              <a:defRPr sz="1800"/>
            </a:lvl3pPr>
            <a:lvl4pPr algn="l">
              <a:defRPr sz="1600"/>
            </a:lvl4pPr>
            <a:lvl5pPr algn="l">
              <a:defRPr sz="1600"/>
            </a:lvl5pPr>
          </a:lstStyle>
          <a:p>
            <a:pPr lvl="0"/>
            <a:r>
              <a:rPr lang="en-US" dirty="0"/>
              <a:t>Enter question –</a:t>
            </a:r>
            <a:br>
              <a:rPr lang="en-US" dirty="0"/>
            </a:br>
            <a:r>
              <a:rPr lang="en-US" dirty="0"/>
              <a:t>4 responses can only have 1 correct response</a:t>
            </a:r>
            <a:br>
              <a:rPr lang="en-US" dirty="0"/>
            </a:br>
            <a:r>
              <a:rPr lang="en-US" dirty="0"/>
              <a:t>5 responses must have 2 correct responses</a:t>
            </a:r>
            <a:br>
              <a:rPr lang="en-US" dirty="0"/>
            </a:br>
            <a:r>
              <a:rPr lang="en-US" dirty="0"/>
              <a:t>6 responses must have 3 correct responses.</a:t>
            </a:r>
          </a:p>
        </p:txBody>
      </p:sp>
      <p:sp>
        <p:nvSpPr>
          <p:cNvPr id="11" name="Choice Header">
            <a:extLst>
              <a:ext uri="{FF2B5EF4-FFF2-40B4-BE49-F238E27FC236}">
                <a16:creationId xmlns:a16="http://schemas.microsoft.com/office/drawing/2014/main" id="{94A86AAC-E12E-4379-82C3-110918D47BB2}"/>
              </a:ext>
            </a:extLst>
          </p:cNvPr>
          <p:cNvSpPr>
            <a:spLocks noGrp="1"/>
          </p:cNvSpPr>
          <p:nvPr>
            <p:ph type="body" idx="11" hasCustomPrompt="1"/>
          </p:nvPr>
        </p:nvSpPr>
        <p:spPr>
          <a:xfrm>
            <a:off x="4519613" y="1033463"/>
            <a:ext cx="925512" cy="322262"/>
          </a:xfrm>
          <a:noFill/>
          <a:ln>
            <a:noFill/>
          </a:ln>
        </p:spPr>
        <p:txBody>
          <a:bodyPr lIns="0" rIns="0">
            <a:noAutofit/>
          </a:bodyPr>
          <a:lstStyle>
            <a:lvl1pPr marL="0" indent="0" algn="ctr">
              <a:buNone/>
              <a:defRPr sz="1800" b="1">
                <a:solidFill>
                  <a:schemeClr val="bg2"/>
                </a:solidFill>
                <a:latin typeface="+mn-lt"/>
              </a:defRPr>
            </a:lvl1pPr>
          </a:lstStyle>
          <a:p>
            <a:pPr lvl="0"/>
            <a:r>
              <a:rPr lang="en-US" dirty="0"/>
              <a:t>Type: Choice</a:t>
            </a:r>
          </a:p>
        </p:txBody>
      </p:sp>
      <p:sp>
        <p:nvSpPr>
          <p:cNvPr id="12" name="Response Header">
            <a:extLst>
              <a:ext uri="{FF2B5EF4-FFF2-40B4-BE49-F238E27FC236}">
                <a16:creationId xmlns:a16="http://schemas.microsoft.com/office/drawing/2014/main" id="{49A546CD-B784-4C60-8DF1-04299A8BD8DC}"/>
              </a:ext>
            </a:extLst>
          </p:cNvPr>
          <p:cNvSpPr>
            <a:spLocks noGrp="1"/>
          </p:cNvSpPr>
          <p:nvPr>
            <p:ph type="body" idx="12" hasCustomPrompt="1"/>
          </p:nvPr>
        </p:nvSpPr>
        <p:spPr>
          <a:xfrm>
            <a:off x="5445125" y="1039813"/>
            <a:ext cx="3005138" cy="315912"/>
          </a:xfrm>
          <a:noFill/>
          <a:ln>
            <a:noFill/>
          </a:ln>
        </p:spPr>
        <p:txBody>
          <a:bodyPr lIns="91440" rIns="0">
            <a:noAutofit/>
          </a:bodyPr>
          <a:lstStyle>
            <a:lvl1pPr marL="0" indent="0" algn="l">
              <a:buNone/>
              <a:defRPr sz="1800" b="1">
                <a:solidFill>
                  <a:schemeClr val="bg2"/>
                </a:solidFill>
                <a:latin typeface="+mn-lt"/>
              </a:defRPr>
            </a:lvl1pPr>
          </a:lstStyle>
          <a:p>
            <a:pPr lvl="0"/>
            <a:r>
              <a:rPr lang="en-US" dirty="0"/>
              <a:t>Type: Response</a:t>
            </a:r>
          </a:p>
        </p:txBody>
      </p:sp>
      <p:sp>
        <p:nvSpPr>
          <p:cNvPr id="3" name="First Resp #">
            <a:extLst>
              <a:ext uri="{FF2B5EF4-FFF2-40B4-BE49-F238E27FC236}">
                <a16:creationId xmlns:a16="http://schemas.microsoft.com/office/drawing/2014/main" id="{DF65B8F8-C411-4217-9956-036774AA94F8}"/>
              </a:ext>
            </a:extLst>
          </p:cNvPr>
          <p:cNvSpPr>
            <a:spLocks noGrp="1"/>
          </p:cNvSpPr>
          <p:nvPr>
            <p:ph type="body" idx="3" hasCustomPrompt="1"/>
          </p:nvPr>
        </p:nvSpPr>
        <p:spPr>
          <a:xfrm>
            <a:off x="4530343" y="1344168"/>
            <a:ext cx="914781" cy="804672"/>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4" name="First Resp Text">
            <a:extLst>
              <a:ext uri="{FF2B5EF4-FFF2-40B4-BE49-F238E27FC236}">
                <a16:creationId xmlns:a16="http://schemas.microsoft.com/office/drawing/2014/main" id="{FFCADE15-0CD9-4F7B-9FFC-6A2C71B4D226}"/>
              </a:ext>
            </a:extLst>
          </p:cNvPr>
          <p:cNvSpPr>
            <a:spLocks noGrp="1"/>
          </p:cNvSpPr>
          <p:nvPr>
            <p:ph type="body" idx="4" hasCustomPrompt="1"/>
          </p:nvPr>
        </p:nvSpPr>
        <p:spPr>
          <a:xfrm>
            <a:off x="5431536" y="1344168"/>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5" name="Second Resp #">
            <a:extLst>
              <a:ext uri="{FF2B5EF4-FFF2-40B4-BE49-F238E27FC236}">
                <a16:creationId xmlns:a16="http://schemas.microsoft.com/office/drawing/2014/main" id="{B27347F1-D178-4BA7-947D-9C3316CA7F55}"/>
              </a:ext>
            </a:extLst>
          </p:cNvPr>
          <p:cNvSpPr>
            <a:spLocks noGrp="1"/>
          </p:cNvSpPr>
          <p:nvPr>
            <p:ph type="body" idx="5" hasCustomPrompt="1"/>
          </p:nvPr>
        </p:nvSpPr>
        <p:spPr>
          <a:xfrm>
            <a:off x="4526280" y="2194560"/>
            <a:ext cx="914400" cy="804672"/>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6" name="Second Resp Text">
            <a:extLst>
              <a:ext uri="{FF2B5EF4-FFF2-40B4-BE49-F238E27FC236}">
                <a16:creationId xmlns:a16="http://schemas.microsoft.com/office/drawing/2014/main" id="{9762E385-4F68-4D4A-BE57-EDA108A285B5}"/>
              </a:ext>
            </a:extLst>
          </p:cNvPr>
          <p:cNvSpPr>
            <a:spLocks noGrp="1"/>
          </p:cNvSpPr>
          <p:nvPr>
            <p:ph type="body" idx="6" hasCustomPrompt="1"/>
          </p:nvPr>
        </p:nvSpPr>
        <p:spPr>
          <a:xfrm>
            <a:off x="5431536" y="2194560"/>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7" name="Third Resp #">
            <a:extLst>
              <a:ext uri="{FF2B5EF4-FFF2-40B4-BE49-F238E27FC236}">
                <a16:creationId xmlns:a16="http://schemas.microsoft.com/office/drawing/2014/main" id="{2ACAFB9D-8E9C-4408-85E1-A3501374C2E9}"/>
              </a:ext>
            </a:extLst>
          </p:cNvPr>
          <p:cNvSpPr>
            <a:spLocks noGrp="1"/>
          </p:cNvSpPr>
          <p:nvPr>
            <p:ph type="body" idx="7" hasCustomPrompt="1"/>
          </p:nvPr>
        </p:nvSpPr>
        <p:spPr>
          <a:xfrm>
            <a:off x="4526280" y="3035808"/>
            <a:ext cx="914400" cy="804672"/>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8" name="Third Resp Text">
            <a:extLst>
              <a:ext uri="{FF2B5EF4-FFF2-40B4-BE49-F238E27FC236}">
                <a16:creationId xmlns:a16="http://schemas.microsoft.com/office/drawing/2014/main" id="{22884D39-7004-49D5-8E88-C45BE1C9BFCB}"/>
              </a:ext>
            </a:extLst>
          </p:cNvPr>
          <p:cNvSpPr>
            <a:spLocks noGrp="1"/>
          </p:cNvSpPr>
          <p:nvPr>
            <p:ph type="body" idx="8" hasCustomPrompt="1"/>
          </p:nvPr>
        </p:nvSpPr>
        <p:spPr>
          <a:xfrm>
            <a:off x="5431536" y="3035808"/>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9" name="Fourth Resp #">
            <a:extLst>
              <a:ext uri="{FF2B5EF4-FFF2-40B4-BE49-F238E27FC236}">
                <a16:creationId xmlns:a16="http://schemas.microsoft.com/office/drawing/2014/main" id="{310C83DA-41AE-4CBA-AA96-EB5CB2226FCF}"/>
              </a:ext>
            </a:extLst>
          </p:cNvPr>
          <p:cNvSpPr>
            <a:spLocks noGrp="1"/>
          </p:cNvSpPr>
          <p:nvPr>
            <p:ph type="body" idx="9" hasCustomPrompt="1"/>
          </p:nvPr>
        </p:nvSpPr>
        <p:spPr>
          <a:xfrm>
            <a:off x="4526280" y="3877056"/>
            <a:ext cx="914400" cy="804672"/>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0" name="Fourth Resp Text">
            <a:extLst>
              <a:ext uri="{FF2B5EF4-FFF2-40B4-BE49-F238E27FC236}">
                <a16:creationId xmlns:a16="http://schemas.microsoft.com/office/drawing/2014/main" id="{AEE05FA0-DD58-4D0B-A7E0-EAC7B789E7A7}"/>
              </a:ext>
            </a:extLst>
          </p:cNvPr>
          <p:cNvSpPr>
            <a:spLocks noGrp="1"/>
          </p:cNvSpPr>
          <p:nvPr>
            <p:ph type="body" idx="10" hasCustomPrompt="1"/>
          </p:nvPr>
        </p:nvSpPr>
        <p:spPr>
          <a:xfrm>
            <a:off x="5431536" y="3877056"/>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7" name="Fifth Resp #">
            <a:extLst>
              <a:ext uri="{FF2B5EF4-FFF2-40B4-BE49-F238E27FC236}">
                <a16:creationId xmlns:a16="http://schemas.microsoft.com/office/drawing/2014/main" id="{B6D2D170-961D-4140-B087-C6CFDF7BBD75}"/>
              </a:ext>
            </a:extLst>
          </p:cNvPr>
          <p:cNvSpPr>
            <a:spLocks noGrp="1"/>
          </p:cNvSpPr>
          <p:nvPr>
            <p:ph type="body" idx="12" hasCustomPrompt="1"/>
          </p:nvPr>
        </p:nvSpPr>
        <p:spPr>
          <a:xfrm>
            <a:off x="4526280" y="4727448"/>
            <a:ext cx="914400" cy="804672"/>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3" name="Fifth Resp Text">
            <a:extLst>
              <a:ext uri="{FF2B5EF4-FFF2-40B4-BE49-F238E27FC236}">
                <a16:creationId xmlns:a16="http://schemas.microsoft.com/office/drawing/2014/main" id="{B428E384-92E9-495A-9CAE-E33E3164F939}"/>
              </a:ext>
            </a:extLst>
          </p:cNvPr>
          <p:cNvSpPr>
            <a:spLocks noGrp="1"/>
          </p:cNvSpPr>
          <p:nvPr>
            <p:ph type="body" idx="13" hasCustomPrompt="1"/>
          </p:nvPr>
        </p:nvSpPr>
        <p:spPr>
          <a:xfrm>
            <a:off x="5431536" y="4727448"/>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4" name="Sixth Resp #">
            <a:extLst>
              <a:ext uri="{FF2B5EF4-FFF2-40B4-BE49-F238E27FC236}">
                <a16:creationId xmlns:a16="http://schemas.microsoft.com/office/drawing/2014/main" id="{DC41B7B5-B438-4885-90AE-758ABF2CA9F9}"/>
              </a:ext>
            </a:extLst>
          </p:cNvPr>
          <p:cNvSpPr>
            <a:spLocks noGrp="1"/>
          </p:cNvSpPr>
          <p:nvPr>
            <p:ph type="body" idx="14" hasCustomPrompt="1"/>
          </p:nvPr>
        </p:nvSpPr>
        <p:spPr>
          <a:xfrm>
            <a:off x="4526280" y="5568696"/>
            <a:ext cx="914400" cy="804672"/>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5" name="Sixth Resp Text">
            <a:extLst>
              <a:ext uri="{FF2B5EF4-FFF2-40B4-BE49-F238E27FC236}">
                <a16:creationId xmlns:a16="http://schemas.microsoft.com/office/drawing/2014/main" id="{09F72B28-4CF6-4FD1-BA4A-5A98215324E2}"/>
              </a:ext>
            </a:extLst>
          </p:cNvPr>
          <p:cNvSpPr>
            <a:spLocks noGrp="1"/>
          </p:cNvSpPr>
          <p:nvPr>
            <p:ph type="body" idx="15" hasCustomPrompt="1"/>
          </p:nvPr>
        </p:nvSpPr>
        <p:spPr>
          <a:xfrm>
            <a:off x="5431536" y="5568696"/>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Tree>
    <p:custDataLst>
      <p:tags r:id="rId1"/>
    </p:custDataLst>
    <p:extLst>
      <p:ext uri="{BB962C8B-B14F-4D97-AF65-F5344CB8AC3E}">
        <p14:creationId xmlns:p14="http://schemas.microsoft.com/office/powerpoint/2010/main" val="19470469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reserve="1">
  <p:cSld name="KC-Vertical-Answe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Answer">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179240" y="179881"/>
            <a:ext cx="11466576" cy="825473"/>
          </a:xfrm>
        </p:spPr>
        <p:txBody>
          <a:bodyPr/>
          <a:lstStyle>
            <a:lvl1pPr>
              <a:defRPr>
                <a:solidFill>
                  <a:srgbClr val="F1F3F3"/>
                </a:solidFill>
                <a:latin typeface="Amazon Ember Display Heavy"/>
              </a:defRPr>
            </a:lvl1pPr>
          </a:lstStyle>
          <a:p>
            <a:r>
              <a:rPr lang="en-US" dirty="0"/>
              <a:t>Answer and explanation</a:t>
            </a:r>
          </a:p>
        </p:txBody>
      </p:sp>
      <p:sp>
        <p:nvSpPr>
          <p:cNvPr id="2" name="Question">
            <a:extLst>
              <a:ext uri="{FF2B5EF4-FFF2-40B4-BE49-F238E27FC236}">
                <a16:creationId xmlns:a16="http://schemas.microsoft.com/office/drawing/2014/main" id="{44F57E91-15F3-4802-8B9A-31B722148228}"/>
              </a:ext>
            </a:extLst>
          </p:cNvPr>
          <p:cNvSpPr>
            <a:spLocks noGrp="1"/>
          </p:cNvSpPr>
          <p:nvPr>
            <p:ph type="body" idx="2" hasCustomPrompt="1"/>
          </p:nvPr>
        </p:nvSpPr>
        <p:spPr>
          <a:xfrm>
            <a:off x="179239" y="1005356"/>
            <a:ext cx="4401650" cy="5429386"/>
          </a:xfrm>
        </p:spPr>
        <p:txBody>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again –</a:t>
            </a:r>
            <a:br>
              <a:rPr lang="en-US" dirty="0"/>
            </a:br>
            <a:r>
              <a:rPr lang="en-US" dirty="0"/>
              <a:t>Here you can explain why the responses are correct or incorrect.</a:t>
            </a:r>
          </a:p>
        </p:txBody>
      </p:sp>
      <p:sp>
        <p:nvSpPr>
          <p:cNvPr id="12" name="AnswerHeader">
            <a:extLst>
              <a:ext uri="{FF2B5EF4-FFF2-40B4-BE49-F238E27FC236}">
                <a16:creationId xmlns:a16="http://schemas.microsoft.com/office/drawing/2014/main" id="{7C8472BF-3681-4E98-B87B-5FA7A5C19359}"/>
              </a:ext>
            </a:extLst>
          </p:cNvPr>
          <p:cNvSpPr>
            <a:spLocks noGrp="1"/>
          </p:cNvSpPr>
          <p:nvPr>
            <p:ph type="body" idx="12" hasCustomPrompt="1"/>
          </p:nvPr>
        </p:nvSpPr>
        <p:spPr>
          <a:xfrm>
            <a:off x="4580888" y="1020685"/>
            <a:ext cx="7611111" cy="400050"/>
          </a:xfrm>
          <a:noFill/>
        </p:spPr>
        <p:txBody>
          <a:bodyPr lIns="91440">
            <a:noAutofit/>
          </a:bodyPr>
          <a:lstStyle>
            <a:lvl1pPr marL="0" indent="0">
              <a:buNone/>
              <a:defRPr sz="2000" b="1">
                <a:solidFill>
                  <a:schemeClr val="bg1"/>
                </a:solidFill>
              </a:defRPr>
            </a:lvl1pPr>
          </a:lstStyle>
          <a:p>
            <a:pPr lvl="0"/>
            <a:r>
              <a:rPr lang="en-US" dirty="0"/>
              <a:t>Type: The correct response is</a:t>
            </a:r>
          </a:p>
        </p:txBody>
      </p:sp>
      <p:sp>
        <p:nvSpPr>
          <p:cNvPr id="3" name="Answer Text">
            <a:extLst>
              <a:ext uri="{FF2B5EF4-FFF2-40B4-BE49-F238E27FC236}">
                <a16:creationId xmlns:a16="http://schemas.microsoft.com/office/drawing/2014/main" id="{FFCADE15-0CD9-4F7B-9FFC-6A2C71B4D226}"/>
              </a:ext>
            </a:extLst>
          </p:cNvPr>
          <p:cNvSpPr>
            <a:spLocks noGrp="1"/>
          </p:cNvSpPr>
          <p:nvPr>
            <p:ph type="body" idx="3" hasCustomPrompt="1"/>
          </p:nvPr>
        </p:nvSpPr>
        <p:spPr>
          <a:xfrm>
            <a:off x="5430794" y="1420597"/>
            <a:ext cx="6723145" cy="4955378"/>
          </a:xfrm>
          <a:noFill/>
        </p:spPr>
        <p:txBody>
          <a:bodyPr lIns="91440" tIns="91440" rIns="182880" bIns="0" anchor="t"/>
          <a:lstStyle>
            <a:lvl1pPr marL="0" indent="0" algn="l">
              <a:spcBef>
                <a:spcPts val="0"/>
              </a:spcBef>
              <a:spcAft>
                <a:spcPts val="0"/>
              </a:spcAft>
              <a:buNone/>
              <a:defRPr sz="2000">
                <a:solidFill>
                  <a:schemeClr val="tx1"/>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a description of the correct and incorrect responses.</a:t>
            </a:r>
          </a:p>
        </p:txBody>
      </p:sp>
      <p:sp>
        <p:nvSpPr>
          <p:cNvPr id="5" name="copyrightText">
            <a:extLst>
              <a:ext uri="{FF2B5EF4-FFF2-40B4-BE49-F238E27FC236}">
                <a16:creationId xmlns:a16="http://schemas.microsoft.com/office/drawing/2014/main" id="{8C6CC434-51A2-56F9-DE15-68D81124EAA3}"/>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30886865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 preserve="1">
  <p:cSld name="KC-Vert-Ans-Option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7919E744-E8A9-4BBA-9A46-E3C8187BE86A}"/>
              </a:ext>
            </a:extLst>
          </p:cNvPr>
          <p:cNvSpPr>
            <a:spLocks noGrp="1"/>
          </p:cNvSpPr>
          <p:nvPr>
            <p:ph type="sldNum" idx="97"/>
          </p:nvPr>
        </p:nvSpPr>
        <p:spPr>
          <a:xfrm>
            <a:off x="11347704" y="6446520"/>
            <a:ext cx="484632" cy="228600"/>
          </a:xfrm>
        </p:spPr>
        <p:txBody>
          <a:bodyPr/>
          <a:lstStyle>
            <a:lvl1pPr>
              <a:defRPr>
                <a:solidFill>
                  <a:schemeClr val="tx2"/>
                </a:solidFill>
              </a:defRPr>
            </a:lvl1pPr>
          </a:lstStyle>
          <a:p>
            <a:fld id="{4037B1B0-0345-4E15-985A-6BECCDBE474F}" type="slidenum">
              <a:rPr lang="en-US" smtClean="0"/>
              <a:pPr/>
              <a:t>‹#›</a:t>
            </a:fld>
            <a:endParaRPr lang="en-US" dirty="0"/>
          </a:p>
        </p:txBody>
      </p:sp>
      <p:sp>
        <p:nvSpPr>
          <p:cNvPr id="4" name="Answer">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179240" y="179881"/>
            <a:ext cx="11466576" cy="825473"/>
          </a:xfrm>
        </p:spPr>
        <p:txBody>
          <a:bodyPr/>
          <a:lstStyle>
            <a:lvl1pPr>
              <a:defRPr>
                <a:solidFill>
                  <a:schemeClr val="tx1"/>
                </a:solidFill>
                <a:latin typeface="Amazon Ember Display Heavy"/>
              </a:defRPr>
            </a:lvl1pPr>
          </a:lstStyle>
          <a:p>
            <a:r>
              <a:rPr lang="en-US" dirty="0"/>
              <a:t>Answer and explanation – Option 2</a:t>
            </a:r>
          </a:p>
        </p:txBody>
      </p:sp>
      <p:sp>
        <p:nvSpPr>
          <p:cNvPr id="2" name="Question">
            <a:extLst>
              <a:ext uri="{FF2B5EF4-FFF2-40B4-BE49-F238E27FC236}">
                <a16:creationId xmlns:a16="http://schemas.microsoft.com/office/drawing/2014/main" id="{44F57E91-15F3-4802-8B9A-31B722148228}"/>
              </a:ext>
            </a:extLst>
          </p:cNvPr>
          <p:cNvSpPr>
            <a:spLocks noGrp="1"/>
          </p:cNvSpPr>
          <p:nvPr>
            <p:ph type="body" idx="2" hasCustomPrompt="1"/>
          </p:nvPr>
        </p:nvSpPr>
        <p:spPr>
          <a:xfrm>
            <a:off x="179239" y="1005356"/>
            <a:ext cx="4401650" cy="5429386"/>
          </a:xfrm>
        </p:spPr>
        <p:txBody>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again –</a:t>
            </a:r>
            <a:br>
              <a:rPr lang="en-US" dirty="0"/>
            </a:br>
            <a:r>
              <a:rPr lang="en-US" dirty="0"/>
              <a:t>Here you can explain why the responses are correct or incorrect.</a:t>
            </a:r>
          </a:p>
        </p:txBody>
      </p:sp>
      <p:sp>
        <p:nvSpPr>
          <p:cNvPr id="12" name="AnswerHeader">
            <a:extLst>
              <a:ext uri="{FF2B5EF4-FFF2-40B4-BE49-F238E27FC236}">
                <a16:creationId xmlns:a16="http://schemas.microsoft.com/office/drawing/2014/main" id="{7C8472BF-3681-4E98-B87B-5FA7A5C19359}"/>
              </a:ext>
            </a:extLst>
          </p:cNvPr>
          <p:cNvSpPr>
            <a:spLocks noGrp="1"/>
          </p:cNvSpPr>
          <p:nvPr>
            <p:ph type="body" idx="12" hasCustomPrompt="1"/>
          </p:nvPr>
        </p:nvSpPr>
        <p:spPr>
          <a:xfrm>
            <a:off x="4580889" y="1020685"/>
            <a:ext cx="7064928" cy="400050"/>
          </a:xfrm>
          <a:noFill/>
        </p:spPr>
        <p:txBody>
          <a:bodyPr lIns="91440">
            <a:noAutofit/>
          </a:bodyPr>
          <a:lstStyle>
            <a:lvl1pPr marL="0" indent="0">
              <a:buNone/>
              <a:defRPr sz="2000" b="1">
                <a:solidFill>
                  <a:schemeClr val="bg2"/>
                </a:solidFill>
              </a:defRPr>
            </a:lvl1pPr>
          </a:lstStyle>
          <a:p>
            <a:pPr lvl="0"/>
            <a:r>
              <a:rPr lang="en-US" dirty="0"/>
              <a:t>Type: The correct response is</a:t>
            </a:r>
          </a:p>
        </p:txBody>
      </p:sp>
      <p:sp>
        <p:nvSpPr>
          <p:cNvPr id="3" name="Answer Text">
            <a:extLst>
              <a:ext uri="{FF2B5EF4-FFF2-40B4-BE49-F238E27FC236}">
                <a16:creationId xmlns:a16="http://schemas.microsoft.com/office/drawing/2014/main" id="{FFCADE15-0CD9-4F7B-9FFC-6A2C71B4D226}"/>
              </a:ext>
            </a:extLst>
          </p:cNvPr>
          <p:cNvSpPr>
            <a:spLocks noGrp="1"/>
          </p:cNvSpPr>
          <p:nvPr>
            <p:ph type="body" idx="3" hasCustomPrompt="1"/>
          </p:nvPr>
        </p:nvSpPr>
        <p:spPr>
          <a:xfrm>
            <a:off x="5436973" y="1420597"/>
            <a:ext cx="6395364" cy="4955378"/>
          </a:xfrm>
          <a:noFill/>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a description of the correct and incorrect responses.</a:t>
            </a:r>
          </a:p>
        </p:txBody>
      </p:sp>
    </p:spTree>
    <p:custDataLst>
      <p:tags r:id="rId1"/>
    </p:custDataLst>
    <p:extLst>
      <p:ext uri="{BB962C8B-B14F-4D97-AF65-F5344CB8AC3E}">
        <p14:creationId xmlns:p14="http://schemas.microsoft.com/office/powerpoint/2010/main" val="2653043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Slide Varia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1D95C62C-EA11-4B27-9639-F8BCE11725B6}"/>
              </a:ext>
            </a:extLst>
          </p:cNvPr>
          <p:cNvSpPr>
            <a:spLocks noGrp="1"/>
          </p:cNvSpPr>
          <p:nvPr>
            <p:ph type="title" idx="1" hasCustomPrompt="1"/>
          </p:nvPr>
        </p:nvSpPr>
        <p:spPr>
          <a:xfrm>
            <a:off x="457200" y="2545492"/>
            <a:ext cx="11375136" cy="2446876"/>
          </a:xfrm>
        </p:spPr>
        <p:txBody>
          <a:bodyPr anchor="b">
            <a:normAutofit/>
          </a:bodyPr>
          <a:lstStyle>
            <a:lvl1pPr algn="l">
              <a:defRPr sz="4800">
                <a:solidFill>
                  <a:srgbClr val="F1F3F3"/>
                </a:solidFill>
                <a:latin typeface="Amazon Ember Display Heavy"/>
              </a:defRPr>
            </a:lvl1pPr>
          </a:lstStyle>
          <a:p>
            <a:r>
              <a:rPr lang="en-US" dirty="0"/>
              <a:t>Enter course title</a:t>
            </a:r>
          </a:p>
        </p:txBody>
      </p:sp>
      <p:sp>
        <p:nvSpPr>
          <p:cNvPr id="2" name="Subtitle">
            <a:extLst>
              <a:ext uri="{FF2B5EF4-FFF2-40B4-BE49-F238E27FC236}">
                <a16:creationId xmlns:a16="http://schemas.microsoft.com/office/drawing/2014/main" id="{5306A075-06B6-4644-A82F-DAE4D29918FB}"/>
              </a:ext>
            </a:extLst>
          </p:cNvPr>
          <p:cNvSpPr>
            <a:spLocks noGrp="1"/>
          </p:cNvSpPr>
          <p:nvPr>
            <p:ph type="subTitle" idx="2" hasCustomPrompt="1"/>
          </p:nvPr>
        </p:nvSpPr>
        <p:spPr>
          <a:xfrm>
            <a:off x="457200" y="5040376"/>
            <a:ext cx="11375136" cy="995898"/>
          </a:xfrm>
        </p:spPr>
        <p:txBody>
          <a:bodyPr>
            <a:normAutofit/>
          </a:bodyPr>
          <a:lstStyle>
            <a:lvl1pPr marL="0" indent="0" algn="l">
              <a:buNone/>
              <a:defRPr sz="3200">
                <a:solidFill>
                  <a:srgbClr val="F1F3F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a:t>
            </a:r>
          </a:p>
        </p:txBody>
      </p:sp>
      <p:sp>
        <p:nvSpPr>
          <p:cNvPr id="4" name="copyrightText">
            <a:extLst>
              <a:ext uri="{FF2B5EF4-FFF2-40B4-BE49-F238E27FC236}">
                <a16:creationId xmlns:a16="http://schemas.microsoft.com/office/drawing/2014/main" id="{1E4FBA35-1C8C-E454-A403-3AEB5EFA2AE6}"/>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14862667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QA-Horizontal">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10" name="Knowledge Check">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179240" y="179881"/>
            <a:ext cx="11466576" cy="825473"/>
          </a:xfrm>
        </p:spPr>
        <p:txBody>
          <a:bodyPr/>
          <a:lstStyle>
            <a:lvl1pPr>
              <a:defRPr>
                <a:solidFill>
                  <a:srgbClr val="F1F3F3"/>
                </a:solidFill>
                <a:latin typeface="Amazon Ember Display Heavy"/>
              </a:defRPr>
            </a:lvl1pPr>
          </a:lstStyle>
          <a:p>
            <a:r>
              <a:rPr lang="en-US" dirty="0"/>
              <a:t>Knowledge check</a:t>
            </a:r>
          </a:p>
        </p:txBody>
      </p:sp>
      <p:sp>
        <p:nvSpPr>
          <p:cNvPr id="2" name="Question 1">
            <a:extLst>
              <a:ext uri="{FF2B5EF4-FFF2-40B4-BE49-F238E27FC236}">
                <a16:creationId xmlns:a16="http://schemas.microsoft.com/office/drawing/2014/main" id="{44F57E91-15F3-4802-8B9A-31B722148228}"/>
              </a:ext>
            </a:extLst>
          </p:cNvPr>
          <p:cNvSpPr>
            <a:spLocks noGrp="1"/>
          </p:cNvSpPr>
          <p:nvPr>
            <p:ph type="body" idx="2" hasCustomPrompt="1"/>
          </p:nvPr>
        </p:nvSpPr>
        <p:spPr>
          <a:xfrm>
            <a:off x="179238" y="1185497"/>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3" name="Answer Text 1">
            <a:extLst>
              <a:ext uri="{FF2B5EF4-FFF2-40B4-BE49-F238E27FC236}">
                <a16:creationId xmlns:a16="http://schemas.microsoft.com/office/drawing/2014/main" id="{FFCADE15-0CD9-4F7B-9FFC-6A2C71B4D226}"/>
              </a:ext>
            </a:extLst>
          </p:cNvPr>
          <p:cNvSpPr>
            <a:spLocks noGrp="1"/>
          </p:cNvSpPr>
          <p:nvPr>
            <p:ph type="body" idx="3" hasCustomPrompt="1"/>
          </p:nvPr>
        </p:nvSpPr>
        <p:spPr>
          <a:xfrm>
            <a:off x="5651500" y="1185497"/>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4" name="Question 2">
            <a:extLst>
              <a:ext uri="{FF2B5EF4-FFF2-40B4-BE49-F238E27FC236}">
                <a16:creationId xmlns:a16="http://schemas.microsoft.com/office/drawing/2014/main" id="{2733FE88-66AC-4110-B77F-059B3D638C2E}"/>
              </a:ext>
            </a:extLst>
          </p:cNvPr>
          <p:cNvSpPr>
            <a:spLocks noGrp="1"/>
          </p:cNvSpPr>
          <p:nvPr>
            <p:ph type="body" idx="4" hasCustomPrompt="1"/>
          </p:nvPr>
        </p:nvSpPr>
        <p:spPr>
          <a:xfrm>
            <a:off x="179237" y="2526456"/>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5" name="Answer Text 2">
            <a:extLst>
              <a:ext uri="{FF2B5EF4-FFF2-40B4-BE49-F238E27FC236}">
                <a16:creationId xmlns:a16="http://schemas.microsoft.com/office/drawing/2014/main" id="{E33DAA71-DCA3-491A-8A97-143BF1813197}"/>
              </a:ext>
            </a:extLst>
          </p:cNvPr>
          <p:cNvSpPr>
            <a:spLocks noGrp="1"/>
          </p:cNvSpPr>
          <p:nvPr>
            <p:ph type="body" idx="5" hasCustomPrompt="1"/>
          </p:nvPr>
        </p:nvSpPr>
        <p:spPr>
          <a:xfrm>
            <a:off x="5651499" y="2526456"/>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6" name="Question 3">
            <a:extLst>
              <a:ext uri="{FF2B5EF4-FFF2-40B4-BE49-F238E27FC236}">
                <a16:creationId xmlns:a16="http://schemas.microsoft.com/office/drawing/2014/main" id="{85011FB9-28FB-42F5-8639-AFB8DE09EDB0}"/>
              </a:ext>
            </a:extLst>
          </p:cNvPr>
          <p:cNvSpPr>
            <a:spLocks noGrp="1"/>
          </p:cNvSpPr>
          <p:nvPr>
            <p:ph type="body" idx="6" hasCustomPrompt="1"/>
          </p:nvPr>
        </p:nvSpPr>
        <p:spPr>
          <a:xfrm>
            <a:off x="179237" y="3883100"/>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7" name="Answer Text 3">
            <a:extLst>
              <a:ext uri="{FF2B5EF4-FFF2-40B4-BE49-F238E27FC236}">
                <a16:creationId xmlns:a16="http://schemas.microsoft.com/office/drawing/2014/main" id="{BBA625A9-591B-4F80-B2C0-C8B9B7ED58AF}"/>
              </a:ext>
            </a:extLst>
          </p:cNvPr>
          <p:cNvSpPr>
            <a:spLocks noGrp="1"/>
          </p:cNvSpPr>
          <p:nvPr>
            <p:ph type="body" idx="7" hasCustomPrompt="1"/>
          </p:nvPr>
        </p:nvSpPr>
        <p:spPr>
          <a:xfrm>
            <a:off x="5651499" y="3883100"/>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8" name="Question 4">
            <a:extLst>
              <a:ext uri="{FF2B5EF4-FFF2-40B4-BE49-F238E27FC236}">
                <a16:creationId xmlns:a16="http://schemas.microsoft.com/office/drawing/2014/main" id="{94FE6022-0B4D-44CE-B9CB-F3EF8689FC0E}"/>
              </a:ext>
            </a:extLst>
          </p:cNvPr>
          <p:cNvSpPr>
            <a:spLocks noGrp="1"/>
          </p:cNvSpPr>
          <p:nvPr>
            <p:ph type="body" idx="8" hasCustomPrompt="1"/>
          </p:nvPr>
        </p:nvSpPr>
        <p:spPr>
          <a:xfrm>
            <a:off x="179236" y="5239557"/>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9" name="Answer Text 4">
            <a:extLst>
              <a:ext uri="{FF2B5EF4-FFF2-40B4-BE49-F238E27FC236}">
                <a16:creationId xmlns:a16="http://schemas.microsoft.com/office/drawing/2014/main" id="{A6B202E1-04E5-4362-96B3-ED5EF312171C}"/>
              </a:ext>
            </a:extLst>
          </p:cNvPr>
          <p:cNvSpPr>
            <a:spLocks noGrp="1"/>
          </p:cNvSpPr>
          <p:nvPr>
            <p:ph type="body" idx="9" hasCustomPrompt="1"/>
          </p:nvPr>
        </p:nvSpPr>
        <p:spPr>
          <a:xfrm>
            <a:off x="5651498" y="5239557"/>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11" name="copyrightText">
            <a:extLst>
              <a:ext uri="{FF2B5EF4-FFF2-40B4-BE49-F238E27FC236}">
                <a16:creationId xmlns:a16="http://schemas.microsoft.com/office/drawing/2014/main" id="{FD6C4274-2D3E-CD26-AC74-3C6DB21E53E4}"/>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31816277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A-Horz-Option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3A540A4D-7B1F-4055-BDC7-7451D12F0E31}"/>
              </a:ext>
            </a:extLst>
          </p:cNvPr>
          <p:cNvSpPr>
            <a:spLocks noGrp="1"/>
          </p:cNvSpPr>
          <p:nvPr>
            <p:ph type="sldNum" idx="97"/>
          </p:nvPr>
        </p:nvSpPr>
        <p:spPr>
          <a:xfrm>
            <a:off x="11347704" y="6446520"/>
            <a:ext cx="484632" cy="228600"/>
          </a:xfrm>
        </p:spPr>
        <p:txBody>
          <a:bodyPr/>
          <a:lstStyle>
            <a:lvl1pPr>
              <a:defRPr>
                <a:solidFill>
                  <a:schemeClr val="tx2"/>
                </a:solidFill>
              </a:defRPr>
            </a:lvl1pPr>
          </a:lstStyle>
          <a:p>
            <a:fld id="{4037B1B0-0345-4E15-985A-6BECCDBE474F}" type="slidenum">
              <a:rPr lang="en-US" smtClean="0"/>
              <a:pPr/>
              <a:t>‹#›</a:t>
            </a:fld>
            <a:endParaRPr lang="en-US" dirty="0"/>
          </a:p>
        </p:txBody>
      </p:sp>
      <p:sp>
        <p:nvSpPr>
          <p:cNvPr id="10" name="Knowledge check">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179240" y="179881"/>
            <a:ext cx="11466576" cy="825473"/>
          </a:xfrm>
        </p:spPr>
        <p:txBody>
          <a:bodyPr/>
          <a:lstStyle>
            <a:lvl1pPr>
              <a:defRPr>
                <a:solidFill>
                  <a:schemeClr val="tx1"/>
                </a:solidFill>
                <a:latin typeface="Amazon Ember Display Heavy"/>
              </a:defRPr>
            </a:lvl1pPr>
          </a:lstStyle>
          <a:p>
            <a:r>
              <a:rPr lang="en-US" dirty="0"/>
              <a:t>Knowledge check – Option 2</a:t>
            </a:r>
          </a:p>
        </p:txBody>
      </p:sp>
      <p:sp>
        <p:nvSpPr>
          <p:cNvPr id="2" name="Question 1">
            <a:extLst>
              <a:ext uri="{FF2B5EF4-FFF2-40B4-BE49-F238E27FC236}">
                <a16:creationId xmlns:a16="http://schemas.microsoft.com/office/drawing/2014/main" id="{44F57E91-15F3-4802-8B9A-31B722148228}"/>
              </a:ext>
            </a:extLst>
          </p:cNvPr>
          <p:cNvSpPr>
            <a:spLocks noGrp="1"/>
          </p:cNvSpPr>
          <p:nvPr>
            <p:ph type="body" idx="2" hasCustomPrompt="1"/>
          </p:nvPr>
        </p:nvSpPr>
        <p:spPr>
          <a:xfrm>
            <a:off x="179238" y="1185497"/>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3" name="Answer Text 1">
            <a:extLst>
              <a:ext uri="{FF2B5EF4-FFF2-40B4-BE49-F238E27FC236}">
                <a16:creationId xmlns:a16="http://schemas.microsoft.com/office/drawing/2014/main" id="{FFCADE15-0CD9-4F7B-9FFC-6A2C71B4D226}"/>
              </a:ext>
            </a:extLst>
          </p:cNvPr>
          <p:cNvSpPr>
            <a:spLocks noGrp="1"/>
          </p:cNvSpPr>
          <p:nvPr>
            <p:ph type="body" idx="3" hasCustomPrompt="1"/>
          </p:nvPr>
        </p:nvSpPr>
        <p:spPr>
          <a:xfrm>
            <a:off x="5651500" y="1185497"/>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4" name="Question 2">
            <a:extLst>
              <a:ext uri="{FF2B5EF4-FFF2-40B4-BE49-F238E27FC236}">
                <a16:creationId xmlns:a16="http://schemas.microsoft.com/office/drawing/2014/main" id="{2733FE88-66AC-4110-B77F-059B3D638C2E}"/>
              </a:ext>
            </a:extLst>
          </p:cNvPr>
          <p:cNvSpPr>
            <a:spLocks noGrp="1"/>
          </p:cNvSpPr>
          <p:nvPr>
            <p:ph type="body" idx="4" hasCustomPrompt="1"/>
          </p:nvPr>
        </p:nvSpPr>
        <p:spPr>
          <a:xfrm>
            <a:off x="179237" y="2526456"/>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5" name="Answer Text 2">
            <a:extLst>
              <a:ext uri="{FF2B5EF4-FFF2-40B4-BE49-F238E27FC236}">
                <a16:creationId xmlns:a16="http://schemas.microsoft.com/office/drawing/2014/main" id="{E33DAA71-DCA3-491A-8A97-143BF1813197}"/>
              </a:ext>
            </a:extLst>
          </p:cNvPr>
          <p:cNvSpPr>
            <a:spLocks noGrp="1"/>
          </p:cNvSpPr>
          <p:nvPr>
            <p:ph type="body" idx="5" hasCustomPrompt="1"/>
          </p:nvPr>
        </p:nvSpPr>
        <p:spPr>
          <a:xfrm>
            <a:off x="5651499" y="2526456"/>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6" name="Question 3">
            <a:extLst>
              <a:ext uri="{FF2B5EF4-FFF2-40B4-BE49-F238E27FC236}">
                <a16:creationId xmlns:a16="http://schemas.microsoft.com/office/drawing/2014/main" id="{85011FB9-28FB-42F5-8639-AFB8DE09EDB0}"/>
              </a:ext>
            </a:extLst>
          </p:cNvPr>
          <p:cNvSpPr>
            <a:spLocks noGrp="1"/>
          </p:cNvSpPr>
          <p:nvPr>
            <p:ph type="body" idx="6" hasCustomPrompt="1"/>
          </p:nvPr>
        </p:nvSpPr>
        <p:spPr>
          <a:xfrm>
            <a:off x="179237" y="3883100"/>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7" name="Answer Text 3">
            <a:extLst>
              <a:ext uri="{FF2B5EF4-FFF2-40B4-BE49-F238E27FC236}">
                <a16:creationId xmlns:a16="http://schemas.microsoft.com/office/drawing/2014/main" id="{BBA625A9-591B-4F80-B2C0-C8B9B7ED58AF}"/>
              </a:ext>
            </a:extLst>
          </p:cNvPr>
          <p:cNvSpPr>
            <a:spLocks noGrp="1"/>
          </p:cNvSpPr>
          <p:nvPr>
            <p:ph type="body" idx="7" hasCustomPrompt="1"/>
          </p:nvPr>
        </p:nvSpPr>
        <p:spPr>
          <a:xfrm>
            <a:off x="5651499" y="3883100"/>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8" name="Question 4">
            <a:extLst>
              <a:ext uri="{FF2B5EF4-FFF2-40B4-BE49-F238E27FC236}">
                <a16:creationId xmlns:a16="http://schemas.microsoft.com/office/drawing/2014/main" id="{94FE6022-0B4D-44CE-B9CB-F3EF8689FC0E}"/>
              </a:ext>
            </a:extLst>
          </p:cNvPr>
          <p:cNvSpPr>
            <a:spLocks noGrp="1"/>
          </p:cNvSpPr>
          <p:nvPr>
            <p:ph type="body" idx="8" hasCustomPrompt="1"/>
          </p:nvPr>
        </p:nvSpPr>
        <p:spPr>
          <a:xfrm>
            <a:off x="179236" y="5239557"/>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9" name="Answer Text 4">
            <a:extLst>
              <a:ext uri="{FF2B5EF4-FFF2-40B4-BE49-F238E27FC236}">
                <a16:creationId xmlns:a16="http://schemas.microsoft.com/office/drawing/2014/main" id="{A6B202E1-04E5-4362-96B3-ED5EF312171C}"/>
              </a:ext>
            </a:extLst>
          </p:cNvPr>
          <p:cNvSpPr>
            <a:spLocks noGrp="1"/>
          </p:cNvSpPr>
          <p:nvPr>
            <p:ph type="body" idx="9" hasCustomPrompt="1"/>
          </p:nvPr>
        </p:nvSpPr>
        <p:spPr>
          <a:xfrm>
            <a:off x="5651498" y="5239557"/>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Tree>
    <p:custDataLst>
      <p:tags r:id="rId1"/>
    </p:custDataLst>
    <p:extLst>
      <p:ext uri="{BB962C8B-B14F-4D97-AF65-F5344CB8AC3E}">
        <p14:creationId xmlns:p14="http://schemas.microsoft.com/office/powerpoint/2010/main" val="27479697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KC-Horizontal-Questio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17" name="Question Number">
            <a:extLst>
              <a:ext uri="{FF2B5EF4-FFF2-40B4-BE49-F238E27FC236}">
                <a16:creationId xmlns:a16="http://schemas.microsoft.com/office/drawing/2014/main" id="{1A8961C4-E232-4CFC-9419-572E417488B7}"/>
              </a:ext>
            </a:extLst>
          </p:cNvPr>
          <p:cNvSpPr>
            <a:spLocks noGrp="1"/>
          </p:cNvSpPr>
          <p:nvPr>
            <p:ph type="title" idx="1" hasCustomPrompt="1"/>
          </p:nvPr>
        </p:nvSpPr>
        <p:spPr>
          <a:xfrm>
            <a:off x="179239" y="179881"/>
            <a:ext cx="11466576" cy="498849"/>
          </a:xfrm>
        </p:spPr>
        <p:txBody>
          <a:bodyPr/>
          <a:lstStyle>
            <a:lvl1pPr>
              <a:defRPr>
                <a:solidFill>
                  <a:srgbClr val="F1F3F3"/>
                </a:solidFill>
                <a:latin typeface="Amazon Ember Display Heavy"/>
              </a:defRPr>
            </a:lvl1pPr>
          </a:lstStyle>
          <a:p>
            <a:r>
              <a:rPr lang="en-US" dirty="0"/>
              <a:t>Question and Responses</a:t>
            </a:r>
          </a:p>
        </p:txBody>
      </p:sp>
      <p:sp>
        <p:nvSpPr>
          <p:cNvPr id="2" name="Question">
            <a:extLst>
              <a:ext uri="{FF2B5EF4-FFF2-40B4-BE49-F238E27FC236}">
                <a16:creationId xmlns:a16="http://schemas.microsoft.com/office/drawing/2014/main" id="{B4965E6E-0F4A-477A-B4B0-DF739088DCEC}"/>
              </a:ext>
            </a:extLst>
          </p:cNvPr>
          <p:cNvSpPr>
            <a:spLocks noGrp="1"/>
          </p:cNvSpPr>
          <p:nvPr>
            <p:ph type="body" idx="2" hasCustomPrompt="1"/>
          </p:nvPr>
        </p:nvSpPr>
        <p:spPr>
          <a:xfrm>
            <a:off x="1" y="697780"/>
            <a:ext cx="11645814" cy="1328883"/>
          </a:xfrm>
          <a:noFill/>
        </p:spPr>
        <p:txBody>
          <a:bodyPr lIns="228600" tIns="0" rIns="182880" bIns="0">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 4 responses can only have 1 correct response; 5 responses must have 2 correct responses; 6 responses must have 3 correct responses.</a:t>
            </a:r>
          </a:p>
        </p:txBody>
      </p:sp>
      <p:sp>
        <p:nvSpPr>
          <p:cNvPr id="11" name="Choice Header">
            <a:extLst>
              <a:ext uri="{FF2B5EF4-FFF2-40B4-BE49-F238E27FC236}">
                <a16:creationId xmlns:a16="http://schemas.microsoft.com/office/drawing/2014/main" id="{819C768D-12EC-41EC-9F85-ED13A7CA6D52}"/>
              </a:ext>
            </a:extLst>
          </p:cNvPr>
          <p:cNvSpPr>
            <a:spLocks noGrp="1"/>
          </p:cNvSpPr>
          <p:nvPr>
            <p:ph type="body" idx="11" hasCustomPrompt="1"/>
          </p:nvPr>
        </p:nvSpPr>
        <p:spPr>
          <a:xfrm>
            <a:off x="0" y="2026663"/>
            <a:ext cx="887413" cy="317500"/>
          </a:xfrm>
          <a:noFill/>
          <a:ln>
            <a:noFill/>
          </a:ln>
        </p:spPr>
        <p:txBody>
          <a:bodyPr lIns="0" rIns="0">
            <a:noAutofit/>
          </a:bodyPr>
          <a:lstStyle>
            <a:lvl1pPr marL="0" indent="0" algn="ctr">
              <a:buNone/>
              <a:defRPr sz="1800">
                <a:solidFill>
                  <a:schemeClr val="bg1"/>
                </a:solidFill>
              </a:defRPr>
            </a:lvl1pPr>
          </a:lstStyle>
          <a:p>
            <a:pPr lvl="0"/>
            <a:r>
              <a:rPr lang="en-US" dirty="0"/>
              <a:t>Type: Choice</a:t>
            </a:r>
          </a:p>
        </p:txBody>
      </p:sp>
      <p:sp>
        <p:nvSpPr>
          <p:cNvPr id="12" name="Response Header">
            <a:extLst>
              <a:ext uri="{FF2B5EF4-FFF2-40B4-BE49-F238E27FC236}">
                <a16:creationId xmlns:a16="http://schemas.microsoft.com/office/drawing/2014/main" id="{AFAAB670-BBCA-4429-9F6C-C9ABD61E6B0C}"/>
              </a:ext>
            </a:extLst>
          </p:cNvPr>
          <p:cNvSpPr>
            <a:spLocks noGrp="1"/>
          </p:cNvSpPr>
          <p:nvPr>
            <p:ph type="body" idx="12" hasCustomPrompt="1"/>
          </p:nvPr>
        </p:nvSpPr>
        <p:spPr>
          <a:xfrm>
            <a:off x="907950" y="2026663"/>
            <a:ext cx="10737865" cy="317500"/>
          </a:xfrm>
          <a:noFill/>
          <a:ln>
            <a:noFill/>
          </a:ln>
        </p:spPr>
        <p:txBody>
          <a:bodyPr lIns="91440" rIns="0">
            <a:noAutofit/>
          </a:bodyPr>
          <a:lstStyle>
            <a:lvl1pPr marL="0" indent="0" algn="l">
              <a:buNone/>
              <a:defRPr sz="1800">
                <a:solidFill>
                  <a:schemeClr val="bg1"/>
                </a:solidFill>
              </a:defRPr>
            </a:lvl1pPr>
          </a:lstStyle>
          <a:p>
            <a:pPr lvl="0"/>
            <a:r>
              <a:rPr lang="en-US" dirty="0"/>
              <a:t>Type: Response</a:t>
            </a:r>
          </a:p>
        </p:txBody>
      </p:sp>
      <p:sp>
        <p:nvSpPr>
          <p:cNvPr id="3" name="First Resp #">
            <a:extLst>
              <a:ext uri="{FF2B5EF4-FFF2-40B4-BE49-F238E27FC236}">
                <a16:creationId xmlns:a16="http://schemas.microsoft.com/office/drawing/2014/main" id="{B4EC449C-918E-4AF9-9E90-0E8D47CF3DD9}"/>
              </a:ext>
            </a:extLst>
          </p:cNvPr>
          <p:cNvSpPr>
            <a:spLocks noGrp="1"/>
          </p:cNvSpPr>
          <p:nvPr>
            <p:ph type="body" idx="3" hasCustomPrompt="1"/>
          </p:nvPr>
        </p:nvSpPr>
        <p:spPr>
          <a:xfrm>
            <a:off x="1" y="2344127"/>
            <a:ext cx="888136" cy="640080"/>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4" name="First Resp Text">
            <a:extLst>
              <a:ext uri="{FF2B5EF4-FFF2-40B4-BE49-F238E27FC236}">
                <a16:creationId xmlns:a16="http://schemas.microsoft.com/office/drawing/2014/main" id="{35CD1FAE-5D7E-4F04-B017-89D4732E2444}"/>
              </a:ext>
            </a:extLst>
          </p:cNvPr>
          <p:cNvSpPr>
            <a:spLocks noGrp="1"/>
          </p:cNvSpPr>
          <p:nvPr>
            <p:ph type="body" idx="4" hasCustomPrompt="1"/>
          </p:nvPr>
        </p:nvSpPr>
        <p:spPr>
          <a:xfrm>
            <a:off x="907950" y="2344127"/>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5" name="Second Resp #">
            <a:extLst>
              <a:ext uri="{FF2B5EF4-FFF2-40B4-BE49-F238E27FC236}">
                <a16:creationId xmlns:a16="http://schemas.microsoft.com/office/drawing/2014/main" id="{05FFB414-A546-4A6C-B7E8-B6D9C7AC88C9}"/>
              </a:ext>
            </a:extLst>
          </p:cNvPr>
          <p:cNvSpPr>
            <a:spLocks noGrp="1"/>
          </p:cNvSpPr>
          <p:nvPr>
            <p:ph type="body" idx="5" hasCustomPrompt="1"/>
          </p:nvPr>
        </p:nvSpPr>
        <p:spPr>
          <a:xfrm>
            <a:off x="1" y="3017609"/>
            <a:ext cx="888136" cy="640080"/>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6" name="Second Resp Text">
            <a:extLst>
              <a:ext uri="{FF2B5EF4-FFF2-40B4-BE49-F238E27FC236}">
                <a16:creationId xmlns:a16="http://schemas.microsoft.com/office/drawing/2014/main" id="{840EA72F-053D-43C4-A0AA-4F71D345F1E1}"/>
              </a:ext>
            </a:extLst>
          </p:cNvPr>
          <p:cNvSpPr>
            <a:spLocks noGrp="1"/>
          </p:cNvSpPr>
          <p:nvPr>
            <p:ph type="body" idx="6" hasCustomPrompt="1"/>
          </p:nvPr>
        </p:nvSpPr>
        <p:spPr>
          <a:xfrm>
            <a:off x="907950" y="3017609"/>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7" name="Third Resp #">
            <a:extLst>
              <a:ext uri="{FF2B5EF4-FFF2-40B4-BE49-F238E27FC236}">
                <a16:creationId xmlns:a16="http://schemas.microsoft.com/office/drawing/2014/main" id="{F00955FE-A162-474C-BFF8-0AB0FBF10130}"/>
              </a:ext>
            </a:extLst>
          </p:cNvPr>
          <p:cNvSpPr>
            <a:spLocks noGrp="1"/>
          </p:cNvSpPr>
          <p:nvPr>
            <p:ph type="body" idx="7" hasCustomPrompt="1"/>
          </p:nvPr>
        </p:nvSpPr>
        <p:spPr>
          <a:xfrm>
            <a:off x="1" y="3691091"/>
            <a:ext cx="888136" cy="640080"/>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8" name="Third Resp Text">
            <a:extLst>
              <a:ext uri="{FF2B5EF4-FFF2-40B4-BE49-F238E27FC236}">
                <a16:creationId xmlns:a16="http://schemas.microsoft.com/office/drawing/2014/main" id="{55974934-D7D0-4C4C-B76C-558C1028590E}"/>
              </a:ext>
            </a:extLst>
          </p:cNvPr>
          <p:cNvSpPr>
            <a:spLocks noGrp="1"/>
          </p:cNvSpPr>
          <p:nvPr>
            <p:ph type="body" idx="8" hasCustomPrompt="1"/>
          </p:nvPr>
        </p:nvSpPr>
        <p:spPr>
          <a:xfrm>
            <a:off x="907950" y="3691091"/>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9" name="Fourth Resp #">
            <a:extLst>
              <a:ext uri="{FF2B5EF4-FFF2-40B4-BE49-F238E27FC236}">
                <a16:creationId xmlns:a16="http://schemas.microsoft.com/office/drawing/2014/main" id="{9A682F4A-836A-42BD-B18F-482CDD9FE392}"/>
              </a:ext>
            </a:extLst>
          </p:cNvPr>
          <p:cNvSpPr>
            <a:spLocks noGrp="1"/>
          </p:cNvSpPr>
          <p:nvPr>
            <p:ph type="body" idx="9" hasCustomPrompt="1"/>
          </p:nvPr>
        </p:nvSpPr>
        <p:spPr>
          <a:xfrm>
            <a:off x="1" y="4364573"/>
            <a:ext cx="888136" cy="640080"/>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10" name="Fourth Resp Text">
            <a:extLst>
              <a:ext uri="{FF2B5EF4-FFF2-40B4-BE49-F238E27FC236}">
                <a16:creationId xmlns:a16="http://schemas.microsoft.com/office/drawing/2014/main" id="{2A075B8F-DFA0-46B1-A70C-B12937892D4B}"/>
              </a:ext>
            </a:extLst>
          </p:cNvPr>
          <p:cNvSpPr>
            <a:spLocks noGrp="1"/>
          </p:cNvSpPr>
          <p:nvPr>
            <p:ph type="body" idx="10" hasCustomPrompt="1"/>
          </p:nvPr>
        </p:nvSpPr>
        <p:spPr>
          <a:xfrm>
            <a:off x="907950" y="4364573"/>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3" name="Fifth Resp #">
            <a:extLst>
              <a:ext uri="{FF2B5EF4-FFF2-40B4-BE49-F238E27FC236}">
                <a16:creationId xmlns:a16="http://schemas.microsoft.com/office/drawing/2014/main" id="{B3A4AC8A-DBAB-477E-8F79-6EFB6340CE48}"/>
              </a:ext>
            </a:extLst>
          </p:cNvPr>
          <p:cNvSpPr>
            <a:spLocks noGrp="1"/>
          </p:cNvSpPr>
          <p:nvPr>
            <p:ph type="body" idx="13" hasCustomPrompt="1"/>
          </p:nvPr>
        </p:nvSpPr>
        <p:spPr>
          <a:xfrm>
            <a:off x="1" y="5038055"/>
            <a:ext cx="888136" cy="640080"/>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14" name="Fifth Resp Text">
            <a:extLst>
              <a:ext uri="{FF2B5EF4-FFF2-40B4-BE49-F238E27FC236}">
                <a16:creationId xmlns:a16="http://schemas.microsoft.com/office/drawing/2014/main" id="{0B4A450D-E822-44AA-8298-11D531D74483}"/>
              </a:ext>
            </a:extLst>
          </p:cNvPr>
          <p:cNvSpPr>
            <a:spLocks noGrp="1"/>
          </p:cNvSpPr>
          <p:nvPr>
            <p:ph type="body" idx="14" hasCustomPrompt="1"/>
          </p:nvPr>
        </p:nvSpPr>
        <p:spPr>
          <a:xfrm>
            <a:off x="907950" y="5038055"/>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5" name="Sixth Resp #">
            <a:extLst>
              <a:ext uri="{FF2B5EF4-FFF2-40B4-BE49-F238E27FC236}">
                <a16:creationId xmlns:a16="http://schemas.microsoft.com/office/drawing/2014/main" id="{4075988B-8657-4CA4-A4CB-EAEA7B298681}"/>
              </a:ext>
            </a:extLst>
          </p:cNvPr>
          <p:cNvSpPr>
            <a:spLocks noGrp="1"/>
          </p:cNvSpPr>
          <p:nvPr>
            <p:ph type="body" idx="15" hasCustomPrompt="1"/>
          </p:nvPr>
        </p:nvSpPr>
        <p:spPr>
          <a:xfrm>
            <a:off x="1" y="5711539"/>
            <a:ext cx="888136" cy="640080"/>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16" name="Sixth Resp Text">
            <a:extLst>
              <a:ext uri="{FF2B5EF4-FFF2-40B4-BE49-F238E27FC236}">
                <a16:creationId xmlns:a16="http://schemas.microsoft.com/office/drawing/2014/main" id="{327445DD-9D42-491C-969B-C7919BE2E3F0}"/>
              </a:ext>
            </a:extLst>
          </p:cNvPr>
          <p:cNvSpPr>
            <a:spLocks noGrp="1"/>
          </p:cNvSpPr>
          <p:nvPr>
            <p:ph type="body" idx="16" hasCustomPrompt="1"/>
          </p:nvPr>
        </p:nvSpPr>
        <p:spPr>
          <a:xfrm>
            <a:off x="907950" y="5711539"/>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8" name="copyrightText">
            <a:extLst>
              <a:ext uri="{FF2B5EF4-FFF2-40B4-BE49-F238E27FC236}">
                <a16:creationId xmlns:a16="http://schemas.microsoft.com/office/drawing/2014/main" id="{8CC00799-6B19-6409-C458-97E55F10588C}"/>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14271635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KC-Horz-Option 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4CAF8C10-F4D8-45A7-8490-441C53244D17}"/>
              </a:ext>
            </a:extLst>
          </p:cNvPr>
          <p:cNvSpPr>
            <a:spLocks noGrp="1"/>
          </p:cNvSpPr>
          <p:nvPr>
            <p:ph type="sldNum" idx="97"/>
          </p:nvPr>
        </p:nvSpPr>
        <p:spPr>
          <a:xfrm>
            <a:off x="11347704" y="6446520"/>
            <a:ext cx="484632" cy="228600"/>
          </a:xfrm>
        </p:spPr>
        <p:txBody>
          <a:bodyPr/>
          <a:lstStyle>
            <a:lvl1pPr>
              <a:defRPr>
                <a:solidFill>
                  <a:schemeClr val="tx2"/>
                </a:solidFill>
              </a:defRPr>
            </a:lvl1pPr>
          </a:lstStyle>
          <a:p>
            <a:fld id="{4037B1B0-0345-4E15-985A-6BECCDBE474F}" type="slidenum">
              <a:rPr lang="en-US" smtClean="0"/>
              <a:pPr/>
              <a:t>‹#›</a:t>
            </a:fld>
            <a:endParaRPr lang="en-US" dirty="0"/>
          </a:p>
        </p:txBody>
      </p:sp>
      <p:sp>
        <p:nvSpPr>
          <p:cNvPr id="17" name="Question Number">
            <a:extLst>
              <a:ext uri="{FF2B5EF4-FFF2-40B4-BE49-F238E27FC236}">
                <a16:creationId xmlns:a16="http://schemas.microsoft.com/office/drawing/2014/main" id="{1A8961C4-E232-4CFC-9419-572E417488B7}"/>
              </a:ext>
            </a:extLst>
          </p:cNvPr>
          <p:cNvSpPr>
            <a:spLocks noGrp="1"/>
          </p:cNvSpPr>
          <p:nvPr>
            <p:ph type="title" idx="1" hasCustomPrompt="1"/>
          </p:nvPr>
        </p:nvSpPr>
        <p:spPr>
          <a:xfrm>
            <a:off x="179239" y="179881"/>
            <a:ext cx="11466576" cy="498849"/>
          </a:xfrm>
        </p:spPr>
        <p:txBody>
          <a:bodyPr/>
          <a:lstStyle>
            <a:lvl1pPr>
              <a:defRPr>
                <a:solidFill>
                  <a:schemeClr val="tx1"/>
                </a:solidFill>
                <a:latin typeface="Amazon Ember Display Heavy"/>
              </a:defRPr>
            </a:lvl1pPr>
          </a:lstStyle>
          <a:p>
            <a:r>
              <a:rPr lang="en-US" dirty="0"/>
              <a:t>Question and Responses – Option 2</a:t>
            </a:r>
          </a:p>
        </p:txBody>
      </p:sp>
      <p:sp>
        <p:nvSpPr>
          <p:cNvPr id="2" name="Question">
            <a:extLst>
              <a:ext uri="{FF2B5EF4-FFF2-40B4-BE49-F238E27FC236}">
                <a16:creationId xmlns:a16="http://schemas.microsoft.com/office/drawing/2014/main" id="{B4965E6E-0F4A-477A-B4B0-DF739088DCEC}"/>
              </a:ext>
            </a:extLst>
          </p:cNvPr>
          <p:cNvSpPr>
            <a:spLocks noGrp="1"/>
          </p:cNvSpPr>
          <p:nvPr>
            <p:ph type="body" idx="2" hasCustomPrompt="1"/>
          </p:nvPr>
        </p:nvSpPr>
        <p:spPr>
          <a:xfrm>
            <a:off x="1" y="697780"/>
            <a:ext cx="11645814" cy="1328883"/>
          </a:xfrm>
          <a:noFill/>
        </p:spPr>
        <p:txBody>
          <a:bodyPr lIns="228600" tIns="0" rIns="182880" bIns="0">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 4 responses can only have 1 correct response; 5 responses must have 2 correct responses; 6 responses must have 3 correct responses.</a:t>
            </a:r>
          </a:p>
        </p:txBody>
      </p:sp>
      <p:sp>
        <p:nvSpPr>
          <p:cNvPr id="11" name="Choice Header">
            <a:extLst>
              <a:ext uri="{FF2B5EF4-FFF2-40B4-BE49-F238E27FC236}">
                <a16:creationId xmlns:a16="http://schemas.microsoft.com/office/drawing/2014/main" id="{819C768D-12EC-41EC-9F85-ED13A7CA6D52}"/>
              </a:ext>
            </a:extLst>
          </p:cNvPr>
          <p:cNvSpPr>
            <a:spLocks noGrp="1"/>
          </p:cNvSpPr>
          <p:nvPr>
            <p:ph type="body" idx="11" hasCustomPrompt="1"/>
          </p:nvPr>
        </p:nvSpPr>
        <p:spPr>
          <a:xfrm>
            <a:off x="0" y="2026663"/>
            <a:ext cx="887413" cy="317500"/>
          </a:xfrm>
          <a:noFill/>
          <a:ln>
            <a:noFill/>
          </a:ln>
        </p:spPr>
        <p:txBody>
          <a:bodyPr lIns="0" rIns="0">
            <a:noAutofit/>
          </a:bodyPr>
          <a:lstStyle>
            <a:lvl1pPr marL="0" indent="0" algn="ctr">
              <a:buNone/>
              <a:defRPr sz="1800">
                <a:solidFill>
                  <a:schemeClr val="bg2"/>
                </a:solidFill>
              </a:defRPr>
            </a:lvl1pPr>
          </a:lstStyle>
          <a:p>
            <a:pPr lvl="0"/>
            <a:r>
              <a:rPr lang="en-US" dirty="0"/>
              <a:t>Type: Choice</a:t>
            </a:r>
          </a:p>
        </p:txBody>
      </p:sp>
      <p:sp>
        <p:nvSpPr>
          <p:cNvPr id="12" name="Response Header">
            <a:extLst>
              <a:ext uri="{FF2B5EF4-FFF2-40B4-BE49-F238E27FC236}">
                <a16:creationId xmlns:a16="http://schemas.microsoft.com/office/drawing/2014/main" id="{AFAAB670-BBCA-4429-9F6C-C9ABD61E6B0C}"/>
              </a:ext>
            </a:extLst>
          </p:cNvPr>
          <p:cNvSpPr>
            <a:spLocks noGrp="1"/>
          </p:cNvSpPr>
          <p:nvPr>
            <p:ph type="body" idx="12" hasCustomPrompt="1"/>
          </p:nvPr>
        </p:nvSpPr>
        <p:spPr>
          <a:xfrm>
            <a:off x="907950" y="2026663"/>
            <a:ext cx="10757678" cy="317500"/>
          </a:xfrm>
          <a:noFill/>
          <a:ln>
            <a:noFill/>
          </a:ln>
        </p:spPr>
        <p:txBody>
          <a:bodyPr lIns="91440" rIns="0">
            <a:noAutofit/>
          </a:bodyPr>
          <a:lstStyle>
            <a:lvl1pPr marL="0" indent="0" algn="l">
              <a:buNone/>
              <a:defRPr sz="1800">
                <a:solidFill>
                  <a:schemeClr val="bg2"/>
                </a:solidFill>
              </a:defRPr>
            </a:lvl1pPr>
          </a:lstStyle>
          <a:p>
            <a:pPr lvl="0"/>
            <a:r>
              <a:rPr lang="en-US" dirty="0"/>
              <a:t>Type: Response</a:t>
            </a:r>
          </a:p>
        </p:txBody>
      </p:sp>
      <p:sp>
        <p:nvSpPr>
          <p:cNvPr id="3" name="First Resp #">
            <a:extLst>
              <a:ext uri="{FF2B5EF4-FFF2-40B4-BE49-F238E27FC236}">
                <a16:creationId xmlns:a16="http://schemas.microsoft.com/office/drawing/2014/main" id="{B4EC449C-918E-4AF9-9E90-0E8D47CF3DD9}"/>
              </a:ext>
            </a:extLst>
          </p:cNvPr>
          <p:cNvSpPr>
            <a:spLocks noGrp="1"/>
          </p:cNvSpPr>
          <p:nvPr>
            <p:ph type="body" idx="3" hasCustomPrompt="1"/>
          </p:nvPr>
        </p:nvSpPr>
        <p:spPr>
          <a:xfrm>
            <a:off x="1" y="2344127"/>
            <a:ext cx="888136" cy="640080"/>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4" name="First Resp Text">
            <a:extLst>
              <a:ext uri="{FF2B5EF4-FFF2-40B4-BE49-F238E27FC236}">
                <a16:creationId xmlns:a16="http://schemas.microsoft.com/office/drawing/2014/main" id="{35CD1FAE-5D7E-4F04-B017-89D4732E2444}"/>
              </a:ext>
            </a:extLst>
          </p:cNvPr>
          <p:cNvSpPr>
            <a:spLocks noGrp="1"/>
          </p:cNvSpPr>
          <p:nvPr>
            <p:ph type="body" idx="4" hasCustomPrompt="1"/>
          </p:nvPr>
        </p:nvSpPr>
        <p:spPr>
          <a:xfrm>
            <a:off x="907950" y="2344127"/>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5" name="Second Resp #">
            <a:extLst>
              <a:ext uri="{FF2B5EF4-FFF2-40B4-BE49-F238E27FC236}">
                <a16:creationId xmlns:a16="http://schemas.microsoft.com/office/drawing/2014/main" id="{05FFB414-A546-4A6C-B7E8-B6D9C7AC88C9}"/>
              </a:ext>
            </a:extLst>
          </p:cNvPr>
          <p:cNvSpPr>
            <a:spLocks noGrp="1"/>
          </p:cNvSpPr>
          <p:nvPr>
            <p:ph type="body" idx="5" hasCustomPrompt="1"/>
          </p:nvPr>
        </p:nvSpPr>
        <p:spPr>
          <a:xfrm>
            <a:off x="1" y="3017609"/>
            <a:ext cx="888136" cy="640080"/>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6" name="Second Resp Text">
            <a:extLst>
              <a:ext uri="{FF2B5EF4-FFF2-40B4-BE49-F238E27FC236}">
                <a16:creationId xmlns:a16="http://schemas.microsoft.com/office/drawing/2014/main" id="{840EA72F-053D-43C4-A0AA-4F71D345F1E1}"/>
              </a:ext>
            </a:extLst>
          </p:cNvPr>
          <p:cNvSpPr>
            <a:spLocks noGrp="1"/>
          </p:cNvSpPr>
          <p:nvPr>
            <p:ph type="body" idx="6" hasCustomPrompt="1"/>
          </p:nvPr>
        </p:nvSpPr>
        <p:spPr>
          <a:xfrm>
            <a:off x="907950" y="3017609"/>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7" name="Third Resp #">
            <a:extLst>
              <a:ext uri="{FF2B5EF4-FFF2-40B4-BE49-F238E27FC236}">
                <a16:creationId xmlns:a16="http://schemas.microsoft.com/office/drawing/2014/main" id="{F00955FE-A162-474C-BFF8-0AB0FBF10130}"/>
              </a:ext>
            </a:extLst>
          </p:cNvPr>
          <p:cNvSpPr>
            <a:spLocks noGrp="1"/>
          </p:cNvSpPr>
          <p:nvPr>
            <p:ph type="body" idx="7" hasCustomPrompt="1"/>
          </p:nvPr>
        </p:nvSpPr>
        <p:spPr>
          <a:xfrm>
            <a:off x="1" y="3691091"/>
            <a:ext cx="888136" cy="640080"/>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8" name="Third Resp Text">
            <a:extLst>
              <a:ext uri="{FF2B5EF4-FFF2-40B4-BE49-F238E27FC236}">
                <a16:creationId xmlns:a16="http://schemas.microsoft.com/office/drawing/2014/main" id="{55974934-D7D0-4C4C-B76C-558C1028590E}"/>
              </a:ext>
            </a:extLst>
          </p:cNvPr>
          <p:cNvSpPr>
            <a:spLocks noGrp="1"/>
          </p:cNvSpPr>
          <p:nvPr>
            <p:ph type="body" idx="8" hasCustomPrompt="1"/>
          </p:nvPr>
        </p:nvSpPr>
        <p:spPr>
          <a:xfrm>
            <a:off x="907950" y="3691091"/>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9" name="Fourth Resp #">
            <a:extLst>
              <a:ext uri="{FF2B5EF4-FFF2-40B4-BE49-F238E27FC236}">
                <a16:creationId xmlns:a16="http://schemas.microsoft.com/office/drawing/2014/main" id="{9A682F4A-836A-42BD-B18F-482CDD9FE392}"/>
              </a:ext>
            </a:extLst>
          </p:cNvPr>
          <p:cNvSpPr>
            <a:spLocks noGrp="1"/>
          </p:cNvSpPr>
          <p:nvPr>
            <p:ph type="body" idx="9" hasCustomPrompt="1"/>
          </p:nvPr>
        </p:nvSpPr>
        <p:spPr>
          <a:xfrm>
            <a:off x="1" y="4364573"/>
            <a:ext cx="888136" cy="640080"/>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0" name="Fourth Resp Text">
            <a:extLst>
              <a:ext uri="{FF2B5EF4-FFF2-40B4-BE49-F238E27FC236}">
                <a16:creationId xmlns:a16="http://schemas.microsoft.com/office/drawing/2014/main" id="{2A075B8F-DFA0-46B1-A70C-B12937892D4B}"/>
              </a:ext>
            </a:extLst>
          </p:cNvPr>
          <p:cNvSpPr>
            <a:spLocks noGrp="1"/>
          </p:cNvSpPr>
          <p:nvPr>
            <p:ph type="body" idx="10" hasCustomPrompt="1"/>
          </p:nvPr>
        </p:nvSpPr>
        <p:spPr>
          <a:xfrm>
            <a:off x="907950" y="4364573"/>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3" name="Fifth Resp #">
            <a:extLst>
              <a:ext uri="{FF2B5EF4-FFF2-40B4-BE49-F238E27FC236}">
                <a16:creationId xmlns:a16="http://schemas.microsoft.com/office/drawing/2014/main" id="{B3A4AC8A-DBAB-477E-8F79-6EFB6340CE48}"/>
              </a:ext>
            </a:extLst>
          </p:cNvPr>
          <p:cNvSpPr>
            <a:spLocks noGrp="1"/>
          </p:cNvSpPr>
          <p:nvPr>
            <p:ph type="body" idx="13" hasCustomPrompt="1"/>
          </p:nvPr>
        </p:nvSpPr>
        <p:spPr>
          <a:xfrm>
            <a:off x="1" y="5038055"/>
            <a:ext cx="888136" cy="640080"/>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4" name="Fifth Resp Text">
            <a:extLst>
              <a:ext uri="{FF2B5EF4-FFF2-40B4-BE49-F238E27FC236}">
                <a16:creationId xmlns:a16="http://schemas.microsoft.com/office/drawing/2014/main" id="{0B4A450D-E822-44AA-8298-11D531D74483}"/>
              </a:ext>
            </a:extLst>
          </p:cNvPr>
          <p:cNvSpPr>
            <a:spLocks noGrp="1"/>
          </p:cNvSpPr>
          <p:nvPr>
            <p:ph type="body" idx="14" hasCustomPrompt="1"/>
          </p:nvPr>
        </p:nvSpPr>
        <p:spPr>
          <a:xfrm>
            <a:off x="907950" y="5038055"/>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5" name="Sixth Resp #">
            <a:extLst>
              <a:ext uri="{FF2B5EF4-FFF2-40B4-BE49-F238E27FC236}">
                <a16:creationId xmlns:a16="http://schemas.microsoft.com/office/drawing/2014/main" id="{4075988B-8657-4CA4-A4CB-EAEA7B298681}"/>
              </a:ext>
            </a:extLst>
          </p:cNvPr>
          <p:cNvSpPr>
            <a:spLocks noGrp="1"/>
          </p:cNvSpPr>
          <p:nvPr>
            <p:ph type="body" idx="15" hasCustomPrompt="1"/>
          </p:nvPr>
        </p:nvSpPr>
        <p:spPr>
          <a:xfrm>
            <a:off x="1" y="5711539"/>
            <a:ext cx="888136" cy="640080"/>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6" name="Sixth Resp Text">
            <a:extLst>
              <a:ext uri="{FF2B5EF4-FFF2-40B4-BE49-F238E27FC236}">
                <a16:creationId xmlns:a16="http://schemas.microsoft.com/office/drawing/2014/main" id="{327445DD-9D42-491C-969B-C7919BE2E3F0}"/>
              </a:ext>
            </a:extLst>
          </p:cNvPr>
          <p:cNvSpPr>
            <a:spLocks noGrp="1"/>
          </p:cNvSpPr>
          <p:nvPr>
            <p:ph type="body" idx="16" hasCustomPrompt="1"/>
          </p:nvPr>
        </p:nvSpPr>
        <p:spPr>
          <a:xfrm>
            <a:off x="907950" y="5711539"/>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Tree>
    <p:custDataLst>
      <p:tags r:id="rId1"/>
    </p:custDataLst>
    <p:extLst>
      <p:ext uri="{BB962C8B-B14F-4D97-AF65-F5344CB8AC3E}">
        <p14:creationId xmlns:p14="http://schemas.microsoft.com/office/powerpoint/2010/main" val="27572385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reserve="1">
  <p:cSld name="KC-Horizontal-Answe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Answer Number">
            <a:extLst>
              <a:ext uri="{FF2B5EF4-FFF2-40B4-BE49-F238E27FC236}">
                <a16:creationId xmlns:a16="http://schemas.microsoft.com/office/drawing/2014/main" id="{1A8961C4-E232-4CFC-9419-572E417488B7}"/>
              </a:ext>
            </a:extLst>
          </p:cNvPr>
          <p:cNvSpPr>
            <a:spLocks noGrp="1"/>
          </p:cNvSpPr>
          <p:nvPr>
            <p:ph type="title" idx="1" hasCustomPrompt="1"/>
          </p:nvPr>
        </p:nvSpPr>
        <p:spPr>
          <a:xfrm>
            <a:off x="179239" y="179881"/>
            <a:ext cx="11771597" cy="498849"/>
          </a:xfrm>
        </p:spPr>
        <p:txBody>
          <a:bodyPr/>
          <a:lstStyle>
            <a:lvl1pPr>
              <a:defRPr>
                <a:solidFill>
                  <a:schemeClr val="bg1"/>
                </a:solidFill>
                <a:latin typeface="Amazon Ember Display Heavy"/>
              </a:defRPr>
            </a:lvl1pPr>
          </a:lstStyle>
          <a:p>
            <a:r>
              <a:rPr lang="en-US" dirty="0"/>
              <a:t>Answer and explanation</a:t>
            </a:r>
          </a:p>
        </p:txBody>
      </p:sp>
      <p:sp>
        <p:nvSpPr>
          <p:cNvPr id="2" name="Question">
            <a:extLst>
              <a:ext uri="{FF2B5EF4-FFF2-40B4-BE49-F238E27FC236}">
                <a16:creationId xmlns:a16="http://schemas.microsoft.com/office/drawing/2014/main" id="{B4965E6E-0F4A-477A-B4B0-DF739088DCEC}"/>
              </a:ext>
            </a:extLst>
          </p:cNvPr>
          <p:cNvSpPr>
            <a:spLocks noGrp="1"/>
          </p:cNvSpPr>
          <p:nvPr>
            <p:ph type="body" idx="2" hasCustomPrompt="1"/>
          </p:nvPr>
        </p:nvSpPr>
        <p:spPr>
          <a:xfrm>
            <a:off x="1" y="697780"/>
            <a:ext cx="12191998" cy="1405081"/>
          </a:xfrm>
          <a:noFill/>
        </p:spPr>
        <p:txBody>
          <a:bodyPr lIns="228600" tIns="0" rIns="182880" bIns="0">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bg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 4 responses can only have 1 correct response; 5 responses must have 2 correct responses; 6 responses must have 3 correct responses.</a:t>
            </a:r>
          </a:p>
        </p:txBody>
      </p:sp>
      <p:sp>
        <p:nvSpPr>
          <p:cNvPr id="12" name="Answer Header">
            <a:extLst>
              <a:ext uri="{FF2B5EF4-FFF2-40B4-BE49-F238E27FC236}">
                <a16:creationId xmlns:a16="http://schemas.microsoft.com/office/drawing/2014/main" id="{4CF18732-63A0-43A6-B5E9-C4F74190ED76}"/>
              </a:ext>
            </a:extLst>
          </p:cNvPr>
          <p:cNvSpPr>
            <a:spLocks noGrp="1"/>
          </p:cNvSpPr>
          <p:nvPr>
            <p:ph type="body" idx="12" hasCustomPrompt="1"/>
          </p:nvPr>
        </p:nvSpPr>
        <p:spPr>
          <a:xfrm>
            <a:off x="0" y="2043300"/>
            <a:ext cx="12192000" cy="312702"/>
          </a:xfrm>
          <a:noFill/>
          <a:ln>
            <a:noFill/>
          </a:ln>
        </p:spPr>
        <p:txBody>
          <a:bodyPr lIns="228600">
            <a:noAutofit/>
          </a:bodyPr>
          <a:lstStyle>
            <a:lvl1pPr marL="0" indent="0">
              <a:buNone/>
              <a:defRPr sz="2000">
                <a:solidFill>
                  <a:srgbClr val="232F3E"/>
                </a:solidFill>
              </a:defRPr>
            </a:lvl1pPr>
          </a:lstStyle>
          <a:p>
            <a:pPr lvl="0"/>
            <a:r>
              <a:rPr lang="en-US" dirty="0"/>
              <a:t>Type: The correct response is</a:t>
            </a:r>
          </a:p>
        </p:txBody>
      </p:sp>
      <p:sp>
        <p:nvSpPr>
          <p:cNvPr id="3" name="Answer Text">
            <a:extLst>
              <a:ext uri="{FF2B5EF4-FFF2-40B4-BE49-F238E27FC236}">
                <a16:creationId xmlns:a16="http://schemas.microsoft.com/office/drawing/2014/main" id="{35CD1FAE-5D7E-4F04-B017-89D4732E2444}"/>
              </a:ext>
            </a:extLst>
          </p:cNvPr>
          <p:cNvSpPr>
            <a:spLocks noGrp="1"/>
          </p:cNvSpPr>
          <p:nvPr>
            <p:ph type="body" idx="3" hasCustomPrompt="1"/>
          </p:nvPr>
        </p:nvSpPr>
        <p:spPr>
          <a:xfrm>
            <a:off x="907950" y="2356002"/>
            <a:ext cx="11245989" cy="4007816"/>
          </a:xfrm>
          <a:noFill/>
          <a:ln>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a description of the correct and incorrect responses.</a:t>
            </a:r>
          </a:p>
        </p:txBody>
      </p:sp>
      <p:sp>
        <p:nvSpPr>
          <p:cNvPr id="5" name="copyrightText">
            <a:extLst>
              <a:ext uri="{FF2B5EF4-FFF2-40B4-BE49-F238E27FC236}">
                <a16:creationId xmlns:a16="http://schemas.microsoft.com/office/drawing/2014/main" id="{7A040C92-CF0C-CB64-2539-617C3E1BB8A1}"/>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13429311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 preserve="1">
  <p:cSld name="KC-Horz-Ans-Option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ED596AB2-A27E-4CAB-B6E0-353909D02FB1}"/>
              </a:ext>
            </a:extLst>
          </p:cNvPr>
          <p:cNvSpPr>
            <a:spLocks noGrp="1"/>
          </p:cNvSpPr>
          <p:nvPr>
            <p:ph type="sldNum" idx="97"/>
          </p:nvPr>
        </p:nvSpPr>
        <p:spPr>
          <a:xfrm>
            <a:off x="11347704" y="6446520"/>
            <a:ext cx="484632" cy="228600"/>
          </a:xfrm>
        </p:spPr>
        <p:txBody>
          <a:bodyPr/>
          <a:lstStyle>
            <a:lvl1pPr>
              <a:defRPr>
                <a:solidFill>
                  <a:schemeClr val="tx2"/>
                </a:solidFill>
              </a:defRPr>
            </a:lvl1pPr>
          </a:lstStyle>
          <a:p>
            <a:fld id="{4037B1B0-0345-4E15-985A-6BECCDBE474F}" type="slidenum">
              <a:rPr lang="en-US" smtClean="0"/>
              <a:pPr/>
              <a:t>‹#›</a:t>
            </a:fld>
            <a:endParaRPr lang="en-US" dirty="0"/>
          </a:p>
        </p:txBody>
      </p:sp>
      <p:sp>
        <p:nvSpPr>
          <p:cNvPr id="4" name="Answer Number">
            <a:extLst>
              <a:ext uri="{FF2B5EF4-FFF2-40B4-BE49-F238E27FC236}">
                <a16:creationId xmlns:a16="http://schemas.microsoft.com/office/drawing/2014/main" id="{1A8961C4-E232-4CFC-9419-572E417488B7}"/>
              </a:ext>
            </a:extLst>
          </p:cNvPr>
          <p:cNvSpPr>
            <a:spLocks noGrp="1"/>
          </p:cNvSpPr>
          <p:nvPr>
            <p:ph type="title" idx="1" hasCustomPrompt="1"/>
          </p:nvPr>
        </p:nvSpPr>
        <p:spPr>
          <a:xfrm>
            <a:off x="179239" y="179881"/>
            <a:ext cx="11771597" cy="498849"/>
          </a:xfrm>
        </p:spPr>
        <p:txBody>
          <a:bodyPr/>
          <a:lstStyle>
            <a:lvl1pPr>
              <a:defRPr>
                <a:solidFill>
                  <a:schemeClr val="tx1"/>
                </a:solidFill>
                <a:latin typeface="Amazon Ember Display Heavy"/>
              </a:defRPr>
            </a:lvl1pPr>
          </a:lstStyle>
          <a:p>
            <a:r>
              <a:rPr lang="en-US" dirty="0"/>
              <a:t>Answer and explanation – Option 1 </a:t>
            </a:r>
          </a:p>
        </p:txBody>
      </p:sp>
      <p:sp>
        <p:nvSpPr>
          <p:cNvPr id="2" name="Question">
            <a:extLst>
              <a:ext uri="{FF2B5EF4-FFF2-40B4-BE49-F238E27FC236}">
                <a16:creationId xmlns:a16="http://schemas.microsoft.com/office/drawing/2014/main" id="{B4965E6E-0F4A-477A-B4B0-DF739088DCEC}"/>
              </a:ext>
            </a:extLst>
          </p:cNvPr>
          <p:cNvSpPr>
            <a:spLocks noGrp="1"/>
          </p:cNvSpPr>
          <p:nvPr>
            <p:ph type="body" idx="2" hasCustomPrompt="1"/>
          </p:nvPr>
        </p:nvSpPr>
        <p:spPr>
          <a:xfrm>
            <a:off x="1" y="697781"/>
            <a:ext cx="12191998" cy="1345520"/>
          </a:xfrm>
          <a:noFill/>
        </p:spPr>
        <p:txBody>
          <a:bodyPr lIns="228600" tIns="0" rIns="182880" bIns="0">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again – 4 responses can only have 1 correct response; 5 responses must have 2 correct responses; 6 responses must have 3 correct responses.</a:t>
            </a:r>
          </a:p>
        </p:txBody>
      </p:sp>
      <p:sp>
        <p:nvSpPr>
          <p:cNvPr id="12" name="Answer Header">
            <a:extLst>
              <a:ext uri="{FF2B5EF4-FFF2-40B4-BE49-F238E27FC236}">
                <a16:creationId xmlns:a16="http://schemas.microsoft.com/office/drawing/2014/main" id="{4CF18732-63A0-43A6-B5E9-C4F74190ED76}"/>
              </a:ext>
            </a:extLst>
          </p:cNvPr>
          <p:cNvSpPr>
            <a:spLocks noGrp="1"/>
          </p:cNvSpPr>
          <p:nvPr>
            <p:ph type="body" idx="12" hasCustomPrompt="1"/>
          </p:nvPr>
        </p:nvSpPr>
        <p:spPr>
          <a:xfrm>
            <a:off x="0" y="2043300"/>
            <a:ext cx="12192000" cy="312702"/>
          </a:xfrm>
          <a:noFill/>
          <a:ln>
            <a:noFill/>
          </a:ln>
        </p:spPr>
        <p:txBody>
          <a:bodyPr lIns="228600">
            <a:noAutofit/>
          </a:bodyPr>
          <a:lstStyle>
            <a:lvl1pPr marL="0" indent="0">
              <a:buNone/>
              <a:defRPr sz="2000">
                <a:solidFill>
                  <a:schemeClr val="bg2"/>
                </a:solidFill>
              </a:defRPr>
            </a:lvl1pPr>
          </a:lstStyle>
          <a:p>
            <a:pPr lvl="0"/>
            <a:r>
              <a:rPr lang="en-US" dirty="0"/>
              <a:t>Type: The correct response is</a:t>
            </a:r>
          </a:p>
        </p:txBody>
      </p:sp>
      <p:sp>
        <p:nvSpPr>
          <p:cNvPr id="3" name="Answer Text">
            <a:extLst>
              <a:ext uri="{FF2B5EF4-FFF2-40B4-BE49-F238E27FC236}">
                <a16:creationId xmlns:a16="http://schemas.microsoft.com/office/drawing/2014/main" id="{35CD1FAE-5D7E-4F04-B017-89D4732E2444}"/>
              </a:ext>
            </a:extLst>
          </p:cNvPr>
          <p:cNvSpPr>
            <a:spLocks noGrp="1"/>
          </p:cNvSpPr>
          <p:nvPr>
            <p:ph type="body" idx="3" hasCustomPrompt="1"/>
          </p:nvPr>
        </p:nvSpPr>
        <p:spPr>
          <a:xfrm>
            <a:off x="907950" y="2356002"/>
            <a:ext cx="11245989" cy="4007816"/>
          </a:xfrm>
          <a:noFill/>
          <a:ln>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a description of the correct and incorrect responses.</a:t>
            </a:r>
          </a:p>
        </p:txBody>
      </p:sp>
    </p:spTree>
    <p:custDataLst>
      <p:tags r:id="rId1"/>
    </p:custDataLst>
    <p:extLst>
      <p:ext uri="{BB962C8B-B14F-4D97-AF65-F5344CB8AC3E}">
        <p14:creationId xmlns:p14="http://schemas.microsoft.com/office/powerpoint/2010/main" val="14802348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 preserve="1">
  <p:cSld name="Title and Vertical Text">
    <p:bg>
      <p:bgPr>
        <a:solidFill>
          <a:schemeClr val="bg1"/>
        </a:solidFill>
        <a:effectLst/>
      </p:bgPr>
    </p:bg>
    <p:spTree>
      <p:nvGrpSpPr>
        <p:cNvPr id="1" name=""/>
        <p:cNvGrpSpPr/>
        <p:nvPr/>
      </p:nvGrpSpPr>
      <p:grpSpPr>
        <a:xfrm>
          <a:off x="0" y="0"/>
          <a:ext cx="0" cy="0"/>
          <a:chOff x="0" y="0"/>
          <a:chExt cx="0" cy="0"/>
        </a:xfrm>
      </p:grpSpPr>
      <p:pic>
        <p:nvPicPr>
          <p:cNvPr id="5" name="Copyright2">
            <a:extLst>
              <a:ext uri="{FF2B5EF4-FFF2-40B4-BE49-F238E27FC236}">
                <a16:creationId xmlns:a16="http://schemas.microsoft.com/office/drawing/2014/main" id="{507765D8-A73C-499A-BD22-0817087573E4}"/>
              </a:ext>
              <a:ext uri="{C183D7F6-B498-43B3-948B-1728B52AA6E4}">
                <adec:decorative xmlns:adec="http://schemas.microsoft.com/office/drawing/2017/decorative" val="1"/>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60400" y="6451600"/>
            <a:ext cx="3556000" cy="165100"/>
          </a:xfrm>
          <a:prstGeom prst="rect">
            <a:avLst/>
          </a:prstGeom>
        </p:spPr>
      </p:pic>
      <p:pic>
        <p:nvPicPr>
          <p:cNvPr id="99" name="Divider">
            <a:extLst>
              <a:ext uri="{FF2B5EF4-FFF2-40B4-BE49-F238E27FC236}">
                <a16:creationId xmlns:a16="http://schemas.microsoft.com/office/drawing/2014/main" id="{4367E5F6-DCA7-4FF7-A05C-EEBE6326C728}"/>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7DCF8F5D-C71E-4E90-8FF1-79EC1779773B}"/>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vertical text layout (international) </a:t>
            </a:r>
          </a:p>
        </p:txBody>
      </p:sp>
      <p:sp>
        <p:nvSpPr>
          <p:cNvPr id="2" name="Content">
            <a:extLst>
              <a:ext uri="{FF2B5EF4-FFF2-40B4-BE49-F238E27FC236}">
                <a16:creationId xmlns:a16="http://schemas.microsoft.com/office/drawing/2014/main" id="{E03519C3-01DC-4A54-BFE9-0527DA2D5160}"/>
              </a:ext>
            </a:extLst>
          </p:cNvPr>
          <p:cNvSpPr>
            <a:spLocks noGrp="1"/>
          </p:cNvSpPr>
          <p:nvPr>
            <p:ph type="body" orient="vert" idx="2" hasCustomPrompt="1"/>
          </p:nvPr>
        </p:nvSpPr>
        <p:spPr>
          <a:xfrm>
            <a:off x="365760" y="1033070"/>
            <a:ext cx="11466576" cy="5389244"/>
          </a:xfrm>
        </p:spPr>
        <p:txBody>
          <a:bodyPr vert="eaVert">
            <a:noAutofit/>
          </a:bodyPr>
          <a:lstStyle>
            <a:lvl1pPr>
              <a:lnSpc>
                <a:spcPct val="100000"/>
              </a:lnSpc>
              <a:spcAft>
                <a:spcPts val="0"/>
              </a:spcAft>
              <a:defRPr sz="2400">
                <a:solidFill>
                  <a:srgbClr val="232F3E"/>
                </a:solidFill>
              </a:defRPr>
            </a:lvl1pPr>
            <a:lvl2pPr marL="461963" indent="-228600">
              <a:lnSpc>
                <a:spcPct val="100000"/>
              </a:lnSpc>
              <a:spcAft>
                <a:spcPts val="0"/>
              </a:spcAft>
              <a:defRPr sz="2000">
                <a:solidFill>
                  <a:srgbClr val="232F3E"/>
                </a:solidFill>
              </a:defRPr>
            </a:lvl2pPr>
            <a:lvl3pPr marL="684213" indent="-228600">
              <a:lnSpc>
                <a:spcPct val="100000"/>
              </a:lnSpc>
              <a:spcAft>
                <a:spcPts val="0"/>
              </a:spcAft>
              <a:defRPr sz="1800">
                <a:solidFill>
                  <a:srgbClr val="232F3E"/>
                </a:solidFill>
              </a:defRPr>
            </a:lvl3pPr>
            <a:lvl4pPr marL="914400" indent="-228600">
              <a:lnSpc>
                <a:spcPct val="100000"/>
              </a:lnSpc>
              <a:spcAft>
                <a:spcPts val="0"/>
              </a:spcAft>
              <a:defRPr sz="1600">
                <a:solidFill>
                  <a:srgbClr val="232F3E"/>
                </a:solidFill>
              </a:defRPr>
            </a:lvl4pPr>
            <a:lvl5pPr marL="1144588" indent="-228600">
              <a:lnSpc>
                <a:spcPct val="100000"/>
              </a:lnSpc>
              <a:spcAft>
                <a:spcPts val="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30697864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 preserve="1">
  <p:cSld name="Vertical Title and Content">
    <p:bg>
      <p:bgPr>
        <a:solidFill>
          <a:schemeClr val="bg1"/>
        </a:solidFill>
        <a:effectLst/>
      </p:bgPr>
    </p:bg>
    <p:spTree>
      <p:nvGrpSpPr>
        <p:cNvPr id="1" name=""/>
        <p:cNvGrpSpPr/>
        <p:nvPr/>
      </p:nvGrpSpPr>
      <p:grpSpPr>
        <a:xfrm>
          <a:off x="0" y="0"/>
          <a:ext cx="0" cy="0"/>
          <a:chOff x="0" y="0"/>
          <a:chExt cx="0" cy="0"/>
        </a:xfrm>
      </p:grpSpPr>
      <p:pic>
        <p:nvPicPr>
          <p:cNvPr id="5" name="Copyright2">
            <a:extLst>
              <a:ext uri="{FF2B5EF4-FFF2-40B4-BE49-F238E27FC236}">
                <a16:creationId xmlns:a16="http://schemas.microsoft.com/office/drawing/2014/main" id="{00ABAE0B-AE51-4E9D-BE0E-B07FF95BA98D}"/>
              </a:ext>
              <a:ext uri="{C183D7F6-B498-43B3-948B-1728B52AA6E4}">
                <adec:decorative xmlns:adec="http://schemas.microsoft.com/office/drawing/2017/decorative" val="1"/>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60400" y="6451600"/>
            <a:ext cx="3556000" cy="165100"/>
          </a:xfrm>
          <a:prstGeom prst="rect">
            <a:avLst/>
          </a:prstGeom>
        </p:spPr>
      </p:pic>
      <p:pic>
        <p:nvPicPr>
          <p:cNvPr id="99" name="Divider">
            <a:extLst>
              <a:ext uri="{FF2B5EF4-FFF2-40B4-BE49-F238E27FC236}">
                <a16:creationId xmlns:a16="http://schemas.microsoft.com/office/drawing/2014/main" id="{DA666032-E924-4402-8485-DDD5D20112FD}"/>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rot="5400000">
            <a:off x="7636951" y="3348031"/>
            <a:ext cx="6126480" cy="45720"/>
          </a:xfrm>
          <a:prstGeom prst="rect">
            <a:avLst/>
          </a:prstGeom>
        </p:spPr>
      </p:pic>
      <p:sp>
        <p:nvSpPr>
          <p:cNvPr id="97" name="Slide Number">
            <a:extLst>
              <a:ext uri="{FF2B5EF4-FFF2-40B4-BE49-F238E27FC236}">
                <a16:creationId xmlns:a16="http://schemas.microsoft.com/office/drawing/2014/main" id="{62931EA5-40B0-4775-AC8C-735FB207C772}"/>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1FDB7DAC-24E1-411C-8D5F-3A7FDF188C1D}"/>
              </a:ext>
            </a:extLst>
          </p:cNvPr>
          <p:cNvSpPr>
            <a:spLocks noGrp="1"/>
          </p:cNvSpPr>
          <p:nvPr>
            <p:ph type="title" idx="1" hasCustomPrompt="1"/>
          </p:nvPr>
        </p:nvSpPr>
        <p:spPr>
          <a:xfrm rot="5400000">
            <a:off x="8202716" y="2805126"/>
            <a:ext cx="6127095" cy="1132145"/>
          </a:xfrm>
        </p:spPr>
        <p:txBody>
          <a:bodyPr/>
          <a:lstStyle>
            <a:lvl1pPr marL="0" marR="0" indent="0" algn="l" defTabSz="914400" rtl="0" eaLnBrk="1" fontAlgn="auto" latinLnBrk="0" hangingPunct="1">
              <a:spcBef>
                <a:spcPct val="0"/>
              </a:spcBef>
              <a:spcAft>
                <a:spcPts val="0"/>
              </a:spcAft>
              <a:buClrTx/>
              <a:buSzTx/>
              <a:buFontTx/>
              <a:buNone/>
              <a:tabLst/>
              <a:defRPr>
                <a:solidFill>
                  <a:srgbClr val="232F3E"/>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Vertical title and text layout (international) </a:t>
            </a:r>
          </a:p>
        </p:txBody>
      </p:sp>
      <p:sp>
        <p:nvSpPr>
          <p:cNvPr id="2" name="Content">
            <a:extLst>
              <a:ext uri="{FF2B5EF4-FFF2-40B4-BE49-F238E27FC236}">
                <a16:creationId xmlns:a16="http://schemas.microsoft.com/office/drawing/2014/main" id="{E03519C3-01DC-4A54-BFE9-0527DA2D5160}"/>
              </a:ext>
            </a:extLst>
          </p:cNvPr>
          <p:cNvSpPr>
            <a:spLocks noGrp="1"/>
          </p:cNvSpPr>
          <p:nvPr>
            <p:ph type="body" orient="vert" idx="2" hasCustomPrompt="1"/>
          </p:nvPr>
        </p:nvSpPr>
        <p:spPr>
          <a:xfrm>
            <a:off x="365760" y="307649"/>
            <a:ext cx="10298328" cy="6127095"/>
          </a:xfrm>
        </p:spPr>
        <p:txBody>
          <a:bodyPr vert="eaVert">
            <a:noAutofit/>
          </a:bodyPr>
          <a:lstStyle>
            <a:lvl1pPr>
              <a:lnSpc>
                <a:spcPct val="100000"/>
              </a:lnSpc>
              <a:spcAft>
                <a:spcPts val="0"/>
              </a:spcAft>
              <a:defRPr sz="2400">
                <a:solidFill>
                  <a:srgbClr val="232F3E"/>
                </a:solidFill>
              </a:defRPr>
            </a:lvl1pPr>
            <a:lvl2pPr marL="461963" indent="-228600">
              <a:lnSpc>
                <a:spcPct val="100000"/>
              </a:lnSpc>
              <a:spcAft>
                <a:spcPts val="0"/>
              </a:spcAft>
              <a:defRPr sz="2000">
                <a:solidFill>
                  <a:srgbClr val="232F3E"/>
                </a:solidFill>
              </a:defRPr>
            </a:lvl2pPr>
            <a:lvl3pPr marL="684213" indent="-228600">
              <a:lnSpc>
                <a:spcPct val="100000"/>
              </a:lnSpc>
              <a:spcAft>
                <a:spcPts val="0"/>
              </a:spcAft>
              <a:defRPr sz="1800">
                <a:solidFill>
                  <a:srgbClr val="232F3E"/>
                </a:solidFill>
              </a:defRPr>
            </a:lvl3pPr>
            <a:lvl4pPr marL="914400" indent="-228600">
              <a:lnSpc>
                <a:spcPct val="100000"/>
              </a:lnSpc>
              <a:spcAft>
                <a:spcPts val="0"/>
              </a:spcAft>
              <a:defRPr sz="1600">
                <a:solidFill>
                  <a:srgbClr val="232F3E"/>
                </a:solidFill>
              </a:defRPr>
            </a:lvl4pPr>
            <a:lvl5pPr marL="1144588" indent="-228600">
              <a:lnSpc>
                <a:spcPct val="100000"/>
              </a:lnSpc>
              <a:spcAft>
                <a:spcPts val="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0513685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cSld name="Topic Introductio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E7A23F66-1657-489E-8769-B7CCC9F020A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930176A1-BCF0-4712-97A6-6B495F55390B}" type="slidenum">
              <a:rPr lang="en-US" smtClean="0"/>
              <a:pPr/>
              <a:t>‹#›</a:t>
            </a:fld>
            <a:endParaRPr lang="en-US" dirty="0"/>
          </a:p>
        </p:txBody>
      </p:sp>
      <p:sp>
        <p:nvSpPr>
          <p:cNvPr id="4" name="Title">
            <a:extLst>
              <a:ext uri="{FF2B5EF4-FFF2-40B4-BE49-F238E27FC236}">
                <a16:creationId xmlns:a16="http://schemas.microsoft.com/office/drawing/2014/main" id="{F2D32D74-0FC6-414A-96C5-2549942CD64E}"/>
              </a:ext>
            </a:extLst>
          </p:cNvPr>
          <p:cNvSpPr>
            <a:spLocks noGrp="1"/>
          </p:cNvSpPr>
          <p:nvPr>
            <p:ph type="title" idx="1" hasCustomPrompt="1"/>
          </p:nvPr>
        </p:nvSpPr>
        <p:spPr>
          <a:xfrm>
            <a:off x="243242" y="292099"/>
            <a:ext cx="4062057" cy="1866901"/>
          </a:xfrm>
        </p:spPr>
        <p:txBody>
          <a:bodyPr anchor="t">
            <a:noAutofit/>
          </a:bodyPr>
          <a:lstStyle>
            <a:lvl1pPr algn="ctr">
              <a:defRPr sz="3600">
                <a:solidFill>
                  <a:srgbClr val="F1F3F3"/>
                </a:solidFill>
                <a:latin typeface="Amazon Ember Display Heavy"/>
              </a:defRPr>
            </a:lvl1pPr>
          </a:lstStyle>
          <a:p>
            <a:r>
              <a:rPr lang="en-US" dirty="0"/>
              <a:t>Type title here</a:t>
            </a:r>
          </a:p>
        </p:txBody>
      </p:sp>
      <p:sp>
        <p:nvSpPr>
          <p:cNvPr id="2" name="LeftPlaceholder">
            <a:extLst>
              <a:ext uri="{FF2B5EF4-FFF2-40B4-BE49-F238E27FC236}">
                <a16:creationId xmlns:a16="http://schemas.microsoft.com/office/drawing/2014/main" id="{84AC47C1-092B-4DE6-902E-A0B393854995}"/>
              </a:ext>
              <a:ext uri="{C183D7F6-B498-43B3-948B-1728B52AA6E4}">
                <adec:decorative xmlns:adec="http://schemas.microsoft.com/office/drawing/2017/decorative" val="1"/>
              </a:ext>
            </a:extLst>
          </p:cNvPr>
          <p:cNvSpPr>
            <a:spLocks noGrp="1"/>
          </p:cNvSpPr>
          <p:nvPr>
            <p:ph idx="2" hasCustomPrompt="1"/>
          </p:nvPr>
        </p:nvSpPr>
        <p:spPr>
          <a:xfrm>
            <a:off x="246888" y="2434960"/>
            <a:ext cx="4060392" cy="3657600"/>
          </a:xfrm>
        </p:spPr>
        <p:txBody>
          <a:bodyPr anchor="t">
            <a:noAutofit/>
          </a:bodyPr>
          <a:lstStyle>
            <a:lvl1pPr marL="0" indent="0" algn="ctr">
              <a:buNone/>
              <a:defRPr>
                <a:solidFill>
                  <a:srgbClr val="F1F3F3"/>
                </a:solidFill>
                <a:latin typeface="+mn-lt"/>
              </a:defRPr>
            </a:lvl1pPr>
          </a:lstStyle>
          <a:p>
            <a:r>
              <a:rPr lang="en-US" dirty="0"/>
              <a:t>Click to add content</a:t>
            </a:r>
          </a:p>
        </p:txBody>
      </p:sp>
      <p:sp>
        <p:nvSpPr>
          <p:cNvPr id="3" name="Content">
            <a:extLst>
              <a:ext uri="{FF2B5EF4-FFF2-40B4-BE49-F238E27FC236}">
                <a16:creationId xmlns:a16="http://schemas.microsoft.com/office/drawing/2014/main" id="{E88E0D0B-F719-4929-9A45-08A3503393CA}"/>
              </a:ext>
            </a:extLst>
          </p:cNvPr>
          <p:cNvSpPr>
            <a:spLocks noGrp="1"/>
          </p:cNvSpPr>
          <p:nvPr>
            <p:ph type="body" idx="3" hasCustomPrompt="1"/>
          </p:nvPr>
        </p:nvSpPr>
        <p:spPr>
          <a:xfrm>
            <a:off x="4592635" y="292099"/>
            <a:ext cx="7239701" cy="6142651"/>
          </a:xfrm>
        </p:spPr>
        <p:txBody>
          <a:bodyPr>
            <a:noAutofit/>
          </a:bodyPr>
          <a:lstStyle>
            <a:lvl1pPr>
              <a:lnSpc>
                <a:spcPct val="100000"/>
              </a:lnSpc>
              <a:spcAft>
                <a:spcPts val="600"/>
              </a:spcAft>
              <a:defRPr sz="2800">
                <a:solidFill>
                  <a:srgbClr val="232F3E"/>
                </a:solidFill>
                <a:latin typeface="+mn-lt"/>
              </a:defRPr>
            </a:lvl1pPr>
            <a:lvl2pPr marL="461963" indent="-228600">
              <a:lnSpc>
                <a:spcPct val="100000"/>
              </a:lnSpc>
              <a:spcAft>
                <a:spcPts val="600"/>
              </a:spcAft>
              <a:defRPr sz="2400">
                <a:solidFill>
                  <a:srgbClr val="232F3E"/>
                </a:solidFill>
                <a:latin typeface="+mn-lt"/>
              </a:defRPr>
            </a:lvl2pPr>
            <a:lvl3pPr marL="684213" indent="-228600">
              <a:lnSpc>
                <a:spcPct val="100000"/>
              </a:lnSpc>
              <a:spcAft>
                <a:spcPts val="600"/>
              </a:spcAft>
              <a:defRPr sz="2000">
                <a:solidFill>
                  <a:srgbClr val="232F3E"/>
                </a:solidFill>
                <a:latin typeface="+mn-lt"/>
              </a:defRPr>
            </a:lvl3pPr>
            <a:lvl4pPr marL="914400" indent="-228600">
              <a:lnSpc>
                <a:spcPct val="100000"/>
              </a:lnSpc>
              <a:spcAft>
                <a:spcPts val="600"/>
              </a:spcAft>
              <a:defRPr sz="1800">
                <a:solidFill>
                  <a:srgbClr val="232F3E"/>
                </a:solidFill>
                <a:latin typeface="+mn-lt"/>
              </a:defRPr>
            </a:lvl4pPr>
            <a:lvl5pPr marL="1144588" indent="-228600">
              <a:lnSpc>
                <a:spcPct val="100000"/>
              </a:lnSpc>
              <a:spcAft>
                <a:spcPts val="600"/>
              </a:spcAft>
              <a:defRPr sz="1800">
                <a:solidFill>
                  <a:srgbClr val="232F3E"/>
                </a:solidFill>
                <a:latin typeface="+mn-lt"/>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5" name="copyrightText">
            <a:extLst>
              <a:ext uri="{FF2B5EF4-FFF2-40B4-BE49-F238E27FC236}">
                <a16:creationId xmlns:a16="http://schemas.microsoft.com/office/drawing/2014/main" id="{ACB3A05A-DC22-F07B-FDC8-DE58A0920EA7}"/>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12823299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564E-12A4-425C-A283-B8B235FFF7C3}"/>
              </a:ext>
            </a:extLst>
          </p:cNvPr>
          <p:cNvSpPr>
            <a:spLocks noGrp="1"/>
          </p:cNvSpPr>
          <p:nvPr>
            <p:ph type="title" hasCustomPrompt="1"/>
          </p:nvPr>
        </p:nvSpPr>
        <p:spPr>
          <a:xfrm>
            <a:off x="365760" y="301751"/>
            <a:ext cx="6613109" cy="6235683"/>
          </a:xfrm>
        </p:spPr>
        <p:txBody>
          <a:bodyPr/>
          <a:lstStyle>
            <a:lvl1pPr algn="ctr">
              <a:defRPr>
                <a:solidFill>
                  <a:schemeClr val="bg1"/>
                </a:solidFill>
              </a:defRPr>
            </a:lvl1pPr>
          </a:lstStyle>
          <a:p>
            <a:r>
              <a:rPr lang="en-US" dirty="0"/>
              <a:t>Any slides that appear following this one are NOT approved for production use.</a:t>
            </a:r>
            <a:br>
              <a:rPr lang="en-US"/>
            </a:br>
            <a:br>
              <a:rPr lang="en-US"/>
            </a:br>
            <a:r>
              <a:rPr lang="en-US"/>
              <a:t>-----------</a:t>
            </a:r>
            <a:br>
              <a:rPr lang="en-US"/>
            </a:br>
            <a:br>
              <a:rPr lang="en-US"/>
            </a:br>
            <a:r>
              <a:rPr lang="en-US"/>
              <a:t>Please </a:t>
            </a:r>
            <a:r>
              <a:rPr lang="en-US" dirty="0"/>
              <a:t>be sure to remove them before you </a:t>
            </a:r>
            <a:r>
              <a:rPr lang="en-US"/>
              <a:t>publish this deck.</a:t>
            </a:r>
            <a:endParaRPr lang="en-US" dirty="0"/>
          </a:p>
        </p:txBody>
      </p:sp>
      <p:sp>
        <p:nvSpPr>
          <p:cNvPr id="3" name="Slide Number Placeholder 2">
            <a:extLst>
              <a:ext uri="{FF2B5EF4-FFF2-40B4-BE49-F238E27FC236}">
                <a16:creationId xmlns:a16="http://schemas.microsoft.com/office/drawing/2014/main" id="{664A4F83-86A8-4C1D-A1E6-8D3A1610F4E7}"/>
              </a:ext>
            </a:extLst>
          </p:cNvPr>
          <p:cNvSpPr>
            <a:spLocks noGrp="1"/>
          </p:cNvSpPr>
          <p:nvPr>
            <p:ph type="sldNum" idx="10"/>
          </p:nvPr>
        </p:nvSpPr>
        <p:spPr/>
        <p:txBody>
          <a:bodyPr/>
          <a:lstStyle/>
          <a:p>
            <a:fld id="{4037B1B0-0345-4E15-985A-6BECCDBE474F}" type="slidenum">
              <a:rPr lang="en-US" smtClean="0"/>
              <a:pPr/>
              <a:t>‹#›</a:t>
            </a:fld>
            <a:endParaRPr lang="en-US" dirty="0"/>
          </a:p>
        </p:txBody>
      </p:sp>
      <p:sp>
        <p:nvSpPr>
          <p:cNvPr id="4" name="Octagon 3">
            <a:extLst>
              <a:ext uri="{FF2B5EF4-FFF2-40B4-BE49-F238E27FC236}">
                <a16:creationId xmlns:a16="http://schemas.microsoft.com/office/drawing/2014/main" id="{A956A5A2-BB71-417D-9961-66F664368EAB}"/>
              </a:ext>
            </a:extLst>
          </p:cNvPr>
          <p:cNvSpPr/>
          <p:nvPr userDrawn="1"/>
        </p:nvSpPr>
        <p:spPr>
          <a:xfrm>
            <a:off x="7348648" y="978647"/>
            <a:ext cx="4360244" cy="4360244"/>
          </a:xfrm>
          <a:prstGeom prst="oc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STOP</a:t>
            </a:r>
          </a:p>
        </p:txBody>
      </p:sp>
    </p:spTree>
    <p:extLst>
      <p:ext uri="{BB962C8B-B14F-4D97-AF65-F5344CB8AC3E}">
        <p14:creationId xmlns:p14="http://schemas.microsoft.com/office/powerpoint/2010/main" val="4257118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Module Outlin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DABD6F48-2C14-445B-9FF5-34BB44186A53}"/>
              </a:ext>
            </a:extLst>
          </p:cNvPr>
          <p:cNvSpPr>
            <a:spLocks noGrp="1"/>
          </p:cNvSpPr>
          <p:nvPr>
            <p:ph type="sldNum" idx="97"/>
          </p:nvPr>
        </p:nvSpPr>
        <p:spPr>
          <a:xfrm>
            <a:off x="11347704" y="6446520"/>
            <a:ext cx="484632" cy="228600"/>
          </a:xfrm>
        </p:spPr>
        <p:txBody>
          <a:bodyPr/>
          <a:lstStyle>
            <a:lvl1pPr>
              <a:defRPr>
                <a:solidFill>
                  <a:srgbClr val="232F3E"/>
                </a:solidFill>
                <a:latin typeface="+mn-lt"/>
              </a:defRPr>
            </a:lvl1pPr>
          </a:lstStyle>
          <a:p>
            <a:fld id="{4037B1B0-0345-4E15-985A-6BECCDBE474F}" type="slidenum">
              <a:rPr lang="en-US" smtClean="0"/>
              <a:pPr/>
              <a:t>‹#›</a:t>
            </a:fld>
            <a:endParaRPr lang="en-US" dirty="0"/>
          </a:p>
        </p:txBody>
      </p:sp>
      <p:sp>
        <p:nvSpPr>
          <p:cNvPr id="4" name="Topic Title">
            <a:extLst>
              <a:ext uri="{FF2B5EF4-FFF2-40B4-BE49-F238E27FC236}">
                <a16:creationId xmlns:a16="http://schemas.microsoft.com/office/drawing/2014/main" id="{44A0A5D8-940C-44D0-9D06-4C68FEF7413D}"/>
              </a:ext>
            </a:extLst>
          </p:cNvPr>
          <p:cNvSpPr>
            <a:spLocks noGrp="1"/>
          </p:cNvSpPr>
          <p:nvPr>
            <p:ph type="title" idx="1" hasCustomPrompt="1"/>
          </p:nvPr>
        </p:nvSpPr>
        <p:spPr>
          <a:xfrm>
            <a:off x="365760" y="1541983"/>
            <a:ext cx="8547012" cy="1188720"/>
          </a:xfrm>
        </p:spPr>
        <p:txBody>
          <a:bodyPr/>
          <a:lstStyle>
            <a:lvl1pPr>
              <a:defRPr>
                <a:solidFill>
                  <a:schemeClr val="bg1"/>
                </a:solidFill>
                <a:latin typeface="Amazon Ember Display Heavy"/>
              </a:defRPr>
            </a:lvl1pPr>
          </a:lstStyle>
          <a:p>
            <a:r>
              <a:rPr lang="en-US" dirty="0"/>
              <a:t>Enter topic title</a:t>
            </a:r>
          </a:p>
        </p:txBody>
      </p:sp>
      <p:sp>
        <p:nvSpPr>
          <p:cNvPr id="2" name="Course Title">
            <a:extLst>
              <a:ext uri="{FF2B5EF4-FFF2-40B4-BE49-F238E27FC236}">
                <a16:creationId xmlns:a16="http://schemas.microsoft.com/office/drawing/2014/main" id="{3994D76F-ED98-46E1-ABB9-199672C46C02}"/>
              </a:ext>
            </a:extLst>
          </p:cNvPr>
          <p:cNvSpPr>
            <a:spLocks noGrp="1"/>
          </p:cNvSpPr>
          <p:nvPr>
            <p:ph type="body" idx="2" hasCustomPrompt="1"/>
          </p:nvPr>
        </p:nvSpPr>
        <p:spPr>
          <a:xfrm>
            <a:off x="365760" y="1123950"/>
            <a:ext cx="11634787" cy="388938"/>
          </a:xfrm>
        </p:spPr>
        <p:txBody>
          <a:bodyPr>
            <a:noAutofit/>
          </a:bodyPr>
          <a:lstStyle>
            <a:lvl1pPr marL="0" indent="0">
              <a:buNone/>
              <a:defRPr sz="2000">
                <a:solidFill>
                  <a:schemeClr val="bg1"/>
                </a:solidFill>
                <a:latin typeface="+mn-lt"/>
              </a:defRPr>
            </a:lvl1pPr>
          </a:lstStyle>
          <a:p>
            <a:pPr lvl="0"/>
            <a:r>
              <a:rPr lang="en-US" dirty="0"/>
              <a:t>Enter course title</a:t>
            </a:r>
          </a:p>
        </p:txBody>
      </p:sp>
      <p:sp>
        <p:nvSpPr>
          <p:cNvPr id="3" name="Module Outline">
            <a:extLst>
              <a:ext uri="{FF2B5EF4-FFF2-40B4-BE49-F238E27FC236}">
                <a16:creationId xmlns:a16="http://schemas.microsoft.com/office/drawing/2014/main" id="{91A6C2FB-ED41-4361-926E-A4180B7A0A60}"/>
              </a:ext>
            </a:extLst>
          </p:cNvPr>
          <p:cNvSpPr>
            <a:spLocks noGrp="1"/>
          </p:cNvSpPr>
          <p:nvPr>
            <p:ph type="body" idx="3" hasCustomPrompt="1"/>
          </p:nvPr>
        </p:nvSpPr>
        <p:spPr>
          <a:xfrm>
            <a:off x="914400" y="2743200"/>
            <a:ext cx="7998372" cy="3657600"/>
          </a:xfrm>
        </p:spPr>
        <p:txBody>
          <a:bodyPr/>
          <a:lstStyle>
            <a:lvl1pPr marL="0" indent="0">
              <a:buNone/>
              <a:defRPr>
                <a:solidFill>
                  <a:schemeClr val="bg1"/>
                </a:solidFill>
              </a:defRPr>
            </a:lvl1pPr>
          </a:lstStyle>
          <a:p>
            <a:pPr lvl="0"/>
            <a:r>
              <a:rPr lang="en-US" dirty="0"/>
              <a:t>Enter topic list</a:t>
            </a:r>
          </a:p>
        </p:txBody>
      </p:sp>
      <p:sp>
        <p:nvSpPr>
          <p:cNvPr id="5" name="copyrightText">
            <a:extLst>
              <a:ext uri="{FF2B5EF4-FFF2-40B4-BE49-F238E27FC236}">
                <a16:creationId xmlns:a16="http://schemas.microsoft.com/office/drawing/2014/main" id="{37C504E2-EB6C-8C4F-972E-D3C0F4FBBD86}"/>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526271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Quot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FEA5D771-1E37-4674-A454-5B6A887E81B8}"/>
              </a:ext>
            </a:extLst>
          </p:cNvPr>
          <p:cNvSpPr>
            <a:spLocks noGrp="1"/>
          </p:cNvSpPr>
          <p:nvPr>
            <p:ph type="title" idx="1" hasCustomPrompt="1"/>
          </p:nvPr>
        </p:nvSpPr>
        <p:spPr>
          <a:xfrm>
            <a:off x="365760" y="1709738"/>
            <a:ext cx="11472013" cy="3609846"/>
          </a:xfrm>
        </p:spPr>
        <p:txBody>
          <a:bodyPr anchor="ctr">
            <a:normAutofit/>
          </a:bodyPr>
          <a:lstStyle>
            <a:lvl1pPr>
              <a:defRPr sz="4000">
                <a:solidFill>
                  <a:schemeClr val="bg2"/>
                </a:solidFill>
                <a:latin typeface="Amazon Ember Display Heavy"/>
              </a:defRPr>
            </a:lvl1pPr>
          </a:lstStyle>
          <a:p>
            <a:r>
              <a:rPr lang="en-US" dirty="0"/>
              <a:t>“Enter section title”</a:t>
            </a:r>
          </a:p>
        </p:txBody>
      </p:sp>
      <p:sp>
        <p:nvSpPr>
          <p:cNvPr id="2" name="Attribution">
            <a:extLst>
              <a:ext uri="{FF2B5EF4-FFF2-40B4-BE49-F238E27FC236}">
                <a16:creationId xmlns:a16="http://schemas.microsoft.com/office/drawing/2014/main" id="{0DEABB21-C29F-4E2E-AADE-6FBA5EF95AF4}"/>
              </a:ext>
            </a:extLst>
          </p:cNvPr>
          <p:cNvSpPr>
            <a:spLocks noGrp="1"/>
          </p:cNvSpPr>
          <p:nvPr>
            <p:ph type="body" idx="2" hasCustomPrompt="1"/>
          </p:nvPr>
        </p:nvSpPr>
        <p:spPr>
          <a:xfrm>
            <a:off x="365760" y="5319584"/>
            <a:ext cx="11472013" cy="770066"/>
          </a:xfrm>
        </p:spPr>
        <p:txBody>
          <a:bodyPr/>
          <a:lstStyle>
            <a:lvl1pPr marL="0" indent="0">
              <a:buNone/>
              <a:defRPr sz="2800">
                <a:solidFill>
                  <a:schemeClr val="bg2"/>
                </a:solidFill>
              </a:defRPr>
            </a:lvl1pPr>
          </a:lstStyle>
          <a:p>
            <a:r>
              <a:rPr lang="en-US" dirty="0"/>
              <a:t>Attribution</a:t>
            </a:r>
          </a:p>
        </p:txBody>
      </p:sp>
      <p:sp>
        <p:nvSpPr>
          <p:cNvPr id="4" name="copyrightText">
            <a:extLst>
              <a:ext uri="{FF2B5EF4-FFF2-40B4-BE49-F238E27FC236}">
                <a16:creationId xmlns:a16="http://schemas.microsoft.com/office/drawing/2014/main" id="{EB9CCC88-AD4E-CF60-D324-4BD1602224B5}"/>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121861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hank You">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E52B1449-9D22-45E9-8E29-DD9653749C2D}"/>
              </a:ext>
            </a:extLst>
          </p:cNvPr>
          <p:cNvSpPr>
            <a:spLocks noGrp="1"/>
          </p:cNvSpPr>
          <p:nvPr>
            <p:ph type="title" idx="1" hasCustomPrompt="1"/>
          </p:nvPr>
        </p:nvSpPr>
        <p:spPr>
          <a:xfrm>
            <a:off x="457200" y="1256247"/>
            <a:ext cx="7998031" cy="4049824"/>
          </a:xfrm>
        </p:spPr>
        <p:txBody>
          <a:bodyPr anchor="ctr">
            <a:noAutofit/>
          </a:bodyPr>
          <a:lstStyle>
            <a:lvl1pPr>
              <a:defRPr sz="4400">
                <a:solidFill>
                  <a:srgbClr val="F1F3F3"/>
                </a:solidFill>
                <a:latin typeface="Amazon Ember Display Heavy"/>
              </a:defRPr>
            </a:lvl1pPr>
          </a:lstStyle>
          <a:p>
            <a:r>
              <a:rPr lang="en-US" dirty="0"/>
              <a:t>Thank you text</a:t>
            </a:r>
          </a:p>
        </p:txBody>
      </p:sp>
      <p:sp>
        <p:nvSpPr>
          <p:cNvPr id="2" name="Corrections text">
            <a:extLst>
              <a:ext uri="{FF2B5EF4-FFF2-40B4-BE49-F238E27FC236}">
                <a16:creationId xmlns:a16="http://schemas.microsoft.com/office/drawing/2014/main" id="{6A373FD5-C6D5-4BB3-B1C2-AF88C1A95E05}"/>
              </a:ext>
            </a:extLst>
          </p:cNvPr>
          <p:cNvSpPr>
            <a:spLocks noGrp="1"/>
          </p:cNvSpPr>
          <p:nvPr>
            <p:ph type="body" idx="2" hasCustomPrompt="1"/>
          </p:nvPr>
        </p:nvSpPr>
        <p:spPr>
          <a:xfrm>
            <a:off x="457200" y="5305425"/>
            <a:ext cx="7997825" cy="1141413"/>
          </a:xfrm>
        </p:spPr>
        <p:txBody>
          <a:bodyPr>
            <a:noAutofit/>
          </a:bodyPr>
          <a:lstStyle>
            <a:lvl1pPr marL="0" indent="0">
              <a:lnSpc>
                <a:spcPct val="100000"/>
              </a:lnSpc>
              <a:spcBef>
                <a:spcPts val="0"/>
              </a:spcBef>
              <a:spcAft>
                <a:spcPts val="0"/>
              </a:spcAft>
              <a:buClrTx/>
              <a:buSzTx/>
              <a:buFontTx/>
              <a:buNone/>
              <a:tabLst/>
              <a:defRPr sz="1800">
                <a:solidFill>
                  <a:schemeClr val="bg2"/>
                </a:solidFill>
              </a:defRPr>
            </a:lvl1pPr>
            <a:lvl2pPr marL="457200" indent="0">
              <a:buNone/>
              <a:defRPr sz="2000">
                <a:solidFill>
                  <a:schemeClr val="bg2"/>
                </a:solidFill>
              </a:defRPr>
            </a:lvl2pPr>
            <a:lvl3pPr marL="914400" indent="0">
              <a:buNone/>
              <a:defRPr sz="1800">
                <a:solidFill>
                  <a:schemeClr val="bg2"/>
                </a:solidFill>
              </a:defRPr>
            </a:lvl3pPr>
            <a:lvl4pPr marL="1371600" indent="0">
              <a:buNone/>
              <a:defRPr sz="1600">
                <a:solidFill>
                  <a:schemeClr val="bg2"/>
                </a:solidFill>
              </a:defRPr>
            </a:lvl4pPr>
            <a:lvl5pPr marL="1828800" indent="0">
              <a:buNone/>
              <a:defRPr sz="1600">
                <a:solidFill>
                  <a:schemeClr val="bg2"/>
                </a:solidFill>
              </a:defRPr>
            </a:lvl5pPr>
          </a:lstStyle>
          <a:p>
            <a:pPr marL="0" indent="0">
              <a:lnSpc>
                <a:spcPct val="100000"/>
              </a:lnSpc>
              <a:spcBef>
                <a:spcPts val="0"/>
              </a:spcBef>
              <a:spcAft>
                <a:spcPts val="0"/>
              </a:spcAft>
              <a:buClrTx/>
              <a:buSzTx/>
              <a:buFontTx/>
              <a:buNone/>
              <a:tabLst/>
              <a:defRPr/>
            </a:pPr>
            <a:r>
              <a:rPr lang="en-US" sz="1800" dirty="0">
                <a:solidFill>
                  <a:srgbClr val="F1F3F3"/>
                </a:solidFill>
              </a:rPr>
              <a:t>Type: Corrections, feedback, or other questions? </a:t>
            </a:r>
            <a:br>
              <a:rPr lang="en-US" sz="1800" dirty="0">
                <a:solidFill>
                  <a:srgbClr val="F1F3F3"/>
                </a:solidFill>
              </a:rPr>
            </a:br>
            <a:r>
              <a:rPr lang="en-US" sz="1800" dirty="0">
                <a:solidFill>
                  <a:srgbClr val="F1F3F3"/>
                </a:solidFill>
              </a:rPr>
              <a:t>Contact us at </a:t>
            </a:r>
            <a:r>
              <a:rPr lang="en-US" sz="1800" u="sng" dirty="0">
                <a:solidFill>
                  <a:srgbClr val="F1F3F3"/>
                </a:solidFill>
              </a:rPr>
              <a:t>https://support.aws.amazon.com/#/contacts/aws-training</a:t>
            </a:r>
            <a:r>
              <a:rPr lang="en-US" sz="1800" dirty="0">
                <a:solidFill>
                  <a:srgbClr val="F1F3F3"/>
                </a:solidFill>
              </a:rPr>
              <a:t>. </a:t>
            </a:r>
            <a:br>
              <a:rPr lang="en-US" sz="1800" dirty="0">
                <a:solidFill>
                  <a:srgbClr val="F1F3F3"/>
                </a:solidFill>
              </a:rPr>
            </a:br>
            <a:r>
              <a:rPr lang="en-US" sz="1800" dirty="0">
                <a:solidFill>
                  <a:srgbClr val="F1F3F3"/>
                </a:solidFill>
              </a:rPr>
              <a:t>All trademarks are the property of their owners.</a:t>
            </a:r>
          </a:p>
        </p:txBody>
      </p:sp>
      <p:sp>
        <p:nvSpPr>
          <p:cNvPr id="4" name="copyrightText">
            <a:extLst>
              <a:ext uri="{FF2B5EF4-FFF2-40B4-BE49-F238E27FC236}">
                <a16:creationId xmlns:a16="http://schemas.microsoft.com/office/drawing/2014/main" id="{BD598A59-9F9C-F2EB-392A-F822860E2993}"/>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4183191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F3CAEA78-64D9-4CA8-84AB-317B5F555D3C}"/>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02D04820-1551-4DB8-9246-39CB85899696}"/>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299526"/>
            <a:ext cx="11466576" cy="731318"/>
          </a:xfrm>
        </p:spPr>
        <p:txBody>
          <a:bodyPr/>
          <a:lstStyle>
            <a:lvl1pPr>
              <a:defRPr>
                <a:solidFill>
                  <a:srgbClr val="232F3E"/>
                </a:solidFill>
                <a:latin typeface="Amazon Ember Display Heavy"/>
              </a:defRPr>
            </a:lvl1pPr>
          </a:lstStyle>
          <a:p>
            <a:r>
              <a:rPr lang="en-US" dirty="0"/>
              <a:t>Title and text column</a:t>
            </a:r>
          </a:p>
        </p:txBody>
      </p:sp>
      <p:sp>
        <p:nvSpPr>
          <p:cNvPr id="2" name="Content">
            <a:extLst>
              <a:ext uri="{FF2B5EF4-FFF2-40B4-BE49-F238E27FC236}">
                <a16:creationId xmlns:a16="http://schemas.microsoft.com/office/drawing/2014/main" id="{C4E502B2-1435-4BCB-BD77-B9E6CB7B3BF5}"/>
              </a:ext>
            </a:extLst>
          </p:cNvPr>
          <p:cNvSpPr>
            <a:spLocks noGrp="1"/>
          </p:cNvSpPr>
          <p:nvPr>
            <p:ph idx="2" hasCustomPrompt="1"/>
          </p:nvPr>
        </p:nvSpPr>
        <p:spPr>
          <a:xfrm>
            <a:off x="365760" y="1097280"/>
            <a:ext cx="11466576" cy="5330952"/>
          </a:xfrm>
        </p:spPr>
        <p:txBody>
          <a:bodyPr>
            <a:noAutofit/>
          </a:bodyPr>
          <a:lstStyle>
            <a:lvl1pPr>
              <a:lnSpc>
                <a:spcPct val="100000"/>
              </a:lnSpc>
              <a:spcBef>
                <a:spcPts val="1000"/>
              </a:spcBef>
              <a:spcAft>
                <a:spcPts val="600"/>
              </a:spcAft>
              <a:defRPr>
                <a:solidFill>
                  <a:srgbClr val="232F3E"/>
                </a:solidFill>
              </a:defRPr>
            </a:lvl1pPr>
            <a:lvl2pPr marL="461963" indent="-228600">
              <a:lnSpc>
                <a:spcPct val="100000"/>
              </a:lnSpc>
              <a:spcBef>
                <a:spcPts val="500"/>
              </a:spcBef>
              <a:spcAft>
                <a:spcPts val="600"/>
              </a:spcAft>
              <a:defRPr>
                <a:solidFill>
                  <a:srgbClr val="232F3E"/>
                </a:solidFill>
              </a:defRPr>
            </a:lvl2pPr>
            <a:lvl3pPr marL="682625" indent="-228600">
              <a:lnSpc>
                <a:spcPct val="100000"/>
              </a:lnSpc>
              <a:spcBef>
                <a:spcPts val="500"/>
              </a:spcBef>
              <a:spcAft>
                <a:spcPts val="600"/>
              </a:spcAft>
              <a:defRPr>
                <a:solidFill>
                  <a:srgbClr val="232F3E"/>
                </a:solidFill>
              </a:defRPr>
            </a:lvl3pPr>
            <a:lvl4pPr marL="914400" indent="-228600">
              <a:lnSpc>
                <a:spcPct val="100000"/>
              </a:lnSpc>
              <a:spcBef>
                <a:spcPts val="500"/>
              </a:spcBef>
              <a:spcAft>
                <a:spcPts val="600"/>
              </a:spcAft>
              <a:defRPr>
                <a:solidFill>
                  <a:srgbClr val="232F3E"/>
                </a:solidFill>
              </a:defRPr>
            </a:lvl4pPr>
            <a:lvl5pPr marL="1146175" indent="-228600">
              <a:lnSpc>
                <a:spcPct val="100000"/>
              </a:lnSpc>
              <a:spcBef>
                <a:spcPts val="500"/>
              </a:spcBef>
              <a:spcAft>
                <a:spcPts val="600"/>
              </a:spcAft>
              <a:defRPr>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6501704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3.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1.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1">
            <a:lum/>
          </a:blip>
          <a:srcRect/>
          <a:stretch>
            <a:fillRect/>
          </a:stretch>
        </a:blip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95BD4D1B-B3EB-4C0C-8CE3-A35C1F88F6BC}"/>
              </a:ext>
            </a:extLst>
          </p:cNvPr>
          <p:cNvSpPr>
            <a:spLocks noGrp="1"/>
          </p:cNvSpPr>
          <p:nvPr>
            <p:ph type="title" idx="1"/>
          </p:nvPr>
        </p:nvSpPr>
        <p:spPr>
          <a:xfrm>
            <a:off x="365760" y="301752"/>
            <a:ext cx="11567160" cy="7315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Content">
            <a:extLst>
              <a:ext uri="{FF2B5EF4-FFF2-40B4-BE49-F238E27FC236}">
                <a16:creationId xmlns:a16="http://schemas.microsoft.com/office/drawing/2014/main" id="{3AF961A5-759C-41EF-B858-64D5160112BA}"/>
              </a:ext>
            </a:extLst>
          </p:cNvPr>
          <p:cNvSpPr>
            <a:spLocks noGrp="1"/>
          </p:cNvSpPr>
          <p:nvPr>
            <p:ph type="body" idx="2"/>
          </p:nvPr>
        </p:nvSpPr>
        <p:spPr>
          <a:xfrm>
            <a:off x="365760" y="1143000"/>
            <a:ext cx="11567160" cy="5294376"/>
          </a:xfrm>
          <a:prstGeom prst="rect">
            <a:avLst/>
          </a:prstGeom>
        </p:spPr>
        <p:txBody>
          <a:bodyPr vert="horz" lIns="91440" tIns="45720" rIns="91440" bIns="45720" rtlCol="0">
            <a:normAutofit/>
          </a:bodyPr>
          <a:lstStyle/>
          <a:p>
            <a:pPr marL="230188" lvl="0" indent="-230188" defTabSz="228600">
              <a:lnSpc>
                <a:spcPct val="100000"/>
              </a:lnSpc>
              <a:spcBef>
                <a:spcPts val="500"/>
              </a:spcBef>
              <a:spcAft>
                <a:spcPts val="600"/>
              </a:spcAft>
              <a:buFont typeface="Amazon Ember Display"/>
            </a:pPr>
            <a:r>
              <a:rPr lang="en-US" dirty="0"/>
              <a:t>Edit Master text styles</a:t>
            </a:r>
          </a:p>
          <a:p>
            <a:pPr marL="457200" lvl="1" indent="-230188" defTabSz="228600">
              <a:lnSpc>
                <a:spcPct val="100000"/>
              </a:lnSpc>
              <a:spcAft>
                <a:spcPts val="600"/>
              </a:spcAft>
              <a:buFont typeface="Amazon Ember Display"/>
            </a:pPr>
            <a:r>
              <a:rPr lang="en-US" dirty="0"/>
              <a:t>Second level</a:t>
            </a:r>
          </a:p>
          <a:p>
            <a:pPr marL="685800" lvl="2" indent="-230188" defTabSz="228600">
              <a:lnSpc>
                <a:spcPct val="100000"/>
              </a:lnSpc>
              <a:spcAft>
                <a:spcPts val="600"/>
              </a:spcAft>
              <a:buFont typeface="Amazon Ember Display"/>
            </a:pPr>
            <a:r>
              <a:rPr lang="en-US" dirty="0"/>
              <a:t>Third level</a:t>
            </a:r>
          </a:p>
          <a:p>
            <a:pPr marL="914400" lvl="3" indent="-230188" defTabSz="228600">
              <a:lnSpc>
                <a:spcPct val="100000"/>
              </a:lnSpc>
              <a:spcAft>
                <a:spcPts val="600"/>
              </a:spcAft>
              <a:buFont typeface="Amazon Ember Display"/>
            </a:pPr>
            <a:r>
              <a:rPr lang="en-US" dirty="0"/>
              <a:t>Fourth level</a:t>
            </a:r>
          </a:p>
          <a:p>
            <a:pPr marL="1143000" lvl="4" indent="-230188" defTabSz="228600">
              <a:lnSpc>
                <a:spcPct val="100000"/>
              </a:lnSpc>
              <a:spcAft>
                <a:spcPts val="600"/>
              </a:spcAft>
              <a:buFont typeface="Amazon Ember Display"/>
            </a:pPr>
            <a:r>
              <a:rPr lang="en-US" dirty="0"/>
              <a:t>Fifth level</a:t>
            </a:r>
          </a:p>
        </p:txBody>
      </p:sp>
      <p:sp>
        <p:nvSpPr>
          <p:cNvPr id="89" name="Slide Number">
            <a:extLst>
              <a:ext uri="{FF2B5EF4-FFF2-40B4-BE49-F238E27FC236}">
                <a16:creationId xmlns:a16="http://schemas.microsoft.com/office/drawing/2014/main" id="{A07A00D0-EC0A-44D2-9309-40C08E7F67D5}"/>
              </a:ext>
            </a:extLst>
          </p:cNvPr>
          <p:cNvSpPr>
            <a:spLocks noGrp="1"/>
          </p:cNvSpPr>
          <p:nvPr>
            <p:ph type="sldNum" idx="89"/>
          </p:nvPr>
        </p:nvSpPr>
        <p:spPr>
          <a:xfrm>
            <a:off x="11466576" y="6446520"/>
            <a:ext cx="484632" cy="228600"/>
          </a:xfrm>
          <a:prstGeom prst="rect">
            <a:avLst/>
          </a:prstGeom>
        </p:spPr>
        <p:txBody>
          <a:bodyPr vert="horz" lIns="0" tIns="0" rIns="0" bIns="0" rtlCol="0" anchor="ctr"/>
          <a:lstStyle>
            <a:lvl1pPr algn="r">
              <a:defRPr sz="1200">
                <a:solidFill>
                  <a:srgbClr val="232F3E"/>
                </a:solidFill>
              </a:defRPr>
            </a:lvl1pPr>
          </a:lstStyle>
          <a:p>
            <a:fld id="{4037B1B0-0345-4E15-985A-6BECCDBE474F}" type="slidenum">
              <a:rPr lang="en-US" smtClean="0"/>
              <a:pPr/>
              <a:t>‹#›</a:t>
            </a:fld>
            <a:endParaRPr lang="en-US" dirty="0"/>
          </a:p>
        </p:txBody>
      </p:sp>
      <p:pic>
        <p:nvPicPr>
          <p:cNvPr id="98" name="AWS Logo">
            <a:extLst>
              <a:ext uri="{FF2B5EF4-FFF2-40B4-BE49-F238E27FC236}">
                <a16:creationId xmlns:a16="http://schemas.microsoft.com/office/drawing/2014/main" id="{9E7E1626-AACF-488B-8999-ACEC2A595C0B}"/>
              </a:ext>
              <a:ext uri="{C183D7F6-B498-43B3-948B-1728B52AA6E4}">
                <adec:decorative xmlns:adec="http://schemas.microsoft.com/office/drawing/2017/decorative" val="1"/>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43599" y="6445721"/>
            <a:ext cx="366979" cy="219456"/>
          </a:xfrm>
          <a:prstGeom prst="rect">
            <a:avLst/>
          </a:prstGeom>
        </p:spPr>
      </p:pic>
      <p:sp>
        <p:nvSpPr>
          <p:cNvPr id="4" name="copyrightText">
            <a:extLst>
              <a:ext uri="{FF2B5EF4-FFF2-40B4-BE49-F238E27FC236}">
                <a16:creationId xmlns:a16="http://schemas.microsoft.com/office/drawing/2014/main" id="{68C5A9F5-08C2-9C6C-5B6E-AD7536CE848F}"/>
              </a:ext>
              <a:ext uri="{C183D7F6-B498-43B3-948B-1728B52AA6E4}">
                <adec:decorative xmlns:adec="http://schemas.microsoft.com/office/drawing/2017/decorative" val="1"/>
              </a:ext>
            </a:extLst>
          </p:cNvPr>
          <p:cNvSpPr txBox="1"/>
          <p:nvPr userDrawn="1"/>
        </p:nvSpPr>
        <p:spPr>
          <a:xfrm>
            <a:off x="747583" y="6504135"/>
            <a:ext cx="3419526" cy="215444"/>
          </a:xfrm>
          <a:prstGeom prst="rect">
            <a:avLst/>
          </a:prstGeom>
          <a:noFill/>
        </p:spPr>
        <p:txBody>
          <a:bodyPr wrap="none" rtlCol="0">
            <a:spAutoFit/>
          </a:bodyPr>
          <a:lstStyle/>
          <a:p>
            <a:r>
              <a:rPr lang="en-US" sz="800" b="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extLst>
      <p:ext uri="{BB962C8B-B14F-4D97-AF65-F5344CB8AC3E}">
        <p14:creationId xmlns:p14="http://schemas.microsoft.com/office/powerpoint/2010/main" val="1510290783"/>
      </p:ext>
    </p:extLst>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7" r:id="rId8"/>
    <p:sldLayoutId id="2147484268" r:id="rId9"/>
    <p:sldLayoutId id="2147484269" r:id="rId10"/>
    <p:sldLayoutId id="2147484270" r:id="rId11"/>
    <p:sldLayoutId id="2147484271" r:id="rId12"/>
    <p:sldLayoutId id="2147484272" r:id="rId13"/>
    <p:sldLayoutId id="2147484273" r:id="rId14"/>
    <p:sldLayoutId id="2147484274" r:id="rId15"/>
    <p:sldLayoutId id="2147484275" r:id="rId16"/>
    <p:sldLayoutId id="2147484276" r:id="rId17"/>
    <p:sldLayoutId id="2147484277" r:id="rId18"/>
    <p:sldLayoutId id="2147484278" r:id="rId19"/>
    <p:sldLayoutId id="2147484279" r:id="rId20"/>
    <p:sldLayoutId id="2147484280" r:id="rId21"/>
    <p:sldLayoutId id="2147484281" r:id="rId22"/>
    <p:sldLayoutId id="2147484282" r:id="rId23"/>
    <p:sldLayoutId id="2147484283" r:id="rId24"/>
    <p:sldLayoutId id="2147484284" r:id="rId25"/>
    <p:sldLayoutId id="2147484285" r:id="rId26"/>
    <p:sldLayoutId id="2147484286" r:id="rId27"/>
    <p:sldLayoutId id="2147484287" r:id="rId28"/>
    <p:sldLayoutId id="2147484288" r:id="rId29"/>
    <p:sldLayoutId id="2147484289" r:id="rId30"/>
    <p:sldLayoutId id="2147484290" r:id="rId31"/>
    <p:sldLayoutId id="2147484291" r:id="rId32"/>
    <p:sldLayoutId id="2147484292" r:id="rId33"/>
    <p:sldLayoutId id="2147484293" r:id="rId34"/>
    <p:sldLayoutId id="2147484294" r:id="rId35"/>
    <p:sldLayoutId id="2147484295" r:id="rId36"/>
    <p:sldLayoutId id="2147484296" r:id="rId37"/>
    <p:sldLayoutId id="2147484297" r:id="rId38"/>
    <p:sldLayoutId id="2147484298" r:id="rId39"/>
    <p:sldLayoutId id="2147484299" r:id="rId40"/>
    <p:sldLayoutId id="2147484300" r:id="rId41"/>
    <p:sldLayoutId id="2147484301" r:id="rId42"/>
    <p:sldLayoutId id="2147484302" r:id="rId43"/>
    <p:sldLayoutId id="2147484303" r:id="rId44"/>
    <p:sldLayoutId id="2147484304" r:id="rId45"/>
    <p:sldLayoutId id="2147484305" r:id="rId46"/>
    <p:sldLayoutId id="2147484306" r:id="rId47"/>
    <p:sldLayoutId id="2147484307" r:id="rId48"/>
    <p:sldLayoutId id="2147484308" r:id="rId49"/>
    <p:sldLayoutId id="2147484309" r:id="rId50"/>
    <p:sldLayoutId id="2147484310" r:id="rId51"/>
    <p:sldLayoutId id="2147484311" r:id="rId52"/>
    <p:sldLayoutId id="2147484312" r:id="rId53"/>
    <p:sldLayoutId id="2147484313" r:id="rId54"/>
    <p:sldLayoutId id="2147484314" r:id="rId55"/>
    <p:sldLayoutId id="2147484315" r:id="rId56"/>
    <p:sldLayoutId id="2147484316" r:id="rId57"/>
    <p:sldLayoutId id="2147484377" r:id="rId58"/>
    <p:sldLayoutId id="2147483809" r:id="rId59"/>
  </p:sldLayoutIdLst>
  <p:hf hdr="0" ftr="0" dt="0"/>
  <p:txStyles>
    <p:titleStyle>
      <a:lvl1pPr algn="l" defTabSz="914400" rtl="0" eaLnBrk="1" latinLnBrk="0" hangingPunct="1">
        <a:lnSpc>
          <a:spcPct val="90000"/>
        </a:lnSpc>
        <a:spcBef>
          <a:spcPct val="0"/>
        </a:spcBef>
        <a:buNone/>
        <a:defRPr sz="3600" kern="1200">
          <a:solidFill>
            <a:srgbClr val="232F3E"/>
          </a:solidFill>
          <a:latin typeface="Amazon Ember Display"/>
        </a:defRPr>
      </a:lvl1pPr>
    </p:titleStyle>
    <p:bodyStyle>
      <a:lvl1pPr marL="228600" indent="-228600" algn="l" defTabSz="914400" rtl="0" eaLnBrk="1" latinLnBrk="0" hangingPunct="1">
        <a:lnSpc>
          <a:spcPct val="90000"/>
        </a:lnSpc>
        <a:spcBef>
          <a:spcPts val="1000"/>
        </a:spcBef>
        <a:buFont typeface="Amazon Ember Display"/>
        <a:buChar char="•"/>
        <a:defRPr lang="en-US" sz="2800" kern="1200" dirty="0">
          <a:solidFill>
            <a:srgbClr val="232F3E"/>
          </a:solidFill>
          <a:latin typeface="Amazon Ember Display"/>
        </a:defRPr>
      </a:lvl1pPr>
      <a:lvl2pPr marL="685800" indent="-228600" algn="l" defTabSz="914400" rtl="0" eaLnBrk="1" latinLnBrk="0" hangingPunct="1">
        <a:lnSpc>
          <a:spcPct val="90000"/>
        </a:lnSpc>
        <a:spcBef>
          <a:spcPts val="500"/>
        </a:spcBef>
        <a:buFont typeface="Amazon Ember Display"/>
        <a:buChar char="•"/>
        <a:defRPr lang="en-US" sz="2400" kern="1200" dirty="0">
          <a:solidFill>
            <a:srgbClr val="232F3E"/>
          </a:solidFill>
          <a:latin typeface="Amazon Ember Display"/>
        </a:defRPr>
      </a:lvl2pPr>
      <a:lvl3pPr marL="1143000" indent="-228600" algn="l" defTabSz="914400" rtl="0" eaLnBrk="1" latinLnBrk="0" hangingPunct="1">
        <a:lnSpc>
          <a:spcPct val="90000"/>
        </a:lnSpc>
        <a:spcBef>
          <a:spcPts val="500"/>
        </a:spcBef>
        <a:buFont typeface="Amazon Ember Display"/>
        <a:buChar char="•"/>
        <a:defRPr lang="en-US" sz="2000" kern="1200" dirty="0">
          <a:solidFill>
            <a:srgbClr val="232F3E"/>
          </a:solidFill>
          <a:latin typeface="Amazon Ember Display"/>
        </a:defRPr>
      </a:lvl3pPr>
      <a:lvl4pPr marL="1600200" indent="-228600" algn="l" defTabSz="914400" rtl="0" eaLnBrk="1" latinLnBrk="0" hangingPunct="1">
        <a:lnSpc>
          <a:spcPct val="90000"/>
        </a:lnSpc>
        <a:spcBef>
          <a:spcPts val="500"/>
        </a:spcBef>
        <a:buFont typeface="Amazon Ember Display"/>
        <a:buChar char="•"/>
        <a:defRPr lang="en-US" sz="1800" kern="1200" dirty="0">
          <a:solidFill>
            <a:srgbClr val="232F3E"/>
          </a:solidFill>
          <a:latin typeface="Amazon Ember Display"/>
        </a:defRPr>
      </a:lvl4pPr>
      <a:lvl5pPr marL="2057400" indent="-228600" algn="l" defTabSz="914400" rtl="0" eaLnBrk="1" latinLnBrk="0" hangingPunct="1">
        <a:lnSpc>
          <a:spcPct val="90000"/>
        </a:lnSpc>
        <a:spcBef>
          <a:spcPts val="500"/>
        </a:spcBef>
        <a:buFont typeface="Amazon Ember Display"/>
        <a:buChar char="•"/>
        <a:defRPr lang="en-US" sz="1800" kern="1200" dirty="0">
          <a:solidFill>
            <a:srgbClr val="232F3E"/>
          </a:solidFill>
          <a:latin typeface="Amazon Ember Display"/>
        </a:defRPr>
      </a:lvl5pPr>
      <a:lvl6pPr marL="25146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6pPr>
      <a:lvl7pPr marL="29718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7pPr>
      <a:lvl8pPr marL="34290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8pPr>
      <a:lvl9pPr marL="38862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9pPr>
    </p:bodyStyle>
    <p:otherStyle>
      <a:defPPr>
        <a:defRPr lang="en-US"/>
      </a:defPPr>
      <a:lvl1pPr marL="0" algn="l" defTabSz="914400" rtl="0" eaLnBrk="1" latinLnBrk="0" hangingPunct="1">
        <a:defRPr sz="1800" kern="1200">
          <a:solidFill>
            <a:schemeClr val="tx1"/>
          </a:solidFill>
          <a:latin typeface="Amazon Ember Display"/>
        </a:defRPr>
      </a:lvl1pPr>
      <a:lvl2pPr marL="457200" algn="l" defTabSz="914400" rtl="0" eaLnBrk="1" latinLnBrk="0" hangingPunct="1">
        <a:defRPr sz="1800" kern="1200">
          <a:solidFill>
            <a:schemeClr val="tx1"/>
          </a:solidFill>
          <a:latin typeface="Amazon Ember Display"/>
        </a:defRPr>
      </a:lvl2pPr>
      <a:lvl3pPr marL="914400" algn="l" defTabSz="914400" rtl="0" eaLnBrk="1" latinLnBrk="0" hangingPunct="1">
        <a:defRPr sz="1800" kern="1200">
          <a:solidFill>
            <a:schemeClr val="tx1"/>
          </a:solidFill>
          <a:latin typeface="Amazon Ember Display"/>
        </a:defRPr>
      </a:lvl3pPr>
      <a:lvl4pPr marL="1371600" algn="l" defTabSz="914400" rtl="0" eaLnBrk="1" latinLnBrk="0" hangingPunct="1">
        <a:defRPr sz="1800" kern="1200">
          <a:solidFill>
            <a:schemeClr val="tx1"/>
          </a:solidFill>
          <a:latin typeface="Amazon Ember Display"/>
        </a:defRPr>
      </a:lvl4pPr>
      <a:lvl5pPr marL="1828800" algn="l" defTabSz="914400" rtl="0" eaLnBrk="1" latinLnBrk="0" hangingPunct="1">
        <a:defRPr sz="1800" kern="1200">
          <a:solidFill>
            <a:schemeClr val="tx1"/>
          </a:solidFill>
          <a:latin typeface="Amazon Ember Display"/>
        </a:defRPr>
      </a:lvl5pPr>
      <a:lvl6pPr marL="2286000" algn="l" defTabSz="914400" rtl="0" eaLnBrk="1" latinLnBrk="0" hangingPunct="1">
        <a:defRPr sz="1800" kern="1200">
          <a:solidFill>
            <a:schemeClr val="tx1"/>
          </a:solidFill>
          <a:latin typeface="Amazon Ember Display"/>
        </a:defRPr>
      </a:lvl6pPr>
      <a:lvl7pPr marL="2743200" algn="l" defTabSz="914400" rtl="0" eaLnBrk="1" latinLnBrk="0" hangingPunct="1">
        <a:defRPr sz="1800" kern="1200">
          <a:solidFill>
            <a:schemeClr val="tx1"/>
          </a:solidFill>
          <a:latin typeface="Amazon Ember Display"/>
        </a:defRPr>
      </a:lvl7pPr>
      <a:lvl8pPr marL="3200400" algn="l" defTabSz="914400" rtl="0" eaLnBrk="1" latinLnBrk="0" hangingPunct="1">
        <a:defRPr sz="1800" kern="1200">
          <a:solidFill>
            <a:schemeClr val="tx1"/>
          </a:solidFill>
          <a:latin typeface="Amazon Ember Display"/>
        </a:defRPr>
      </a:lvl8pPr>
      <a:lvl9pPr marL="3657600" algn="l" defTabSz="914400" rtl="0" eaLnBrk="1" latinLnBrk="0" hangingPunct="1">
        <a:defRPr sz="1800" kern="1200">
          <a:solidFill>
            <a:schemeClr val="tx1"/>
          </a:solidFill>
          <a:latin typeface="Amazon Ember Display"/>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69.xml"/><Relationship Id="rId5" Type="http://schemas.openxmlformats.org/officeDocument/2006/relationships/image" Target="../media/image32.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notesSlide" Target="../notesSlides/notesSlide11.xml"/><Relationship Id="rId7" Type="http://schemas.openxmlformats.org/officeDocument/2006/relationships/image" Target="../media/image36.svg"/><Relationship Id="rId12" Type="http://schemas.openxmlformats.org/officeDocument/2006/relationships/image" Target="../media/image41.png"/><Relationship Id="rId17" Type="http://schemas.openxmlformats.org/officeDocument/2006/relationships/image" Target="../media/image44.svg"/><Relationship Id="rId2" Type="http://schemas.openxmlformats.org/officeDocument/2006/relationships/slideLayout" Target="../slideLayouts/slideLayout9.xml"/><Relationship Id="rId16" Type="http://schemas.openxmlformats.org/officeDocument/2006/relationships/image" Target="../media/image43.png"/><Relationship Id="rId1" Type="http://schemas.openxmlformats.org/officeDocument/2006/relationships/tags" Target="../tags/tag70.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1.svg"/><Relationship Id="rId15" Type="http://schemas.openxmlformats.org/officeDocument/2006/relationships/image" Target="../media/image27.svg"/><Relationship Id="rId10" Type="http://schemas.openxmlformats.org/officeDocument/2006/relationships/image" Target="../media/image39.png"/><Relationship Id="rId4" Type="http://schemas.openxmlformats.org/officeDocument/2006/relationships/image" Target="../media/image30.png"/><Relationship Id="rId9" Type="http://schemas.openxmlformats.org/officeDocument/2006/relationships/image" Target="../media/image38.svg"/><Relationship Id="rId1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12.xml"/><Relationship Id="rId7" Type="http://schemas.openxmlformats.org/officeDocument/2006/relationships/image" Target="../media/image48.svg"/><Relationship Id="rId2" Type="http://schemas.openxmlformats.org/officeDocument/2006/relationships/slideLayout" Target="../slideLayouts/slideLayout9.xml"/><Relationship Id="rId1" Type="http://schemas.openxmlformats.org/officeDocument/2006/relationships/tags" Target="../tags/tag71.xml"/><Relationship Id="rId6" Type="http://schemas.openxmlformats.org/officeDocument/2006/relationships/image" Target="../media/image47.png"/><Relationship Id="rId11" Type="http://schemas.openxmlformats.org/officeDocument/2006/relationships/image" Target="../media/image36.svg"/><Relationship Id="rId5" Type="http://schemas.openxmlformats.org/officeDocument/2006/relationships/image" Target="../media/image46.tiff"/><Relationship Id="rId10" Type="http://schemas.openxmlformats.org/officeDocument/2006/relationships/image" Target="../media/image35.png"/><Relationship Id="rId4" Type="http://schemas.openxmlformats.org/officeDocument/2006/relationships/image" Target="../media/image45.png"/><Relationship Id="rId9" Type="http://schemas.openxmlformats.org/officeDocument/2006/relationships/image" Target="../media/image50.sv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7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7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7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notesSlide" Target="../notesSlides/notesSlide16.xml"/><Relationship Id="rId7" Type="http://schemas.openxmlformats.org/officeDocument/2006/relationships/image" Target="../media/image56.png"/><Relationship Id="rId2" Type="http://schemas.openxmlformats.org/officeDocument/2006/relationships/slideLayout" Target="../slideLayouts/slideLayout9.xml"/><Relationship Id="rId1" Type="http://schemas.openxmlformats.org/officeDocument/2006/relationships/tags" Target="../tags/tag75.xml"/><Relationship Id="rId6" Type="http://schemas.openxmlformats.org/officeDocument/2006/relationships/image" Target="../media/image53.png"/><Relationship Id="rId5" Type="http://schemas.openxmlformats.org/officeDocument/2006/relationships/image" Target="../media/image55.sv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76.xml"/><Relationship Id="rId6" Type="http://schemas.openxmlformats.org/officeDocument/2006/relationships/image" Target="../media/image53.png"/><Relationship Id="rId5" Type="http://schemas.openxmlformats.org/officeDocument/2006/relationships/image" Target="../media/image55.sv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7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7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6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3.xml"/><Relationship Id="rId1" Type="http://schemas.openxmlformats.org/officeDocument/2006/relationships/tags" Target="../tags/tag79.xml"/><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8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tags" Target="../tags/tag8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tags" Target="../tags/tag8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tags" Target="../tags/tag8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tags" Target="../tags/tag84.xml"/></Relationships>
</file>

<file path=ppt/slides/_rels/slide26.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60.emf"/><Relationship Id="rId3" Type="http://schemas.openxmlformats.org/officeDocument/2006/relationships/notesSlide" Target="../notesSlides/notesSlide26.xml"/><Relationship Id="rId7" Type="http://schemas.openxmlformats.org/officeDocument/2006/relationships/image" Target="../media/image26.png"/><Relationship Id="rId12" Type="http://schemas.openxmlformats.org/officeDocument/2006/relationships/oleObject" Target="../embeddings/oleObject2.bin"/><Relationship Id="rId17" Type="http://schemas.openxmlformats.org/officeDocument/2006/relationships/image" Target="../media/image64.svg"/><Relationship Id="rId2" Type="http://schemas.openxmlformats.org/officeDocument/2006/relationships/slideLayout" Target="../slideLayouts/slideLayout43.xml"/><Relationship Id="rId16" Type="http://schemas.openxmlformats.org/officeDocument/2006/relationships/image" Target="../media/image63.png"/><Relationship Id="rId1" Type="http://schemas.openxmlformats.org/officeDocument/2006/relationships/tags" Target="../tags/tag85.xml"/><Relationship Id="rId6" Type="http://schemas.openxmlformats.org/officeDocument/2006/relationships/image" Target="../media/image59.png"/><Relationship Id="rId11" Type="http://schemas.openxmlformats.org/officeDocument/2006/relationships/image" Target="../media/image32.png"/><Relationship Id="rId5" Type="http://schemas.openxmlformats.org/officeDocument/2006/relationships/image" Target="../media/image29.svg"/><Relationship Id="rId15" Type="http://schemas.openxmlformats.org/officeDocument/2006/relationships/image" Target="../media/image62.svg"/><Relationship Id="rId10" Type="http://schemas.openxmlformats.org/officeDocument/2006/relationships/image" Target="../media/image31.svg"/><Relationship Id="rId4" Type="http://schemas.openxmlformats.org/officeDocument/2006/relationships/image" Target="../media/image28.png"/><Relationship Id="rId9" Type="http://schemas.openxmlformats.org/officeDocument/2006/relationships/image" Target="../media/image30.png"/><Relationship Id="rId14"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8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tags" Target="../tags/tag87.xml"/><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notesSlide" Target="../notesSlides/notesSlide29.xml"/><Relationship Id="rId7" Type="http://schemas.openxmlformats.org/officeDocument/2006/relationships/image" Target="../media/image69.png"/><Relationship Id="rId2" Type="http://schemas.openxmlformats.org/officeDocument/2006/relationships/slideLayout" Target="../slideLayouts/slideLayout9.xml"/><Relationship Id="rId1" Type="http://schemas.openxmlformats.org/officeDocument/2006/relationships/tags" Target="../tags/tag88.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8.xml"/><Relationship Id="rId1" Type="http://schemas.openxmlformats.org/officeDocument/2006/relationships/tags" Target="../tags/tag6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27.svg"/><Relationship Id="rId2" Type="http://schemas.openxmlformats.org/officeDocument/2006/relationships/slideLayout" Target="../slideLayouts/slideLayout9.xml"/><Relationship Id="rId1" Type="http://schemas.openxmlformats.org/officeDocument/2006/relationships/tags" Target="../tags/tag89.xml"/><Relationship Id="rId6" Type="http://schemas.openxmlformats.org/officeDocument/2006/relationships/image" Target="../media/image26.png"/><Relationship Id="rId5" Type="http://schemas.openxmlformats.org/officeDocument/2006/relationships/image" Target="../media/image72.svg"/><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5.xml"/><Relationship Id="rId1" Type="http://schemas.openxmlformats.org/officeDocument/2006/relationships/tags" Target="../tags/tag9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9.xml"/><Relationship Id="rId1" Type="http://schemas.openxmlformats.org/officeDocument/2006/relationships/tags" Target="../tags/tag91.xml"/><Relationship Id="rId5" Type="http://schemas.openxmlformats.org/officeDocument/2006/relationships/image" Target="../media/image74.png"/><Relationship Id="rId4" Type="http://schemas.openxmlformats.org/officeDocument/2006/relationships/image" Target="../media/image7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3.xml"/><Relationship Id="rId1" Type="http://schemas.openxmlformats.org/officeDocument/2006/relationships/tags" Target="../tags/tag92.xml"/></Relationships>
</file>

<file path=ppt/slides/_rels/slide34.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1.svg"/><Relationship Id="rId3" Type="http://schemas.openxmlformats.org/officeDocument/2006/relationships/notesSlide" Target="../notesSlides/notesSlide34.xml"/><Relationship Id="rId7" Type="http://schemas.openxmlformats.org/officeDocument/2006/relationships/image" Target="../media/image77.svg"/><Relationship Id="rId12" Type="http://schemas.openxmlformats.org/officeDocument/2006/relationships/image" Target="../media/image54.png"/><Relationship Id="rId17" Type="http://schemas.openxmlformats.org/officeDocument/2006/relationships/image" Target="../media/image85.png"/><Relationship Id="rId2" Type="http://schemas.openxmlformats.org/officeDocument/2006/relationships/slideLayout" Target="../slideLayouts/slideLayout42.xml"/><Relationship Id="rId16" Type="http://schemas.openxmlformats.org/officeDocument/2006/relationships/image" Target="../media/image84.png"/><Relationship Id="rId1" Type="http://schemas.openxmlformats.org/officeDocument/2006/relationships/tags" Target="../tags/tag93.xml"/><Relationship Id="rId6" Type="http://schemas.openxmlformats.org/officeDocument/2006/relationships/image" Target="../media/image30.png"/><Relationship Id="rId11" Type="http://schemas.openxmlformats.org/officeDocument/2006/relationships/image" Target="../media/image80.svg"/><Relationship Id="rId5" Type="http://schemas.openxmlformats.org/officeDocument/2006/relationships/image" Target="../media/image76.svg"/><Relationship Id="rId15" Type="http://schemas.openxmlformats.org/officeDocument/2006/relationships/image" Target="../media/image83.svg"/><Relationship Id="rId10" Type="http://schemas.openxmlformats.org/officeDocument/2006/relationships/image" Target="../media/image71.png"/><Relationship Id="rId4" Type="http://schemas.openxmlformats.org/officeDocument/2006/relationships/image" Target="../media/image75.png"/><Relationship Id="rId9" Type="http://schemas.openxmlformats.org/officeDocument/2006/relationships/image" Target="../media/image79.svg"/><Relationship Id="rId14" Type="http://schemas.openxmlformats.org/officeDocument/2006/relationships/image" Target="../media/image8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9.xml"/><Relationship Id="rId1" Type="http://schemas.openxmlformats.org/officeDocument/2006/relationships/tags" Target="../tags/tag94.xml"/><Relationship Id="rId4" Type="http://schemas.openxmlformats.org/officeDocument/2006/relationships/image" Target="../media/image8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8.xml"/><Relationship Id="rId1" Type="http://schemas.openxmlformats.org/officeDocument/2006/relationships/tags" Target="../tags/tag9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96.xml"/></Relationships>
</file>

<file path=ppt/slides/_rels/slide38.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2.svg"/><Relationship Id="rId18" Type="http://schemas.openxmlformats.org/officeDocument/2006/relationships/image" Target="../media/image97.png"/><Relationship Id="rId26" Type="http://schemas.openxmlformats.org/officeDocument/2006/relationships/image" Target="../media/image63.png"/><Relationship Id="rId3" Type="http://schemas.openxmlformats.org/officeDocument/2006/relationships/notesSlide" Target="../notesSlides/notesSlide38.xml"/><Relationship Id="rId21" Type="http://schemas.openxmlformats.org/officeDocument/2006/relationships/image" Target="../media/image100.svg"/><Relationship Id="rId7" Type="http://schemas.openxmlformats.org/officeDocument/2006/relationships/image" Target="../media/image57.svg"/><Relationship Id="rId12" Type="http://schemas.openxmlformats.org/officeDocument/2006/relationships/image" Target="../media/image91.png"/><Relationship Id="rId17" Type="http://schemas.openxmlformats.org/officeDocument/2006/relationships/image" Target="../media/image96.svg"/><Relationship Id="rId25" Type="http://schemas.openxmlformats.org/officeDocument/2006/relationships/image" Target="../media/image31.svg"/><Relationship Id="rId2" Type="http://schemas.openxmlformats.org/officeDocument/2006/relationships/slideLayout" Target="../slideLayouts/slideLayout9.xml"/><Relationship Id="rId16" Type="http://schemas.openxmlformats.org/officeDocument/2006/relationships/image" Target="../media/image95.png"/><Relationship Id="rId20" Type="http://schemas.openxmlformats.org/officeDocument/2006/relationships/image" Target="../media/image99.png"/><Relationship Id="rId1" Type="http://schemas.openxmlformats.org/officeDocument/2006/relationships/tags" Target="../tags/tag97.xml"/><Relationship Id="rId6" Type="http://schemas.openxmlformats.org/officeDocument/2006/relationships/image" Target="../media/image56.png"/><Relationship Id="rId11" Type="http://schemas.openxmlformats.org/officeDocument/2006/relationships/image" Target="../media/image90.svg"/><Relationship Id="rId24" Type="http://schemas.openxmlformats.org/officeDocument/2006/relationships/image" Target="../media/image30.png"/><Relationship Id="rId5" Type="http://schemas.openxmlformats.org/officeDocument/2006/relationships/image" Target="../media/image40.svg"/><Relationship Id="rId15" Type="http://schemas.openxmlformats.org/officeDocument/2006/relationships/image" Target="../media/image94.svg"/><Relationship Id="rId23" Type="http://schemas.openxmlformats.org/officeDocument/2006/relationships/image" Target="../media/image102.svg"/><Relationship Id="rId10" Type="http://schemas.openxmlformats.org/officeDocument/2006/relationships/image" Target="../media/image89.png"/><Relationship Id="rId19" Type="http://schemas.openxmlformats.org/officeDocument/2006/relationships/image" Target="../media/image98.svg"/><Relationship Id="rId4" Type="http://schemas.openxmlformats.org/officeDocument/2006/relationships/image" Target="../media/image39.png"/><Relationship Id="rId9" Type="http://schemas.openxmlformats.org/officeDocument/2006/relationships/image" Target="../media/image88.svg"/><Relationship Id="rId14" Type="http://schemas.openxmlformats.org/officeDocument/2006/relationships/image" Target="../media/image93.png"/><Relationship Id="rId22" Type="http://schemas.openxmlformats.org/officeDocument/2006/relationships/image" Target="../media/image101.png"/><Relationship Id="rId27" Type="http://schemas.openxmlformats.org/officeDocument/2006/relationships/image" Target="../media/image64.svg"/></Relationships>
</file>

<file path=ppt/slides/_rels/slide39.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08.svg"/><Relationship Id="rId18" Type="http://schemas.openxmlformats.org/officeDocument/2006/relationships/image" Target="../media/image54.png"/><Relationship Id="rId3" Type="http://schemas.openxmlformats.org/officeDocument/2006/relationships/notesSlide" Target="../notesSlides/notesSlide39.xml"/><Relationship Id="rId21" Type="http://schemas.openxmlformats.org/officeDocument/2006/relationships/image" Target="../media/image110.svg"/><Relationship Id="rId7" Type="http://schemas.openxmlformats.org/officeDocument/2006/relationships/image" Target="../media/image36.svg"/><Relationship Id="rId12" Type="http://schemas.openxmlformats.org/officeDocument/2006/relationships/image" Target="../media/image107.png"/><Relationship Id="rId17" Type="http://schemas.openxmlformats.org/officeDocument/2006/relationships/image" Target="../media/image92.svg"/><Relationship Id="rId2" Type="http://schemas.openxmlformats.org/officeDocument/2006/relationships/slideLayout" Target="../slideLayouts/slideLayout9.xml"/><Relationship Id="rId16" Type="http://schemas.openxmlformats.org/officeDocument/2006/relationships/image" Target="../media/image91.png"/><Relationship Id="rId20" Type="http://schemas.openxmlformats.org/officeDocument/2006/relationships/image" Target="../media/image109.png"/><Relationship Id="rId1" Type="http://schemas.openxmlformats.org/officeDocument/2006/relationships/tags" Target="../tags/tag98.xml"/><Relationship Id="rId6" Type="http://schemas.openxmlformats.org/officeDocument/2006/relationships/image" Target="../media/image35.png"/><Relationship Id="rId11" Type="http://schemas.openxmlformats.org/officeDocument/2006/relationships/image" Target="../media/image62.svg"/><Relationship Id="rId5" Type="http://schemas.openxmlformats.org/officeDocument/2006/relationships/image" Target="../media/image104.svg"/><Relationship Id="rId15" Type="http://schemas.openxmlformats.org/officeDocument/2006/relationships/image" Target="../media/image40.svg"/><Relationship Id="rId10" Type="http://schemas.openxmlformats.org/officeDocument/2006/relationships/image" Target="../media/image61.png"/><Relationship Id="rId19" Type="http://schemas.openxmlformats.org/officeDocument/2006/relationships/image" Target="../media/image55.svg"/><Relationship Id="rId4" Type="http://schemas.openxmlformats.org/officeDocument/2006/relationships/image" Target="../media/image103.png"/><Relationship Id="rId9" Type="http://schemas.openxmlformats.org/officeDocument/2006/relationships/image" Target="../media/image106.svg"/><Relationship Id="rId1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63.xml"/></Relationships>
</file>

<file path=ppt/slides/_rels/slide4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notesSlide" Target="../notesSlides/notesSlide40.xml"/><Relationship Id="rId7" Type="http://schemas.openxmlformats.org/officeDocument/2006/relationships/image" Target="../media/image112.svg"/><Relationship Id="rId2" Type="http://schemas.openxmlformats.org/officeDocument/2006/relationships/slideLayout" Target="../slideLayouts/slideLayout9.xml"/><Relationship Id="rId1" Type="http://schemas.openxmlformats.org/officeDocument/2006/relationships/tags" Target="../tags/tag99.xml"/><Relationship Id="rId6" Type="http://schemas.openxmlformats.org/officeDocument/2006/relationships/image" Target="../media/image111.png"/><Relationship Id="rId11" Type="http://schemas.openxmlformats.org/officeDocument/2006/relationships/image" Target="../media/image48.svg"/><Relationship Id="rId5" Type="http://schemas.openxmlformats.org/officeDocument/2006/relationships/image" Target="../media/image36.svg"/><Relationship Id="rId10" Type="http://schemas.openxmlformats.org/officeDocument/2006/relationships/image" Target="../media/image47.png"/><Relationship Id="rId4" Type="http://schemas.openxmlformats.org/officeDocument/2006/relationships/image" Target="../media/image35.png"/><Relationship Id="rId9" Type="http://schemas.openxmlformats.org/officeDocument/2006/relationships/image" Target="../media/image62.sv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9.xml"/><Relationship Id="rId1" Type="http://schemas.openxmlformats.org/officeDocument/2006/relationships/tags" Target="../tags/tag100.xml"/><Relationship Id="rId5" Type="http://schemas.openxmlformats.org/officeDocument/2006/relationships/image" Target="../media/image112.svg"/><Relationship Id="rId4" Type="http://schemas.openxmlformats.org/officeDocument/2006/relationships/image" Target="../media/image111.png"/></Relationships>
</file>

<file path=ppt/slides/_rels/slide42.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notesSlide" Target="../notesSlides/notesSlide42.xml"/><Relationship Id="rId7" Type="http://schemas.openxmlformats.org/officeDocument/2006/relationships/image" Target="../media/image114.svg"/><Relationship Id="rId2" Type="http://schemas.openxmlformats.org/officeDocument/2006/relationships/slideLayout" Target="../slideLayouts/slideLayout9.xml"/><Relationship Id="rId1" Type="http://schemas.openxmlformats.org/officeDocument/2006/relationships/tags" Target="../tags/tag101.xml"/><Relationship Id="rId6" Type="http://schemas.openxmlformats.org/officeDocument/2006/relationships/image" Target="../media/image113.png"/><Relationship Id="rId11" Type="http://schemas.openxmlformats.org/officeDocument/2006/relationships/image" Target="../media/image29.svg"/><Relationship Id="rId5" Type="http://schemas.openxmlformats.org/officeDocument/2006/relationships/image" Target="../media/image100.svg"/><Relationship Id="rId10" Type="http://schemas.openxmlformats.org/officeDocument/2006/relationships/image" Target="../media/image28.png"/><Relationship Id="rId4" Type="http://schemas.openxmlformats.org/officeDocument/2006/relationships/image" Target="../media/image99.png"/><Relationship Id="rId9" Type="http://schemas.openxmlformats.org/officeDocument/2006/relationships/image" Target="../media/image112.sv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3.xml"/><Relationship Id="rId1" Type="http://schemas.openxmlformats.org/officeDocument/2006/relationships/tags" Target="../tags/tag10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3.xml"/><Relationship Id="rId1" Type="http://schemas.openxmlformats.org/officeDocument/2006/relationships/tags" Target="../tags/tag10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58.xml"/><Relationship Id="rId1" Type="http://schemas.openxmlformats.org/officeDocument/2006/relationships/tags" Target="../tags/tag10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9.xml"/><Relationship Id="rId1" Type="http://schemas.openxmlformats.org/officeDocument/2006/relationships/tags" Target="../tags/tag10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8.xml"/><Relationship Id="rId1" Type="http://schemas.openxmlformats.org/officeDocument/2006/relationships/tags" Target="../tags/tag106.xml"/><Relationship Id="rId4" Type="http://schemas.openxmlformats.org/officeDocument/2006/relationships/hyperlink" Target="https://support.aws.amazon.com/#/contacts/aws-training"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64.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6.xml"/><Relationship Id="rId7" Type="http://schemas.openxmlformats.org/officeDocument/2006/relationships/image" Target="../media/image27.svg"/><Relationship Id="rId2" Type="http://schemas.openxmlformats.org/officeDocument/2006/relationships/slideLayout" Target="../slideLayouts/slideLayout9.xml"/><Relationship Id="rId1" Type="http://schemas.openxmlformats.org/officeDocument/2006/relationships/tags" Target="../tags/tag65.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66.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8.xml"/><Relationship Id="rId7" Type="http://schemas.openxmlformats.org/officeDocument/2006/relationships/image" Target="../media/image33.png"/><Relationship Id="rId2" Type="http://schemas.openxmlformats.org/officeDocument/2006/relationships/slideLayout" Target="../slideLayouts/slideLayout9.xml"/><Relationship Id="rId1" Type="http://schemas.openxmlformats.org/officeDocument/2006/relationships/tags" Target="../tags/tag6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4.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1884C8-E66E-4D8A-BEB0-B4F394851960}"/>
              </a:ext>
            </a:extLst>
          </p:cNvPr>
          <p:cNvSpPr>
            <a:spLocks noGrp="1"/>
          </p:cNvSpPr>
          <p:nvPr>
            <p:ph type="sldNum" idx="97"/>
          </p:nvPr>
        </p:nvSpPr>
        <p:spPr/>
        <p:txBody>
          <a:bodyPr/>
          <a:lstStyle/>
          <a:p>
            <a:fld id="{4037B1B0-0345-4E15-985A-6BECCDBE474F}" type="slidenum">
              <a:rPr lang="en-US" smtClean="0"/>
              <a:pPr/>
              <a:t>1</a:t>
            </a:fld>
            <a:endParaRPr lang="en-US" dirty="0"/>
          </a:p>
        </p:txBody>
      </p:sp>
      <p:sp>
        <p:nvSpPr>
          <p:cNvPr id="12" name="Title">
            <a:extLst>
              <a:ext uri="{FF2B5EF4-FFF2-40B4-BE49-F238E27FC236}">
                <a16:creationId xmlns:a16="http://schemas.microsoft.com/office/drawing/2014/main" id="{C341766F-F436-46E9-A30C-DB5888AD0AA7}"/>
              </a:ext>
            </a:extLst>
          </p:cNvPr>
          <p:cNvSpPr>
            <a:spLocks noGrp="1"/>
          </p:cNvSpPr>
          <p:nvPr>
            <p:ph type="title" idx="1"/>
          </p:nvPr>
        </p:nvSpPr>
        <p:spPr/>
        <p:txBody>
          <a:bodyPr/>
          <a:lstStyle/>
          <a:p>
            <a:r>
              <a:rPr lang="en-US" dirty="0"/>
              <a:t>Cloud Operations on AWS</a:t>
            </a:r>
          </a:p>
        </p:txBody>
      </p:sp>
      <p:sp>
        <p:nvSpPr>
          <p:cNvPr id="8" name="Text Placeholder 7">
            <a:extLst>
              <a:ext uri="{FF2B5EF4-FFF2-40B4-BE49-F238E27FC236}">
                <a16:creationId xmlns:a16="http://schemas.microsoft.com/office/drawing/2014/main" id="{13B1601D-DBDC-4010-B2EA-81673870B4BF}"/>
              </a:ext>
            </a:extLst>
          </p:cNvPr>
          <p:cNvSpPr>
            <a:spLocks noGrp="1"/>
          </p:cNvSpPr>
          <p:nvPr>
            <p:ph type="body" idx="2"/>
          </p:nvPr>
        </p:nvSpPr>
        <p:spPr/>
        <p:txBody>
          <a:bodyPr/>
          <a:lstStyle/>
          <a:p>
            <a:r>
              <a:rPr lang="en-US" dirty="0"/>
              <a:t>Module 2:</a:t>
            </a:r>
          </a:p>
          <a:p>
            <a:r>
              <a:rPr lang="en-US" dirty="0"/>
              <a:t>Access Management</a:t>
            </a:r>
          </a:p>
        </p:txBody>
      </p:sp>
      <p:sp>
        <p:nvSpPr>
          <p:cNvPr id="9" name="Text Placeholder 8">
            <a:extLst>
              <a:ext uri="{FF2B5EF4-FFF2-40B4-BE49-F238E27FC236}">
                <a16:creationId xmlns:a16="http://schemas.microsoft.com/office/drawing/2014/main" id="{EE0BC826-B705-4121-AE9A-C4D51C9455E0}"/>
              </a:ext>
            </a:extLst>
          </p:cNvPr>
          <p:cNvSpPr>
            <a:spLocks noGrp="1"/>
          </p:cNvSpPr>
          <p:nvPr>
            <p:ph type="body" idx="3"/>
          </p:nvPr>
        </p:nvSpPr>
        <p:spPr/>
        <p:txBody>
          <a:bodyPr/>
          <a:lstStyle/>
          <a:p>
            <a:endParaRPr lang="en-US" dirty="0"/>
          </a:p>
        </p:txBody>
      </p:sp>
      <p:sp>
        <p:nvSpPr>
          <p:cNvPr id="13" name="Subtitle">
            <a:extLst>
              <a:ext uri="{FF2B5EF4-FFF2-40B4-BE49-F238E27FC236}">
                <a16:creationId xmlns:a16="http://schemas.microsoft.com/office/drawing/2014/main" id="{53EC8FB4-8989-4E2F-873A-FE6D6E003C86}"/>
              </a:ext>
            </a:extLst>
          </p:cNvPr>
          <p:cNvSpPr>
            <a:spLocks noGrp="1"/>
          </p:cNvSpPr>
          <p:nvPr>
            <p:ph type="body" idx="4"/>
          </p:nvPr>
        </p:nvSpPr>
        <p:spPr/>
        <p:txBody>
          <a:bodyPr/>
          <a:lstStyle/>
          <a:p>
            <a:endParaRPr lang="en-US" dirty="0"/>
          </a:p>
        </p:txBody>
      </p:sp>
    </p:spTree>
    <p:custDataLst>
      <p:tags r:id="rId1"/>
    </p:custDataLst>
    <p:extLst>
      <p:ext uri="{BB962C8B-B14F-4D97-AF65-F5344CB8AC3E}">
        <p14:creationId xmlns:p14="http://schemas.microsoft.com/office/powerpoint/2010/main" val="4241569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66148D-E6EC-4AFE-84C5-376284C9A72B}"/>
              </a:ext>
            </a:extLst>
          </p:cNvPr>
          <p:cNvSpPr>
            <a:spLocks noGrp="1"/>
          </p:cNvSpPr>
          <p:nvPr>
            <p:ph type="sldNum" idx="97"/>
          </p:nvPr>
        </p:nvSpPr>
        <p:spPr/>
        <p:txBody>
          <a:bodyPr/>
          <a:lstStyle/>
          <a:p>
            <a:fld id="{4037B1B0-0345-4E15-985A-6BECCDBE474F}" type="slidenum">
              <a:rPr lang="en-US" smtClean="0"/>
              <a:pPr/>
              <a:t>10</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IAM users</a:t>
            </a:r>
          </a:p>
        </p:txBody>
      </p:sp>
      <p:sp>
        <p:nvSpPr>
          <p:cNvPr id="12" name="TextBox 11">
            <a:extLst>
              <a:ext uri="{FF2B5EF4-FFF2-40B4-BE49-F238E27FC236}">
                <a16:creationId xmlns:a16="http://schemas.microsoft.com/office/drawing/2014/main" id="{59EFC3EB-B13A-4FA7-8B59-3202BDAEF81B}"/>
              </a:ext>
            </a:extLst>
          </p:cNvPr>
          <p:cNvSpPr txBox="1"/>
          <p:nvPr/>
        </p:nvSpPr>
        <p:spPr>
          <a:xfrm>
            <a:off x="6472924" y="2006388"/>
            <a:ext cx="5020408" cy="2599686"/>
          </a:xfrm>
          <a:prstGeom prst="rect">
            <a:avLst/>
          </a:prstGeom>
          <a:noFill/>
        </p:spPr>
        <p:txBody>
          <a:bodyPr wrap="square" rtlCol="0">
            <a:spAutoFit/>
          </a:bodyPr>
          <a:lstStyle/>
          <a:p>
            <a:pPr marL="228600" indent="-228600">
              <a:lnSpc>
                <a:spcPct val="90000"/>
              </a:lnSpc>
              <a:spcBef>
                <a:spcPts val="1000"/>
              </a:spcBef>
            </a:pPr>
            <a:r>
              <a:rPr lang="en-US" sz="2400" dirty="0">
                <a:solidFill>
                  <a:srgbClr val="000000"/>
                </a:solidFill>
                <a:ea typeface="Amazon Ember" panose="020B0603020204020204" pitchFamily="34" charset="0"/>
                <a:cs typeface="Amazon Ember" panose="020B0603020204020204" pitchFamily="34" charset="0"/>
              </a:rPr>
              <a:t>An IAM user is an identity with the following: </a:t>
            </a:r>
          </a:p>
          <a:p>
            <a:pPr marL="228600" indent="-228600">
              <a:lnSpc>
                <a:spcPct val="90000"/>
              </a:lnSpc>
              <a:spcBef>
                <a:spcPts val="1000"/>
              </a:spcBef>
              <a:buFont typeface="Arial" panose="020B0604020202020204" pitchFamily="34" charset="0"/>
              <a:buChar char="•"/>
            </a:pPr>
            <a:r>
              <a:rPr lang="en-US" sz="2400" dirty="0">
                <a:solidFill>
                  <a:srgbClr val="000000"/>
                </a:solidFill>
                <a:ea typeface="Amazon Ember" panose="020B0603020204020204" pitchFamily="34" charset="0"/>
                <a:cs typeface="Amazon Ember" panose="020B0603020204020204" pitchFamily="34" charset="0"/>
              </a:rPr>
              <a:t>Username and password</a:t>
            </a:r>
          </a:p>
          <a:p>
            <a:pPr marL="228600" indent="-228600">
              <a:lnSpc>
                <a:spcPct val="90000"/>
              </a:lnSpc>
              <a:spcBef>
                <a:spcPts val="1000"/>
              </a:spcBef>
              <a:buFont typeface="Arial" panose="020B0604020202020204" pitchFamily="34" charset="0"/>
              <a:buChar char="•"/>
            </a:pPr>
            <a:r>
              <a:rPr lang="en-US" sz="2400" dirty="0">
                <a:solidFill>
                  <a:srgbClr val="000000"/>
                </a:solidFill>
                <a:ea typeface="Amazon Ember" panose="020B0603020204020204" pitchFamily="34" charset="0"/>
                <a:cs typeface="Amazon Ember" panose="020B0603020204020204" pitchFamily="34" charset="0"/>
              </a:rPr>
              <a:t>Access keys </a:t>
            </a:r>
          </a:p>
          <a:p>
            <a:pPr marL="228600" indent="-228600">
              <a:lnSpc>
                <a:spcPct val="90000"/>
              </a:lnSpc>
              <a:spcBef>
                <a:spcPts val="1000"/>
              </a:spcBef>
              <a:buFont typeface="Arial" panose="020B0604020202020204" pitchFamily="34" charset="0"/>
              <a:buChar char="•"/>
            </a:pPr>
            <a:r>
              <a:rPr lang="en-US" sz="2400" dirty="0">
                <a:solidFill>
                  <a:srgbClr val="000000"/>
                </a:solidFill>
                <a:ea typeface="Amazon Ember" panose="020B0603020204020204" pitchFamily="34" charset="0"/>
                <a:cs typeface="Amazon Ember" panose="020B0603020204020204" pitchFamily="34" charset="0"/>
              </a:rPr>
              <a:t>Permissions</a:t>
            </a:r>
          </a:p>
          <a:p>
            <a:pPr marL="228600" indent="-228600">
              <a:lnSpc>
                <a:spcPct val="90000"/>
              </a:lnSpc>
              <a:spcBef>
                <a:spcPts val="1000"/>
              </a:spcBef>
            </a:pPr>
            <a:endParaRPr lang="en-US" sz="2400" dirty="0">
              <a:solidFill>
                <a:srgbClr val="000000"/>
              </a:solidFill>
              <a:ea typeface="Amazon Ember Light" panose="020B0403020204020204" pitchFamily="34" charset="0"/>
              <a:cs typeface="Amazon Ember Light" panose="020B0403020204020204" pitchFamily="34" charset="0"/>
            </a:endParaRPr>
          </a:p>
        </p:txBody>
      </p:sp>
      <p:sp>
        <p:nvSpPr>
          <p:cNvPr id="11" name="Rounded Rectangle 4">
            <a:extLst>
              <a:ext uri="{FF2B5EF4-FFF2-40B4-BE49-F238E27FC236}">
                <a16:creationId xmlns:a16="http://schemas.microsoft.com/office/drawing/2014/main" id="{452CBA20-FFE6-4593-9E02-A239C7C33DB4}"/>
              </a:ext>
            </a:extLst>
          </p:cNvPr>
          <p:cNvSpPr/>
          <p:nvPr/>
        </p:nvSpPr>
        <p:spPr>
          <a:xfrm>
            <a:off x="998647" y="5322712"/>
            <a:ext cx="10194705" cy="928043"/>
          </a:xfrm>
          <a:prstGeom prst="roundRect">
            <a:avLst>
              <a:gd name="adj" fmla="val 0"/>
            </a:avLst>
          </a:prstGeom>
          <a:solidFill>
            <a:srgbClr val="FFFFFF"/>
          </a:solidFill>
          <a:ln w="12700" cap="flat" cmpd="sng" algn="ctr">
            <a:solidFill>
              <a:srgbClr val="232F3E"/>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ea typeface="Amazon Ember" charset="0"/>
                <a:cs typeface="Amazon Ember" charset="0"/>
              </a:rPr>
              <a:t>Best practice: Create IAM users with required permissions instead of using the root user. </a:t>
            </a:r>
          </a:p>
        </p:txBody>
      </p:sp>
      <p:grpSp>
        <p:nvGrpSpPr>
          <p:cNvPr id="13" name="Group12A">
            <a:extLst>
              <a:ext uri="{FF2B5EF4-FFF2-40B4-BE49-F238E27FC236}">
                <a16:creationId xmlns:a16="http://schemas.microsoft.com/office/drawing/2014/main" id="{342AC84B-FAAB-4A82-8EFC-D919E9BE570E}"/>
              </a:ext>
              <a:ext uri="{C183D7F6-B498-43B3-948B-1728B52AA6E4}">
                <adec:decorative xmlns:adec="http://schemas.microsoft.com/office/drawing/2017/decorative" val="1"/>
              </a:ext>
            </a:extLst>
          </p:cNvPr>
          <p:cNvGrpSpPr/>
          <p:nvPr/>
        </p:nvGrpSpPr>
        <p:grpSpPr>
          <a:xfrm>
            <a:off x="998647" y="1612788"/>
            <a:ext cx="4894730" cy="3034309"/>
            <a:chOff x="998647" y="1629536"/>
            <a:chExt cx="4894730" cy="3034309"/>
          </a:xfrm>
        </p:grpSpPr>
        <p:grpSp>
          <p:nvGrpSpPr>
            <p:cNvPr id="14" name="Group 13">
              <a:extLst>
                <a:ext uri="{FF2B5EF4-FFF2-40B4-BE49-F238E27FC236}">
                  <a16:creationId xmlns:a16="http://schemas.microsoft.com/office/drawing/2014/main" id="{3E582919-AA34-42AC-93CB-B3BD3C63D904}"/>
                </a:ext>
              </a:extLst>
            </p:cNvPr>
            <p:cNvGrpSpPr/>
            <p:nvPr/>
          </p:nvGrpSpPr>
          <p:grpSpPr>
            <a:xfrm>
              <a:off x="1473830" y="2419583"/>
              <a:ext cx="1527287" cy="1932601"/>
              <a:chOff x="793593" y="2540733"/>
              <a:chExt cx="1527287" cy="1932601"/>
            </a:xfrm>
          </p:grpSpPr>
          <p:pic>
            <p:nvPicPr>
              <p:cNvPr id="19" name="Picture 18">
                <a:extLst>
                  <a:ext uri="{FF2B5EF4-FFF2-40B4-BE49-F238E27FC236}">
                    <a16:creationId xmlns:a16="http://schemas.microsoft.com/office/drawing/2014/main" id="{B24CCA26-3539-445C-9F1B-521EA575269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841" y="2540733"/>
                <a:ext cx="924789" cy="1015220"/>
              </a:xfrm>
              <a:prstGeom prst="rect">
                <a:avLst/>
              </a:prstGeom>
              <a:ln>
                <a:noFill/>
              </a:ln>
            </p:spPr>
          </p:pic>
          <p:sp>
            <p:nvSpPr>
              <p:cNvPr id="26" name="TextBox 25">
                <a:extLst>
                  <a:ext uri="{FF2B5EF4-FFF2-40B4-BE49-F238E27FC236}">
                    <a16:creationId xmlns:a16="http://schemas.microsoft.com/office/drawing/2014/main" id="{F88CFFC6-F59B-4A16-9659-3171F01FEE91}"/>
                  </a:ext>
                </a:extLst>
              </p:cNvPr>
              <p:cNvSpPr txBox="1"/>
              <p:nvPr/>
            </p:nvSpPr>
            <p:spPr>
              <a:xfrm>
                <a:off x="793593" y="3703893"/>
                <a:ext cx="1527287"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0000"/>
                    </a:solidFill>
                    <a:effectLst/>
                    <a:uLnTx/>
                    <a:uFillTx/>
                    <a:ea typeface="Amazon Ember" panose="020B0603020204020204" pitchFamily="34" charset="0"/>
                    <a:cs typeface="Amazon Ember" panose="020B0603020204020204" pitchFamily="34" charset="0"/>
                  </a:rPr>
                  <a:t>Account user</a:t>
                </a:r>
              </a:p>
            </p:txBody>
          </p:sp>
        </p:grpSp>
        <p:grpSp>
          <p:nvGrpSpPr>
            <p:cNvPr id="15" name="Group 14">
              <a:extLst>
                <a:ext uri="{FF2B5EF4-FFF2-40B4-BE49-F238E27FC236}">
                  <a16:creationId xmlns:a16="http://schemas.microsoft.com/office/drawing/2014/main" id="{47046FFF-67FB-4989-8AA4-317DBA2BFDB6}"/>
                </a:ext>
              </a:extLst>
            </p:cNvPr>
            <p:cNvGrpSpPr/>
            <p:nvPr/>
          </p:nvGrpSpPr>
          <p:grpSpPr>
            <a:xfrm>
              <a:off x="3517692" y="2033258"/>
              <a:ext cx="1900030" cy="2630587"/>
              <a:chOff x="4855269" y="2145134"/>
              <a:chExt cx="1900030" cy="2630587"/>
            </a:xfrm>
          </p:grpSpPr>
          <p:pic>
            <p:nvPicPr>
              <p:cNvPr id="17" name="Picture 16">
                <a:extLst>
                  <a:ext uri="{FF2B5EF4-FFF2-40B4-BE49-F238E27FC236}">
                    <a16:creationId xmlns:a16="http://schemas.microsoft.com/office/drawing/2014/main" id="{D781A686-513F-4FD0-8C59-632E12A51CC8}"/>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t="8943" b="11457"/>
              <a:stretch/>
            </p:blipFill>
            <p:spPr>
              <a:xfrm>
                <a:off x="4944913" y="2145134"/>
                <a:ext cx="1810386" cy="1444655"/>
              </a:xfrm>
              <a:prstGeom prst="rect">
                <a:avLst/>
              </a:prstGeom>
              <a:ln>
                <a:noFill/>
              </a:ln>
            </p:spPr>
          </p:pic>
          <p:sp>
            <p:nvSpPr>
              <p:cNvPr id="18" name="TextBox 17">
                <a:extLst>
                  <a:ext uri="{FF2B5EF4-FFF2-40B4-BE49-F238E27FC236}">
                    <a16:creationId xmlns:a16="http://schemas.microsoft.com/office/drawing/2014/main" id="{BF8F6090-6335-4A8C-A902-978E09C925BC}"/>
                  </a:ext>
                </a:extLst>
              </p:cNvPr>
              <p:cNvSpPr txBox="1"/>
              <p:nvPr/>
            </p:nvSpPr>
            <p:spPr>
              <a:xfrm>
                <a:off x="4855269" y="3667725"/>
                <a:ext cx="1809918" cy="110799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0000"/>
                    </a:solidFill>
                    <a:effectLst/>
                    <a:uLnTx/>
                    <a:uFillTx/>
                    <a:ea typeface="Amazon Ember" panose="020B0603020204020204" pitchFamily="34" charset="0"/>
                    <a:cs typeface="Amazon Ember" panose="020B0603020204020204" pitchFamily="34" charset="0"/>
                  </a:rPr>
                  <a:t>Application or AWS service</a:t>
                </a:r>
              </a:p>
            </p:txBody>
          </p:sp>
        </p:grpSp>
        <p:sp>
          <p:nvSpPr>
            <p:cNvPr id="16" name="Rounded Rectangle 19">
              <a:extLst>
                <a:ext uri="{FF2B5EF4-FFF2-40B4-BE49-F238E27FC236}">
                  <a16:creationId xmlns:a16="http://schemas.microsoft.com/office/drawing/2014/main" id="{EACD6C8A-B68F-4ADF-8739-DFD2DDC03A13}"/>
                </a:ext>
              </a:extLst>
            </p:cNvPr>
            <p:cNvSpPr/>
            <p:nvPr/>
          </p:nvSpPr>
          <p:spPr>
            <a:xfrm>
              <a:off x="998647" y="1629536"/>
              <a:ext cx="4894730" cy="3020993"/>
            </a:xfrm>
            <a:prstGeom prst="roundRect">
              <a:avLst>
                <a:gd name="adj" fmla="val 7354"/>
              </a:avLst>
            </a:prstGeom>
            <a:noFill/>
            <a:ln w="19050" cap="flat" cmpd="sng" algn="ctr">
              <a:solidFill>
                <a:srgbClr val="36C2B3">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grpSp>
    </p:spTree>
    <p:custDataLst>
      <p:tags r:id="rId1"/>
    </p:custDataLst>
    <p:extLst>
      <p:ext uri="{BB962C8B-B14F-4D97-AF65-F5344CB8AC3E}">
        <p14:creationId xmlns:p14="http://schemas.microsoft.com/office/powerpoint/2010/main" val="4133972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98D26C-055F-4C67-BBE2-6B7CD856046C}"/>
              </a:ext>
            </a:extLst>
          </p:cNvPr>
          <p:cNvSpPr>
            <a:spLocks noGrp="1"/>
          </p:cNvSpPr>
          <p:nvPr>
            <p:ph type="sldNum" idx="97"/>
          </p:nvPr>
        </p:nvSpPr>
        <p:spPr/>
        <p:txBody>
          <a:bodyPr/>
          <a:lstStyle/>
          <a:p>
            <a:fld id="{4037B1B0-0345-4E15-985A-6BECCDBE474F}" type="slidenum">
              <a:rPr lang="en-US" smtClean="0"/>
              <a:pPr/>
              <a:t>11</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IAM roles</a:t>
            </a:r>
          </a:p>
        </p:txBody>
      </p:sp>
      <p:grpSp>
        <p:nvGrpSpPr>
          <p:cNvPr id="56" name="Production Account">
            <a:extLst>
              <a:ext uri="{FF2B5EF4-FFF2-40B4-BE49-F238E27FC236}">
                <a16:creationId xmlns:a16="http://schemas.microsoft.com/office/drawing/2014/main" id="{EA20A296-1B35-44F6-A392-E489C312ED23}"/>
              </a:ext>
              <a:ext uri="{C183D7F6-B498-43B3-948B-1728B52AA6E4}">
                <adec:decorative xmlns:adec="http://schemas.microsoft.com/office/drawing/2017/decorative" val="1"/>
              </a:ext>
            </a:extLst>
          </p:cNvPr>
          <p:cNvGrpSpPr/>
          <p:nvPr/>
        </p:nvGrpSpPr>
        <p:grpSpPr>
          <a:xfrm>
            <a:off x="8179374" y="1754367"/>
            <a:ext cx="2937887" cy="4296348"/>
            <a:chOff x="8130606" y="1790943"/>
            <a:chExt cx="2937887" cy="4296348"/>
          </a:xfrm>
        </p:grpSpPr>
        <p:sp>
          <p:nvSpPr>
            <p:cNvPr id="57" name="TextBox 56">
              <a:extLst>
                <a:ext uri="{FF2B5EF4-FFF2-40B4-BE49-F238E27FC236}">
                  <a16:creationId xmlns:a16="http://schemas.microsoft.com/office/drawing/2014/main" id="{4FF27D28-42CC-4F71-9C54-C2FCB39D0E2A}"/>
                </a:ext>
              </a:extLst>
            </p:cNvPr>
            <p:cNvSpPr txBox="1"/>
            <p:nvPr/>
          </p:nvSpPr>
          <p:spPr>
            <a:xfrm>
              <a:off x="8510353" y="3112459"/>
              <a:ext cx="2199366" cy="646331"/>
            </a:xfrm>
            <a:prstGeom prst="rect">
              <a:avLst/>
            </a:prstGeom>
            <a:noFill/>
          </p:spPr>
          <p:txBody>
            <a:bodyPr wrap="square" rtlCol="0">
              <a:spAutoFit/>
            </a:bodyPr>
            <a:lstStyle/>
            <a:p>
              <a:pPr algn="ctr"/>
              <a:r>
                <a:rPr lang="en-US" dirty="0">
                  <a:solidFill>
                    <a:srgbClr val="232F3E"/>
                  </a:solidFill>
                  <a:ea typeface="Amazon Ember" panose="020B0603020204020204" pitchFamily="34" charset="0"/>
                  <a:cs typeface="Amazon Ember" panose="020B0603020204020204" pitchFamily="34" charset="0"/>
                </a:rPr>
                <a:t>Privileged </a:t>
              </a:r>
            </a:p>
            <a:p>
              <a:pPr algn="ctr"/>
              <a:r>
                <a:rPr lang="en-US" dirty="0">
                  <a:solidFill>
                    <a:srgbClr val="232F3E"/>
                  </a:solidFill>
                  <a:ea typeface="Amazon Ember" panose="020B0603020204020204" pitchFamily="34" charset="0"/>
                  <a:cs typeface="Amazon Ember" panose="020B0603020204020204" pitchFamily="34" charset="0"/>
                </a:rPr>
                <a:t>access role</a:t>
              </a:r>
            </a:p>
          </p:txBody>
        </p:sp>
        <p:pic>
          <p:nvPicPr>
            <p:cNvPr id="58" name="Graphic 54">
              <a:extLst>
                <a:ext uri="{FF2B5EF4-FFF2-40B4-BE49-F238E27FC236}">
                  <a16:creationId xmlns:a16="http://schemas.microsoft.com/office/drawing/2014/main" id="{DE7648D6-A877-4DC4-BD4F-9D17161A709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0736" y="2465112"/>
              <a:ext cx="785850" cy="785850"/>
            </a:xfrm>
            <a:prstGeom prst="rect">
              <a:avLst/>
            </a:prstGeom>
          </p:spPr>
        </p:pic>
        <p:sp>
          <p:nvSpPr>
            <p:cNvPr id="59" name="Rectangle 58">
              <a:extLst>
                <a:ext uri="{FF2B5EF4-FFF2-40B4-BE49-F238E27FC236}">
                  <a16:creationId xmlns:a16="http://schemas.microsoft.com/office/drawing/2014/main" id="{897FF54C-27BD-41F0-B862-DA438E08BD9A}"/>
                </a:ext>
              </a:extLst>
            </p:cNvPr>
            <p:cNvSpPr/>
            <p:nvPr/>
          </p:nvSpPr>
          <p:spPr>
            <a:xfrm>
              <a:off x="8130606" y="1790943"/>
              <a:ext cx="2937887" cy="429634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dirty="0">
                  <a:solidFill>
                    <a:srgbClr val="232F3E"/>
                  </a:solidFill>
                  <a:ea typeface="Amazon Ember" panose="020B0603020204020204" pitchFamily="34" charset="0"/>
                  <a:cs typeface="Amazon Ember" panose="020B0603020204020204" pitchFamily="34" charset="0"/>
                </a:rPr>
                <a:t>Production account</a:t>
              </a:r>
            </a:p>
          </p:txBody>
        </p:sp>
        <p:pic>
          <p:nvPicPr>
            <p:cNvPr id="60" name="Graphic 11">
              <a:extLst>
                <a:ext uri="{FF2B5EF4-FFF2-40B4-BE49-F238E27FC236}">
                  <a16:creationId xmlns:a16="http://schemas.microsoft.com/office/drawing/2014/main" id="{5F4D0CA0-329B-4EF3-AEE7-8E7B629AFA2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36748" y="1797750"/>
              <a:ext cx="330200" cy="330200"/>
            </a:xfrm>
            <a:prstGeom prst="rect">
              <a:avLst/>
            </a:prstGeom>
          </p:spPr>
        </p:pic>
        <p:sp>
          <p:nvSpPr>
            <p:cNvPr id="61" name="Rectangle 60">
              <a:extLst>
                <a:ext uri="{FF2B5EF4-FFF2-40B4-BE49-F238E27FC236}">
                  <a16:creationId xmlns:a16="http://schemas.microsoft.com/office/drawing/2014/main" id="{DACF43E1-FE36-41D4-9690-EDF7C58FE390}"/>
                </a:ext>
              </a:extLst>
            </p:cNvPr>
            <p:cNvSpPr/>
            <p:nvPr/>
          </p:nvSpPr>
          <p:spPr>
            <a:xfrm>
              <a:off x="8354576" y="2417687"/>
              <a:ext cx="2510920" cy="1396326"/>
            </a:xfrm>
            <a:prstGeom prst="rect">
              <a:avLst/>
            </a:prstGeom>
            <a:noFill/>
            <a:ln w="28575">
              <a:solidFill>
                <a:srgbClr val="5A6B86"/>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r>
                <a:rPr lang="en-US" sz="1600" dirty="0">
                  <a:solidFill>
                    <a:schemeClr val="tx2"/>
                  </a:solidFill>
                  <a:latin typeface="Amazon Ember" panose="020B0603020204020204" pitchFamily="34" charset="0"/>
                  <a:ea typeface="Amazon Ember" panose="020B0603020204020204" pitchFamily="34" charset="0"/>
                  <a:cs typeface="Amazon Ember" panose="020B0603020204020204" pitchFamily="34" charset="0"/>
                </a:rPr>
                <a:t>IAM</a:t>
              </a:r>
            </a:p>
          </p:txBody>
        </p:sp>
        <p:sp>
          <p:nvSpPr>
            <p:cNvPr id="62" name="Rectangle 61">
              <a:extLst>
                <a:ext uri="{FF2B5EF4-FFF2-40B4-BE49-F238E27FC236}">
                  <a16:creationId xmlns:a16="http://schemas.microsoft.com/office/drawing/2014/main" id="{414A4519-50D0-43E1-8AEE-7DDBC3294F29}"/>
                </a:ext>
              </a:extLst>
            </p:cNvPr>
            <p:cNvSpPr/>
            <p:nvPr/>
          </p:nvSpPr>
          <p:spPr>
            <a:xfrm>
              <a:off x="8354576" y="4068435"/>
              <a:ext cx="2510920" cy="1625776"/>
            </a:xfrm>
            <a:prstGeom prst="rect">
              <a:avLst/>
            </a:prstGeom>
            <a:noFill/>
            <a:ln w="28575">
              <a:solidFill>
                <a:srgbClr val="5A6B86"/>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r>
                <a:rPr lang="en-US" sz="1600" dirty="0">
                  <a:solidFill>
                    <a:schemeClr val="tx2"/>
                  </a:solidFill>
                  <a:latin typeface="Amazon Ember" panose="020B0603020204020204" pitchFamily="34" charset="0"/>
                  <a:ea typeface="Amazon Ember" panose="020B0603020204020204" pitchFamily="34" charset="0"/>
                  <a:cs typeface="Amazon Ember" panose="020B0603020204020204" pitchFamily="34" charset="0"/>
                </a:rPr>
                <a:t>Resources</a:t>
              </a:r>
            </a:p>
          </p:txBody>
        </p:sp>
        <p:pic>
          <p:nvPicPr>
            <p:cNvPr id="63" name="Graphic 62">
              <a:extLst>
                <a:ext uri="{FF2B5EF4-FFF2-40B4-BE49-F238E27FC236}">
                  <a16:creationId xmlns:a16="http://schemas.microsoft.com/office/drawing/2014/main" id="{24582429-72B9-447E-AF3E-5C36A7A8F494}"/>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32689" y="4605753"/>
              <a:ext cx="716095" cy="716095"/>
            </a:xfrm>
            <a:prstGeom prst="rect">
              <a:avLst/>
            </a:prstGeom>
          </p:spPr>
        </p:pic>
        <p:pic>
          <p:nvPicPr>
            <p:cNvPr id="64" name="Graphic 43">
              <a:extLst>
                <a:ext uri="{FF2B5EF4-FFF2-40B4-BE49-F238E27FC236}">
                  <a16:creationId xmlns:a16="http://schemas.microsoft.com/office/drawing/2014/main" id="{7964C7C4-3914-4251-9BA8-13FD224D5F82}"/>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914721" y="4605753"/>
              <a:ext cx="716095" cy="716095"/>
            </a:xfrm>
            <a:prstGeom prst="rect">
              <a:avLst/>
            </a:prstGeom>
          </p:spPr>
        </p:pic>
      </p:grpSp>
      <p:grpSp>
        <p:nvGrpSpPr>
          <p:cNvPr id="65" name="Principals">
            <a:extLst>
              <a:ext uri="{FF2B5EF4-FFF2-40B4-BE49-F238E27FC236}">
                <a16:creationId xmlns:a16="http://schemas.microsoft.com/office/drawing/2014/main" id="{59577CD0-387D-4284-9AC7-0DDF66D4C81F}"/>
              </a:ext>
              <a:ext uri="{C183D7F6-B498-43B3-948B-1728B52AA6E4}">
                <adec:decorative xmlns:adec="http://schemas.microsoft.com/office/drawing/2017/decorative" val="1"/>
              </a:ext>
            </a:extLst>
          </p:cNvPr>
          <p:cNvGrpSpPr/>
          <p:nvPr/>
        </p:nvGrpSpPr>
        <p:grpSpPr>
          <a:xfrm>
            <a:off x="1068545" y="1754367"/>
            <a:ext cx="2969043" cy="4354117"/>
            <a:chOff x="1019777" y="1790943"/>
            <a:chExt cx="2969043" cy="4354117"/>
          </a:xfrm>
        </p:grpSpPr>
        <p:grpSp>
          <p:nvGrpSpPr>
            <p:cNvPr id="66" name="Group 65">
              <a:extLst>
                <a:ext uri="{FF2B5EF4-FFF2-40B4-BE49-F238E27FC236}">
                  <a16:creationId xmlns:a16="http://schemas.microsoft.com/office/drawing/2014/main" id="{E47DD39A-105B-47B4-8154-A1E8E40F50BB}"/>
                </a:ext>
              </a:extLst>
            </p:cNvPr>
            <p:cNvGrpSpPr/>
            <p:nvPr/>
          </p:nvGrpSpPr>
          <p:grpSpPr>
            <a:xfrm>
              <a:off x="1019777" y="2028712"/>
              <a:ext cx="2937887" cy="1064008"/>
              <a:chOff x="1019777" y="2095947"/>
              <a:chExt cx="2937887" cy="1064008"/>
            </a:xfrm>
          </p:grpSpPr>
          <p:pic>
            <p:nvPicPr>
              <p:cNvPr id="74" name="Graphic 39">
                <a:extLst>
                  <a:ext uri="{FF2B5EF4-FFF2-40B4-BE49-F238E27FC236}">
                    <a16:creationId xmlns:a16="http://schemas.microsoft.com/office/drawing/2014/main" id="{B6335A4F-9EA4-46BA-AF82-9D2FB6D6A932}"/>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40324" y="2095947"/>
                <a:ext cx="671318" cy="671318"/>
              </a:xfrm>
              <a:prstGeom prst="rect">
                <a:avLst/>
              </a:prstGeom>
            </p:spPr>
          </p:pic>
          <p:sp>
            <p:nvSpPr>
              <p:cNvPr id="75" name="TextBox 74">
                <a:extLst>
                  <a:ext uri="{FF2B5EF4-FFF2-40B4-BE49-F238E27FC236}">
                    <a16:creationId xmlns:a16="http://schemas.microsoft.com/office/drawing/2014/main" id="{71879706-D35C-4255-8BF1-4EB375FC2976}"/>
                  </a:ext>
                </a:extLst>
              </p:cNvPr>
              <p:cNvSpPr txBox="1"/>
              <p:nvPr/>
            </p:nvSpPr>
            <p:spPr>
              <a:xfrm>
                <a:off x="1019777" y="2790623"/>
                <a:ext cx="2937887" cy="369332"/>
              </a:xfrm>
              <a:prstGeom prst="rect">
                <a:avLst/>
              </a:prstGeom>
              <a:noFill/>
            </p:spPr>
            <p:txBody>
              <a:bodyPr wrap="square" rtlCol="0">
                <a:spAutoFit/>
              </a:bodyPr>
              <a:lstStyle/>
              <a:p>
                <a:pPr algn="ctr"/>
                <a:r>
                  <a:rPr lang="en-US" dirty="0">
                    <a:solidFill>
                      <a:srgbClr val="232F3E"/>
                    </a:solidFill>
                    <a:ea typeface="Amazon Ember" panose="020B0603020204020204" pitchFamily="34" charset="0"/>
                    <a:cs typeface="Amazon Ember" panose="020B0603020204020204" pitchFamily="34" charset="0"/>
                  </a:rPr>
                  <a:t>IAM user</a:t>
                </a:r>
              </a:p>
            </p:txBody>
          </p:sp>
        </p:grpSp>
        <p:sp>
          <p:nvSpPr>
            <p:cNvPr id="67" name="Rectangle 66">
              <a:extLst>
                <a:ext uri="{FF2B5EF4-FFF2-40B4-BE49-F238E27FC236}">
                  <a16:creationId xmlns:a16="http://schemas.microsoft.com/office/drawing/2014/main" id="{81B5F074-8003-4EB4-9C68-9E971785EE6B}"/>
                </a:ext>
              </a:extLst>
            </p:cNvPr>
            <p:cNvSpPr/>
            <p:nvPr/>
          </p:nvSpPr>
          <p:spPr>
            <a:xfrm>
              <a:off x="1019777" y="1790943"/>
              <a:ext cx="2937887" cy="43541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grpSp>
          <p:nvGrpSpPr>
            <p:cNvPr id="68" name="Group 67">
              <a:extLst>
                <a:ext uri="{FF2B5EF4-FFF2-40B4-BE49-F238E27FC236}">
                  <a16:creationId xmlns:a16="http://schemas.microsoft.com/office/drawing/2014/main" id="{0DC37D75-ED53-4577-9FE9-8795DFB532EA}"/>
                </a:ext>
              </a:extLst>
            </p:cNvPr>
            <p:cNvGrpSpPr/>
            <p:nvPr/>
          </p:nvGrpSpPr>
          <p:grpSpPr>
            <a:xfrm>
              <a:off x="1043081" y="3492659"/>
              <a:ext cx="2937887" cy="1043148"/>
              <a:chOff x="1019777" y="3354843"/>
              <a:chExt cx="2937887" cy="1043148"/>
            </a:xfrm>
          </p:grpSpPr>
          <p:pic>
            <p:nvPicPr>
              <p:cNvPr id="72" name="Graphic 16">
                <a:extLst>
                  <a:ext uri="{FF2B5EF4-FFF2-40B4-BE49-F238E27FC236}">
                    <a16:creationId xmlns:a16="http://schemas.microsoft.com/office/drawing/2014/main" id="{80ABC805-BD2E-433D-923E-9701C40E1D46}"/>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50754" y="3354843"/>
                <a:ext cx="650458" cy="650458"/>
              </a:xfrm>
              <a:prstGeom prst="rect">
                <a:avLst/>
              </a:prstGeom>
            </p:spPr>
          </p:pic>
          <p:sp>
            <p:nvSpPr>
              <p:cNvPr id="73" name="TextBox 72">
                <a:extLst>
                  <a:ext uri="{FF2B5EF4-FFF2-40B4-BE49-F238E27FC236}">
                    <a16:creationId xmlns:a16="http://schemas.microsoft.com/office/drawing/2014/main" id="{EAE66D8C-8B28-4073-9627-401749D6C3D9}"/>
                  </a:ext>
                </a:extLst>
              </p:cNvPr>
              <p:cNvSpPr txBox="1"/>
              <p:nvPr/>
            </p:nvSpPr>
            <p:spPr>
              <a:xfrm>
                <a:off x="1019777" y="4028659"/>
                <a:ext cx="2937887" cy="369332"/>
              </a:xfrm>
              <a:prstGeom prst="rect">
                <a:avLst/>
              </a:prstGeom>
              <a:noFill/>
            </p:spPr>
            <p:txBody>
              <a:bodyPr wrap="square" rtlCol="0">
                <a:spAutoFit/>
              </a:bodyPr>
              <a:lstStyle/>
              <a:p>
                <a:pPr algn="ctr"/>
                <a:r>
                  <a:rPr lang="en-US" dirty="0">
                    <a:solidFill>
                      <a:srgbClr val="232F3E"/>
                    </a:solidFill>
                    <a:ea typeface="Amazon Ember" panose="020B0603020204020204" pitchFamily="34" charset="0"/>
                    <a:cs typeface="Amazon Ember" panose="020B0603020204020204" pitchFamily="34" charset="0"/>
                  </a:rPr>
                  <a:t>AWS services</a:t>
                </a:r>
              </a:p>
            </p:txBody>
          </p:sp>
        </p:grpSp>
        <p:grpSp>
          <p:nvGrpSpPr>
            <p:cNvPr id="69" name="Group 68">
              <a:extLst>
                <a:ext uri="{FF2B5EF4-FFF2-40B4-BE49-F238E27FC236}">
                  <a16:creationId xmlns:a16="http://schemas.microsoft.com/office/drawing/2014/main" id="{B4E026A8-9D69-4BC4-B14D-94F1A9DF626A}"/>
                </a:ext>
              </a:extLst>
            </p:cNvPr>
            <p:cNvGrpSpPr/>
            <p:nvPr/>
          </p:nvGrpSpPr>
          <p:grpSpPr>
            <a:xfrm>
              <a:off x="1050933" y="4725278"/>
              <a:ext cx="2937887" cy="1335243"/>
              <a:chOff x="1019777" y="4595377"/>
              <a:chExt cx="2937887" cy="1335243"/>
            </a:xfrm>
          </p:grpSpPr>
          <p:sp>
            <p:nvSpPr>
              <p:cNvPr id="70" name="TextBox 69">
                <a:extLst>
                  <a:ext uri="{FF2B5EF4-FFF2-40B4-BE49-F238E27FC236}">
                    <a16:creationId xmlns:a16="http://schemas.microsoft.com/office/drawing/2014/main" id="{F38E19F0-1F42-43ED-9CBA-80BC14F89042}"/>
                  </a:ext>
                </a:extLst>
              </p:cNvPr>
              <p:cNvSpPr txBox="1"/>
              <p:nvPr/>
            </p:nvSpPr>
            <p:spPr>
              <a:xfrm>
                <a:off x="1019777" y="5284289"/>
                <a:ext cx="2937887" cy="646331"/>
              </a:xfrm>
              <a:prstGeom prst="rect">
                <a:avLst/>
              </a:prstGeom>
              <a:noFill/>
            </p:spPr>
            <p:txBody>
              <a:bodyPr wrap="square" rtlCol="0">
                <a:spAutoFit/>
              </a:bodyPr>
              <a:lstStyle/>
              <a:p>
                <a:pPr algn="ctr"/>
                <a:r>
                  <a:rPr lang="en-US" dirty="0">
                    <a:solidFill>
                      <a:srgbClr val="232F3E"/>
                    </a:solidFill>
                    <a:ea typeface="Amazon Ember" panose="020B0603020204020204" pitchFamily="34" charset="0"/>
                    <a:cs typeface="Amazon Ember" panose="020B0603020204020204" pitchFamily="34" charset="0"/>
                  </a:rPr>
                  <a:t>Federated user</a:t>
                </a:r>
              </a:p>
              <a:p>
                <a:pPr algn="ctr"/>
                <a:r>
                  <a:rPr lang="en-US" dirty="0">
                    <a:solidFill>
                      <a:srgbClr val="232F3E"/>
                    </a:solidFill>
                    <a:ea typeface="Amazon Ember" panose="020B0603020204020204" pitchFamily="34" charset="0"/>
                    <a:cs typeface="Amazon Ember" panose="020B0603020204020204" pitchFamily="34" charset="0"/>
                  </a:rPr>
                  <a:t>(Non-AWS user)</a:t>
                </a:r>
              </a:p>
            </p:txBody>
          </p:sp>
          <p:pic>
            <p:nvPicPr>
              <p:cNvPr id="71" name="Graphic 39">
                <a:extLst>
                  <a:ext uri="{FF2B5EF4-FFF2-40B4-BE49-F238E27FC236}">
                    <a16:creationId xmlns:a16="http://schemas.microsoft.com/office/drawing/2014/main" id="{495EB273-CF4A-4BB0-B76A-C0CF8E4AD000}"/>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40324" y="4595377"/>
                <a:ext cx="671318" cy="671318"/>
              </a:xfrm>
              <a:prstGeom prst="rect">
                <a:avLst/>
              </a:prstGeom>
            </p:spPr>
          </p:pic>
        </p:grpSp>
      </p:grpSp>
      <p:grpSp>
        <p:nvGrpSpPr>
          <p:cNvPr id="76" name="Step 1" descr="An IAM user, AWS service or federated user requests access to assume a role.  An API call is made to the IAM service. ">
            <a:extLst>
              <a:ext uri="{FF2B5EF4-FFF2-40B4-BE49-F238E27FC236}">
                <a16:creationId xmlns:a16="http://schemas.microsoft.com/office/drawing/2014/main" id="{8AE94C94-1361-4462-957E-3CC69B6AB00B}"/>
              </a:ext>
            </a:extLst>
          </p:cNvPr>
          <p:cNvGrpSpPr/>
          <p:nvPr/>
        </p:nvGrpSpPr>
        <p:grpSpPr>
          <a:xfrm>
            <a:off x="4114091" y="1902578"/>
            <a:ext cx="3964584" cy="1161677"/>
            <a:chOff x="4061395" y="1898330"/>
            <a:chExt cx="3964584" cy="1161677"/>
          </a:xfrm>
        </p:grpSpPr>
        <p:sp>
          <p:nvSpPr>
            <p:cNvPr id="77" name="Right Arrow 61">
              <a:extLst>
                <a:ext uri="{FF2B5EF4-FFF2-40B4-BE49-F238E27FC236}">
                  <a16:creationId xmlns:a16="http://schemas.microsoft.com/office/drawing/2014/main" id="{8A4221FA-39B9-4B0D-BC34-3BA46AD31C02}"/>
                </a:ext>
              </a:extLst>
            </p:cNvPr>
            <p:cNvSpPr/>
            <p:nvPr/>
          </p:nvSpPr>
          <p:spPr>
            <a:xfrm>
              <a:off x="4061395" y="2683227"/>
              <a:ext cx="3964584" cy="261610"/>
            </a:xfrm>
            <a:prstGeom prst="rightArrow">
              <a:avLst/>
            </a:prstGeom>
            <a:solidFill>
              <a:schemeClr val="accent4">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78" name="TextBox 77">
              <a:extLst>
                <a:ext uri="{FF2B5EF4-FFF2-40B4-BE49-F238E27FC236}">
                  <a16:creationId xmlns:a16="http://schemas.microsoft.com/office/drawing/2014/main" id="{C24E427C-0698-4DD1-8C3F-5DCA0FC50A7C}"/>
                </a:ext>
              </a:extLst>
            </p:cNvPr>
            <p:cNvSpPr txBox="1"/>
            <p:nvPr/>
          </p:nvSpPr>
          <p:spPr>
            <a:xfrm>
              <a:off x="4398259" y="2536787"/>
              <a:ext cx="548640" cy="523220"/>
            </a:xfrm>
            <a:prstGeom prst="rect">
              <a:avLst/>
            </a:prstGeom>
            <a:solidFill>
              <a:schemeClr val="bg1"/>
            </a:solidFill>
            <a:ln w="3175">
              <a:solidFill>
                <a:schemeClr val="tx1">
                  <a:lumMod val="50000"/>
                  <a:lumOff val="50000"/>
                </a:schemeClr>
              </a:solidFill>
              <a:prstDash val="dash"/>
            </a:ln>
          </p:spPr>
          <p:txBody>
            <a:bodyPr wrap="square" rtlCol="0">
              <a:spAutoFit/>
            </a:bodyPr>
            <a:lstStyle/>
            <a:p>
              <a:pPr algn="ctr"/>
              <a:r>
                <a:rPr lang="en-US" sz="2800" dirty="0">
                  <a:solidFill>
                    <a:schemeClr val="tx2"/>
                  </a:solidFill>
                  <a:ea typeface="Amazon Ember Light" panose="020B0403020204020204" pitchFamily="34" charset="0"/>
                  <a:cs typeface="Amazon Ember Light" panose="020B0403020204020204" pitchFamily="34" charset="0"/>
                </a:rPr>
                <a:t>1</a:t>
              </a:r>
            </a:p>
          </p:txBody>
        </p:sp>
        <p:grpSp>
          <p:nvGrpSpPr>
            <p:cNvPr id="79" name="Group 78">
              <a:extLst>
                <a:ext uri="{FF2B5EF4-FFF2-40B4-BE49-F238E27FC236}">
                  <a16:creationId xmlns:a16="http://schemas.microsoft.com/office/drawing/2014/main" id="{95C4A397-9E92-46D0-9675-326030E355D1}"/>
                </a:ext>
              </a:extLst>
            </p:cNvPr>
            <p:cNvGrpSpPr/>
            <p:nvPr/>
          </p:nvGrpSpPr>
          <p:grpSpPr>
            <a:xfrm>
              <a:off x="4380459" y="1898330"/>
              <a:ext cx="3451922" cy="647008"/>
              <a:chOff x="4169521" y="1966564"/>
              <a:chExt cx="3451922" cy="647008"/>
            </a:xfrm>
          </p:grpSpPr>
          <p:pic>
            <p:nvPicPr>
              <p:cNvPr id="80" name="Graphic 48">
                <a:extLst>
                  <a:ext uri="{FF2B5EF4-FFF2-40B4-BE49-F238E27FC236}">
                    <a16:creationId xmlns:a16="http://schemas.microsoft.com/office/drawing/2014/main" id="{A7AECBCD-E076-485E-A5C2-11809CD76D96}"/>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169521" y="1966564"/>
                <a:ext cx="589177" cy="589177"/>
              </a:xfrm>
              <a:prstGeom prst="rect">
                <a:avLst/>
              </a:prstGeom>
            </p:spPr>
          </p:pic>
          <p:sp>
            <p:nvSpPr>
              <p:cNvPr id="81" name="TextBox 80">
                <a:extLst>
                  <a:ext uri="{FF2B5EF4-FFF2-40B4-BE49-F238E27FC236}">
                    <a16:creationId xmlns:a16="http://schemas.microsoft.com/office/drawing/2014/main" id="{6D9010D5-9D33-49C4-8B10-707D29F3E998}"/>
                  </a:ext>
                </a:extLst>
              </p:cNvPr>
              <p:cNvSpPr txBox="1"/>
              <p:nvPr/>
            </p:nvSpPr>
            <p:spPr>
              <a:xfrm>
                <a:off x="4846463" y="1967241"/>
                <a:ext cx="2774980" cy="646331"/>
              </a:xfrm>
              <a:prstGeom prst="rect">
                <a:avLst/>
              </a:prstGeom>
              <a:noFill/>
            </p:spPr>
            <p:txBody>
              <a:bodyPr wrap="square" rtlCol="0">
                <a:spAutoFit/>
              </a:bodyPr>
              <a:lstStyle/>
              <a:p>
                <a:r>
                  <a:rPr lang="en-US" dirty="0">
                    <a:solidFill>
                      <a:srgbClr val="232F3E"/>
                    </a:solidFill>
                    <a:ea typeface="Amazon Ember" panose="020B0603020204020204" pitchFamily="34" charset="0"/>
                    <a:cs typeface="Amazon Ember" panose="020B0603020204020204" pitchFamily="34" charset="0"/>
                  </a:rPr>
                  <a:t>API call to </a:t>
                </a:r>
              </a:p>
              <a:p>
                <a:r>
                  <a:rPr lang="en-US" dirty="0">
                    <a:solidFill>
                      <a:srgbClr val="232F3E"/>
                    </a:solidFill>
                    <a:ea typeface="Amazon Ember" panose="020B0603020204020204" pitchFamily="34" charset="0"/>
                    <a:cs typeface="Amazon Ember" panose="020B0603020204020204" pitchFamily="34" charset="0"/>
                  </a:rPr>
                  <a:t>assume a role</a:t>
                </a:r>
              </a:p>
            </p:txBody>
          </p:sp>
        </p:grpSp>
      </p:grpSp>
      <p:grpSp>
        <p:nvGrpSpPr>
          <p:cNvPr id="82" name="Step 2" descr="The IAM service returns temporary security credentials to the requester.">
            <a:extLst>
              <a:ext uri="{FF2B5EF4-FFF2-40B4-BE49-F238E27FC236}">
                <a16:creationId xmlns:a16="http://schemas.microsoft.com/office/drawing/2014/main" id="{7AD0A51D-5603-4680-84A0-5C9C90470263}"/>
              </a:ext>
            </a:extLst>
          </p:cNvPr>
          <p:cNvGrpSpPr/>
          <p:nvPr/>
        </p:nvGrpSpPr>
        <p:grpSpPr>
          <a:xfrm>
            <a:off x="2961885" y="3067089"/>
            <a:ext cx="5075314" cy="1210941"/>
            <a:chOff x="2929143" y="3190429"/>
            <a:chExt cx="5075314" cy="1210941"/>
          </a:xfrm>
        </p:grpSpPr>
        <p:grpSp>
          <p:nvGrpSpPr>
            <p:cNvPr id="83" name="Group 82">
              <a:extLst>
                <a:ext uri="{FF2B5EF4-FFF2-40B4-BE49-F238E27FC236}">
                  <a16:creationId xmlns:a16="http://schemas.microsoft.com/office/drawing/2014/main" id="{1AF393ED-2DDC-4B34-B1B2-79428B4649E2}"/>
                </a:ext>
              </a:extLst>
            </p:cNvPr>
            <p:cNvGrpSpPr/>
            <p:nvPr/>
          </p:nvGrpSpPr>
          <p:grpSpPr>
            <a:xfrm>
              <a:off x="2929143" y="3755039"/>
              <a:ext cx="4742365" cy="646331"/>
              <a:chOff x="3194131" y="3616749"/>
              <a:chExt cx="4742365" cy="646331"/>
            </a:xfrm>
          </p:grpSpPr>
          <p:pic>
            <p:nvPicPr>
              <p:cNvPr id="86" name="Graphic 56">
                <a:extLst>
                  <a:ext uri="{FF2B5EF4-FFF2-40B4-BE49-F238E27FC236}">
                    <a16:creationId xmlns:a16="http://schemas.microsoft.com/office/drawing/2014/main" id="{ADF51046-D39E-4A62-A528-3CB793FFBAEA}"/>
                  </a:ext>
                  <a:ext uri="{C183D7F6-B498-43B3-948B-1728B52AA6E4}">
                    <adec:decorative xmlns:adec="http://schemas.microsoft.com/office/drawing/2017/decorative" val="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324604" y="3633968"/>
                <a:ext cx="611892" cy="611892"/>
              </a:xfrm>
              <a:prstGeom prst="rect">
                <a:avLst/>
              </a:prstGeom>
            </p:spPr>
          </p:pic>
          <p:sp>
            <p:nvSpPr>
              <p:cNvPr id="87" name="TextBox 86">
                <a:extLst>
                  <a:ext uri="{FF2B5EF4-FFF2-40B4-BE49-F238E27FC236}">
                    <a16:creationId xmlns:a16="http://schemas.microsoft.com/office/drawing/2014/main" id="{69E30C50-540C-4391-B6FF-07191D5F8BEF}"/>
                  </a:ext>
                </a:extLst>
              </p:cNvPr>
              <p:cNvSpPr txBox="1"/>
              <p:nvPr/>
            </p:nvSpPr>
            <p:spPr>
              <a:xfrm>
                <a:off x="3194131" y="3616749"/>
                <a:ext cx="4101154" cy="646331"/>
              </a:xfrm>
              <a:prstGeom prst="rect">
                <a:avLst/>
              </a:prstGeom>
              <a:noFill/>
            </p:spPr>
            <p:txBody>
              <a:bodyPr wrap="square" rtlCol="0">
                <a:spAutoFit/>
              </a:bodyPr>
              <a:lstStyle/>
              <a:p>
                <a:pPr algn="r"/>
                <a:r>
                  <a:rPr lang="en-US" dirty="0">
                    <a:solidFill>
                      <a:srgbClr val="232F3E"/>
                    </a:solidFill>
                    <a:ea typeface="Amazon Ember" panose="020B0603020204020204" pitchFamily="34" charset="0"/>
                    <a:cs typeface="Amazon Ember" panose="020B0603020204020204" pitchFamily="34" charset="0"/>
                  </a:rPr>
                  <a:t>Return temporary </a:t>
                </a:r>
              </a:p>
              <a:p>
                <a:pPr algn="r"/>
                <a:r>
                  <a:rPr lang="en-US" dirty="0">
                    <a:solidFill>
                      <a:srgbClr val="232F3E"/>
                    </a:solidFill>
                    <a:ea typeface="Amazon Ember" panose="020B0603020204020204" pitchFamily="34" charset="0"/>
                    <a:cs typeface="Amazon Ember" panose="020B0603020204020204" pitchFamily="34" charset="0"/>
                  </a:rPr>
                  <a:t>security credentials</a:t>
                </a:r>
              </a:p>
            </p:txBody>
          </p:sp>
        </p:grpSp>
        <p:sp>
          <p:nvSpPr>
            <p:cNvPr id="84" name="Right Arrow 69">
              <a:extLst>
                <a:ext uri="{FF2B5EF4-FFF2-40B4-BE49-F238E27FC236}">
                  <a16:creationId xmlns:a16="http://schemas.microsoft.com/office/drawing/2014/main" id="{0AE82750-34E9-4C95-88CE-E839267A90A3}"/>
                </a:ext>
              </a:extLst>
            </p:cNvPr>
            <p:cNvSpPr/>
            <p:nvPr/>
          </p:nvSpPr>
          <p:spPr>
            <a:xfrm rot="10800000">
              <a:off x="4039873" y="3336187"/>
              <a:ext cx="3964584" cy="261610"/>
            </a:xfrm>
            <a:prstGeom prst="rightArrow">
              <a:avLst/>
            </a:prstGeom>
            <a:solidFill>
              <a:schemeClr val="accent4">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85" name="TextBox 84">
              <a:extLst>
                <a:ext uri="{FF2B5EF4-FFF2-40B4-BE49-F238E27FC236}">
                  <a16:creationId xmlns:a16="http://schemas.microsoft.com/office/drawing/2014/main" id="{C5A3300D-536E-4ED5-934F-44542A083B4E}"/>
                </a:ext>
              </a:extLst>
            </p:cNvPr>
            <p:cNvSpPr txBox="1"/>
            <p:nvPr/>
          </p:nvSpPr>
          <p:spPr>
            <a:xfrm>
              <a:off x="7107360" y="3190429"/>
              <a:ext cx="548640" cy="523220"/>
            </a:xfrm>
            <a:prstGeom prst="rect">
              <a:avLst/>
            </a:prstGeom>
            <a:solidFill>
              <a:schemeClr val="bg1"/>
            </a:solidFill>
            <a:ln w="3175">
              <a:solidFill>
                <a:schemeClr val="tx1">
                  <a:lumMod val="50000"/>
                  <a:lumOff val="50000"/>
                </a:schemeClr>
              </a:solidFill>
              <a:prstDash val="dash"/>
            </a:ln>
          </p:spPr>
          <p:txBody>
            <a:bodyPr wrap="square" rtlCol="0">
              <a:spAutoFit/>
            </a:bodyPr>
            <a:lstStyle/>
            <a:p>
              <a:pPr algn="ctr"/>
              <a:r>
                <a:rPr lang="en-US" sz="2800" dirty="0">
                  <a:solidFill>
                    <a:schemeClr val="tx2"/>
                  </a:solidFill>
                  <a:ea typeface="Amazon Ember Light" panose="020B0403020204020204" pitchFamily="34" charset="0"/>
                  <a:cs typeface="Amazon Ember Light" panose="020B0403020204020204" pitchFamily="34" charset="0"/>
                </a:rPr>
                <a:t>2</a:t>
              </a:r>
            </a:p>
          </p:txBody>
        </p:sp>
      </p:grpSp>
      <p:grpSp>
        <p:nvGrpSpPr>
          <p:cNvPr id="88" name="Step 3" descr="The requester uses the temporary security credentials to access the intended AWS resources. ">
            <a:extLst>
              <a:ext uri="{FF2B5EF4-FFF2-40B4-BE49-F238E27FC236}">
                <a16:creationId xmlns:a16="http://schemas.microsoft.com/office/drawing/2014/main" id="{5A1E2802-9703-4609-9FB1-1219219B41BC}"/>
              </a:ext>
            </a:extLst>
          </p:cNvPr>
          <p:cNvGrpSpPr/>
          <p:nvPr/>
        </p:nvGrpSpPr>
        <p:grpSpPr>
          <a:xfrm>
            <a:off x="4107131" y="4642507"/>
            <a:ext cx="3964584" cy="1231651"/>
            <a:chOff x="4058363" y="4784455"/>
            <a:chExt cx="3964584" cy="1231651"/>
          </a:xfrm>
        </p:grpSpPr>
        <p:grpSp>
          <p:nvGrpSpPr>
            <p:cNvPr id="89" name="Group 88">
              <a:extLst>
                <a:ext uri="{FF2B5EF4-FFF2-40B4-BE49-F238E27FC236}">
                  <a16:creationId xmlns:a16="http://schemas.microsoft.com/office/drawing/2014/main" id="{4949651D-31E9-4C03-BFCD-8B36D084AB39}"/>
                </a:ext>
              </a:extLst>
            </p:cNvPr>
            <p:cNvGrpSpPr/>
            <p:nvPr/>
          </p:nvGrpSpPr>
          <p:grpSpPr>
            <a:xfrm>
              <a:off x="4380459" y="5369775"/>
              <a:ext cx="2946924" cy="646331"/>
              <a:chOff x="4114090" y="5243046"/>
              <a:chExt cx="2946924" cy="646331"/>
            </a:xfrm>
          </p:grpSpPr>
          <p:sp>
            <p:nvSpPr>
              <p:cNvPr id="92" name="TextBox 91">
                <a:extLst>
                  <a:ext uri="{FF2B5EF4-FFF2-40B4-BE49-F238E27FC236}">
                    <a16:creationId xmlns:a16="http://schemas.microsoft.com/office/drawing/2014/main" id="{E53E65F3-7035-4DEB-BD90-C5308017AF3C}"/>
                  </a:ext>
                </a:extLst>
              </p:cNvPr>
              <p:cNvSpPr txBox="1"/>
              <p:nvPr/>
            </p:nvSpPr>
            <p:spPr>
              <a:xfrm>
                <a:off x="4791778" y="5243046"/>
                <a:ext cx="2269236" cy="646331"/>
              </a:xfrm>
              <a:prstGeom prst="rect">
                <a:avLst/>
              </a:prstGeom>
              <a:noFill/>
            </p:spPr>
            <p:txBody>
              <a:bodyPr wrap="square" rtlCol="0">
                <a:spAutoFit/>
              </a:bodyPr>
              <a:lstStyle/>
              <a:p>
                <a:r>
                  <a:rPr lang="en-US" dirty="0">
                    <a:solidFill>
                      <a:srgbClr val="232F3E"/>
                    </a:solidFill>
                    <a:ea typeface="Amazon Ember" panose="020B0603020204020204" pitchFamily="34" charset="0"/>
                    <a:cs typeface="Amazon Ember" panose="020B0603020204020204" pitchFamily="34" charset="0"/>
                  </a:rPr>
                  <a:t>Use temporary security credentials</a:t>
                </a:r>
              </a:p>
            </p:txBody>
          </p:sp>
          <p:pic>
            <p:nvPicPr>
              <p:cNvPr id="93" name="Graphic 56">
                <a:extLst>
                  <a:ext uri="{FF2B5EF4-FFF2-40B4-BE49-F238E27FC236}">
                    <a16:creationId xmlns:a16="http://schemas.microsoft.com/office/drawing/2014/main" id="{7A09477A-BCC8-4600-A23B-0CCFDBFC3692}"/>
                  </a:ext>
                  <a:ext uri="{C183D7F6-B498-43B3-948B-1728B52AA6E4}">
                    <adec:decorative xmlns:adec="http://schemas.microsoft.com/office/drawing/2017/decorative" val="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114090" y="5277485"/>
                <a:ext cx="611892" cy="611892"/>
              </a:xfrm>
              <a:prstGeom prst="rect">
                <a:avLst/>
              </a:prstGeom>
            </p:spPr>
          </p:pic>
        </p:grpSp>
        <p:sp>
          <p:nvSpPr>
            <p:cNvPr id="90" name="Right Arrow 84">
              <a:extLst>
                <a:ext uri="{FF2B5EF4-FFF2-40B4-BE49-F238E27FC236}">
                  <a16:creationId xmlns:a16="http://schemas.microsoft.com/office/drawing/2014/main" id="{D182D2ED-D81E-49FE-8D93-F8A726206B58}"/>
                </a:ext>
              </a:extLst>
            </p:cNvPr>
            <p:cNvSpPr/>
            <p:nvPr/>
          </p:nvSpPr>
          <p:spPr>
            <a:xfrm>
              <a:off x="4058363" y="4916444"/>
              <a:ext cx="3964584" cy="261610"/>
            </a:xfrm>
            <a:prstGeom prst="rightArrow">
              <a:avLst/>
            </a:prstGeom>
            <a:solidFill>
              <a:schemeClr val="accent5">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91" name="TextBox 90">
              <a:extLst>
                <a:ext uri="{FF2B5EF4-FFF2-40B4-BE49-F238E27FC236}">
                  <a16:creationId xmlns:a16="http://schemas.microsoft.com/office/drawing/2014/main" id="{5B5086F3-FB1B-44E5-99EB-9E8C49C4354C}"/>
                </a:ext>
              </a:extLst>
            </p:cNvPr>
            <p:cNvSpPr txBox="1"/>
            <p:nvPr/>
          </p:nvSpPr>
          <p:spPr>
            <a:xfrm>
              <a:off x="4405914" y="4784455"/>
              <a:ext cx="548640" cy="523220"/>
            </a:xfrm>
            <a:prstGeom prst="rect">
              <a:avLst/>
            </a:prstGeom>
            <a:solidFill>
              <a:schemeClr val="bg1"/>
            </a:solidFill>
            <a:ln w="3175">
              <a:solidFill>
                <a:schemeClr val="tx1">
                  <a:lumMod val="50000"/>
                  <a:lumOff val="50000"/>
                </a:schemeClr>
              </a:solidFill>
              <a:prstDash val="dash"/>
            </a:ln>
          </p:spPr>
          <p:txBody>
            <a:bodyPr wrap="square" rtlCol="0">
              <a:spAutoFit/>
            </a:bodyPr>
            <a:lstStyle/>
            <a:p>
              <a:pPr algn="ctr"/>
              <a:r>
                <a:rPr lang="en-US" sz="2800" dirty="0">
                  <a:solidFill>
                    <a:schemeClr val="tx2"/>
                  </a:solidFill>
                  <a:ea typeface="Amazon Ember Light" panose="020B0403020204020204" pitchFamily="34" charset="0"/>
                  <a:cs typeface="Amazon Ember Light" panose="020B0403020204020204" pitchFamily="34" charset="0"/>
                </a:rPr>
                <a:t>3</a:t>
              </a:r>
            </a:p>
          </p:txBody>
        </p:sp>
      </p:grpSp>
    </p:spTree>
    <p:custDataLst>
      <p:tags r:id="rId1"/>
    </p:custDataLst>
    <p:extLst>
      <p:ext uri="{BB962C8B-B14F-4D97-AF65-F5344CB8AC3E}">
        <p14:creationId xmlns:p14="http://schemas.microsoft.com/office/powerpoint/2010/main" val="293104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63412E-3731-4459-A815-FE49E7B4DBAD}"/>
              </a:ext>
            </a:extLst>
          </p:cNvPr>
          <p:cNvSpPr>
            <a:spLocks noGrp="1"/>
          </p:cNvSpPr>
          <p:nvPr>
            <p:ph type="sldNum" idx="97"/>
          </p:nvPr>
        </p:nvSpPr>
        <p:spPr/>
        <p:txBody>
          <a:bodyPr/>
          <a:lstStyle/>
          <a:p>
            <a:fld id="{4037B1B0-0345-4E15-985A-6BECCDBE474F}" type="slidenum">
              <a:rPr lang="en-US" smtClean="0"/>
              <a:pPr/>
              <a:t>12</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Federated users</a:t>
            </a:r>
          </a:p>
        </p:txBody>
      </p:sp>
      <p:sp>
        <p:nvSpPr>
          <p:cNvPr id="43" name="Content Placeholder 2">
            <a:extLst>
              <a:ext uri="{FF2B5EF4-FFF2-40B4-BE49-F238E27FC236}">
                <a16:creationId xmlns:a16="http://schemas.microsoft.com/office/drawing/2014/main" id="{BD4CB040-C705-4DF9-8C9E-411868C35BAE}"/>
              </a:ext>
            </a:extLst>
          </p:cNvPr>
          <p:cNvSpPr txBox="1">
            <a:spLocks/>
          </p:cNvSpPr>
          <p:nvPr/>
        </p:nvSpPr>
        <p:spPr>
          <a:xfrm>
            <a:off x="2636023" y="5106149"/>
            <a:ext cx="7268437" cy="9203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400" dirty="0">
                <a:solidFill>
                  <a:srgbClr val="232F3E"/>
                </a:solidFill>
                <a:latin typeface="+mn-lt"/>
                <a:ea typeface="Amazon Ember" panose="020B0603020204020204" pitchFamily="34" charset="0"/>
                <a:cs typeface="Amazon Ember" panose="020B0603020204020204" pitchFamily="34" charset="0"/>
              </a:rPr>
              <a:t>External users access AWS resources in your account by using short-term security credentials.</a:t>
            </a:r>
          </a:p>
        </p:txBody>
      </p:sp>
      <p:grpSp>
        <p:nvGrpSpPr>
          <p:cNvPr id="5" name="Roles12IAM" descr="A conceptual architecture diagram highlighting a corporate data center using SAML or OpenID Connect accessed through the console, AWS CI or API as described in the notes. ">
            <a:extLst>
              <a:ext uri="{FF2B5EF4-FFF2-40B4-BE49-F238E27FC236}">
                <a16:creationId xmlns:a16="http://schemas.microsoft.com/office/drawing/2014/main" id="{59293E95-41EC-4923-8327-A0DA482D2D8E}"/>
              </a:ext>
            </a:extLst>
          </p:cNvPr>
          <p:cNvGrpSpPr/>
          <p:nvPr/>
        </p:nvGrpSpPr>
        <p:grpSpPr>
          <a:xfrm>
            <a:off x="1127563" y="1724967"/>
            <a:ext cx="9569172" cy="2809523"/>
            <a:chOff x="1127563" y="1724967"/>
            <a:chExt cx="9569172" cy="2809523"/>
          </a:xfrm>
        </p:grpSpPr>
        <p:grpSp>
          <p:nvGrpSpPr>
            <p:cNvPr id="44" name="Group 43">
              <a:extLst>
                <a:ext uri="{FF2B5EF4-FFF2-40B4-BE49-F238E27FC236}">
                  <a16:creationId xmlns:a16="http://schemas.microsoft.com/office/drawing/2014/main" id="{F207F73E-3800-4B20-8984-25749B23F577}"/>
                </a:ext>
              </a:extLst>
            </p:cNvPr>
            <p:cNvGrpSpPr/>
            <p:nvPr/>
          </p:nvGrpSpPr>
          <p:grpSpPr>
            <a:xfrm>
              <a:off x="4749730" y="1724967"/>
              <a:ext cx="3648566" cy="1221241"/>
              <a:chOff x="4733905" y="2210181"/>
              <a:chExt cx="3648566" cy="1221241"/>
            </a:xfrm>
          </p:grpSpPr>
          <p:sp>
            <p:nvSpPr>
              <p:cNvPr id="45" name="Left-Right Arrow 30">
                <a:extLst>
                  <a:ext uri="{FF2B5EF4-FFF2-40B4-BE49-F238E27FC236}">
                    <a16:creationId xmlns:a16="http://schemas.microsoft.com/office/drawing/2014/main" id="{33326974-601C-4885-BA11-FA2052771BD3}"/>
                  </a:ext>
                </a:extLst>
              </p:cNvPr>
              <p:cNvSpPr/>
              <p:nvPr/>
            </p:nvSpPr>
            <p:spPr>
              <a:xfrm>
                <a:off x="4733905" y="2798471"/>
                <a:ext cx="3648566" cy="632951"/>
              </a:xfrm>
              <a:prstGeom prst="leftRightArrow">
                <a:avLst>
                  <a:gd name="adj1" fmla="val 50000"/>
                  <a:gd name="adj2" fmla="val 42500"/>
                </a:avLst>
              </a:prstGeom>
              <a:solidFill>
                <a:schemeClr val="accent5"/>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ea typeface="Amazon Ember" panose="020B0603020204020204" pitchFamily="34" charset="0"/>
                    <a:cs typeface="Amazon Ember" panose="020B0603020204020204" pitchFamily="34" charset="0"/>
                  </a:rPr>
                  <a:t>Trust</a:t>
                </a:r>
              </a:p>
            </p:txBody>
          </p:sp>
          <p:sp>
            <p:nvSpPr>
              <p:cNvPr id="46" name="TextBox 45">
                <a:extLst>
                  <a:ext uri="{FF2B5EF4-FFF2-40B4-BE49-F238E27FC236}">
                    <a16:creationId xmlns:a16="http://schemas.microsoft.com/office/drawing/2014/main" id="{CFD1FD4D-8CDF-4780-A418-3D69DDB9C5CB}"/>
                  </a:ext>
                </a:extLst>
              </p:cNvPr>
              <p:cNvSpPr txBox="1"/>
              <p:nvPr/>
            </p:nvSpPr>
            <p:spPr>
              <a:xfrm>
                <a:off x="5344400" y="2210181"/>
                <a:ext cx="2427574" cy="707886"/>
              </a:xfrm>
              <a:prstGeom prst="rect">
                <a:avLst/>
              </a:prstGeom>
              <a:noFill/>
            </p:spPr>
            <p:txBody>
              <a:bodyPr wrap="square" rtlCol="0">
                <a:spAutoFit/>
              </a:bodyPr>
              <a:lstStyle/>
              <a:p>
                <a:pPr algn="ctr"/>
                <a:r>
                  <a:rPr lang="en-US" sz="2000" dirty="0">
                    <a:solidFill>
                      <a:srgbClr val="232F3E"/>
                    </a:solidFill>
                    <a:ea typeface="Amazon Ember" panose="020B0603020204020204" pitchFamily="34" charset="0"/>
                    <a:cs typeface="Amazon Ember" panose="020B0603020204020204" pitchFamily="34" charset="0"/>
                  </a:rPr>
                  <a:t>SAML 2.0 or OpenID Connect </a:t>
                </a:r>
              </a:p>
            </p:txBody>
          </p:sp>
        </p:grpSp>
        <p:grpSp>
          <p:nvGrpSpPr>
            <p:cNvPr id="47" name="Group 46">
              <a:extLst>
                <a:ext uri="{FF2B5EF4-FFF2-40B4-BE49-F238E27FC236}">
                  <a16:creationId xmlns:a16="http://schemas.microsoft.com/office/drawing/2014/main" id="{F01F874B-CD9B-4285-B840-A52102E9D8D4}"/>
                </a:ext>
              </a:extLst>
            </p:cNvPr>
            <p:cNvGrpSpPr/>
            <p:nvPr/>
          </p:nvGrpSpPr>
          <p:grpSpPr>
            <a:xfrm>
              <a:off x="3616624" y="3929188"/>
              <a:ext cx="6163837" cy="369332"/>
              <a:chOff x="3616624" y="3929188"/>
              <a:chExt cx="6163837" cy="369332"/>
            </a:xfrm>
          </p:grpSpPr>
          <p:cxnSp>
            <p:nvCxnSpPr>
              <p:cNvPr id="48" name="Elbow Connector 33">
                <a:extLst>
                  <a:ext uri="{FF2B5EF4-FFF2-40B4-BE49-F238E27FC236}">
                    <a16:creationId xmlns:a16="http://schemas.microsoft.com/office/drawing/2014/main" id="{082BC148-2761-4535-9469-9164F47FDE6E}"/>
                  </a:ext>
                </a:extLst>
              </p:cNvPr>
              <p:cNvCxnSpPr>
                <a:cxnSpLocks/>
                <a:stCxn id="95" idx="2"/>
                <a:endCxn id="98" idx="2"/>
              </p:cNvCxnSpPr>
              <p:nvPr/>
            </p:nvCxnSpPr>
            <p:spPr>
              <a:xfrm rot="5400000" flipH="1" flipV="1">
                <a:off x="6597121" y="961091"/>
                <a:ext cx="202843" cy="6163837"/>
              </a:xfrm>
              <a:prstGeom prst="bentConnector3">
                <a:avLst>
                  <a:gd name="adj1" fmla="val -112698"/>
                </a:avLst>
              </a:prstGeom>
              <a:ln w="28575">
                <a:solidFill>
                  <a:srgbClr val="3C70AE"/>
                </a:solidFill>
                <a:tailEnd type="arrow" w="lg" len="lg"/>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045B922-88B0-47AE-845E-97A4791D89D0}"/>
                  </a:ext>
                </a:extLst>
              </p:cNvPr>
              <p:cNvSpPr txBox="1"/>
              <p:nvPr/>
            </p:nvSpPr>
            <p:spPr>
              <a:xfrm>
                <a:off x="4483411" y="3929188"/>
                <a:ext cx="4380778" cy="369332"/>
              </a:xfrm>
              <a:prstGeom prst="rect">
                <a:avLst/>
              </a:prstGeom>
              <a:noFill/>
            </p:spPr>
            <p:txBody>
              <a:bodyPr wrap="square" rtlCol="0">
                <a:spAutoFit/>
              </a:bodyPr>
              <a:lstStyle/>
              <a:p>
                <a:pPr algn="ctr"/>
                <a:r>
                  <a:rPr lang="en-US" dirty="0">
                    <a:solidFill>
                      <a:srgbClr val="232F3E"/>
                    </a:solidFill>
                    <a:ea typeface="Amazon Ember" panose="020B0603020204020204" pitchFamily="34" charset="0"/>
                    <a:cs typeface="Amazon Ember" panose="020B0603020204020204" pitchFamily="34" charset="0"/>
                  </a:rPr>
                  <a:t>Access through console, AWS CLI, or API</a:t>
                </a:r>
              </a:p>
            </p:txBody>
          </p:sp>
        </p:grpSp>
        <p:grpSp>
          <p:nvGrpSpPr>
            <p:cNvPr id="50" name="Group 49">
              <a:extLst>
                <a:ext uri="{FF2B5EF4-FFF2-40B4-BE49-F238E27FC236}">
                  <a16:creationId xmlns:a16="http://schemas.microsoft.com/office/drawing/2014/main" id="{315833D0-7977-48E9-9900-BF48932E237C}"/>
                </a:ext>
              </a:extLst>
            </p:cNvPr>
            <p:cNvGrpSpPr/>
            <p:nvPr/>
          </p:nvGrpSpPr>
          <p:grpSpPr>
            <a:xfrm>
              <a:off x="1127563" y="1789004"/>
              <a:ext cx="3355848" cy="2745486"/>
              <a:chOff x="1127563" y="1789004"/>
              <a:chExt cx="3355848" cy="2745486"/>
            </a:xfrm>
          </p:grpSpPr>
          <p:pic>
            <p:nvPicPr>
              <p:cNvPr id="51" name="Picture 50" descr="server3.png">
                <a:extLst>
                  <a:ext uri="{FF2B5EF4-FFF2-40B4-BE49-F238E27FC236}">
                    <a16:creationId xmlns:a16="http://schemas.microsoft.com/office/drawing/2014/main" id="{FB777384-2E91-4908-9FCF-8411A4BE280A}"/>
                  </a:ext>
                </a:extLst>
              </p:cNvPr>
              <p:cNvPicPr>
                <a:picLocks noChangeAspect="1"/>
              </p:cNvPicPr>
              <p:nvPr/>
            </p:nvPicPr>
            <p:blipFill>
              <a:blip r:embed="rId4" cstate="print"/>
              <a:stretch>
                <a:fillRect/>
              </a:stretch>
            </p:blipFill>
            <p:spPr>
              <a:xfrm>
                <a:off x="3085147" y="2420791"/>
                <a:ext cx="1176385" cy="535840"/>
              </a:xfrm>
              <a:prstGeom prst="rect">
                <a:avLst/>
              </a:prstGeom>
            </p:spPr>
          </p:pic>
          <p:sp>
            <p:nvSpPr>
              <p:cNvPr id="52" name="TextBox 51">
                <a:extLst>
                  <a:ext uri="{FF2B5EF4-FFF2-40B4-BE49-F238E27FC236}">
                    <a16:creationId xmlns:a16="http://schemas.microsoft.com/office/drawing/2014/main" id="{AA766CB0-9C7B-45BD-B3D9-F701CED235B4}"/>
                  </a:ext>
                </a:extLst>
              </p:cNvPr>
              <p:cNvSpPr txBox="1"/>
              <p:nvPr/>
            </p:nvSpPr>
            <p:spPr>
              <a:xfrm>
                <a:off x="1189280" y="2312398"/>
                <a:ext cx="1711852" cy="369332"/>
              </a:xfrm>
              <a:prstGeom prst="rect">
                <a:avLst/>
              </a:prstGeom>
              <a:noFill/>
            </p:spPr>
            <p:txBody>
              <a:bodyPr wrap="square" rtlCol="0">
                <a:spAutoFit/>
              </a:bodyPr>
              <a:lstStyle/>
              <a:p>
                <a:pPr algn="ctr"/>
                <a:r>
                  <a:rPr lang="en-US" dirty="0">
                    <a:solidFill>
                      <a:srgbClr val="232F3E"/>
                    </a:solidFill>
                    <a:ea typeface="Amazon Ember" panose="020B0603020204020204" pitchFamily="34" charset="0"/>
                    <a:cs typeface="Amazon Ember" panose="020B0603020204020204" pitchFamily="34" charset="0"/>
                  </a:rPr>
                  <a:t>IdP</a:t>
                </a:r>
              </a:p>
            </p:txBody>
          </p:sp>
          <p:sp>
            <p:nvSpPr>
              <p:cNvPr id="53" name="TextBox 52">
                <a:extLst>
                  <a:ext uri="{FF2B5EF4-FFF2-40B4-BE49-F238E27FC236}">
                    <a16:creationId xmlns:a16="http://schemas.microsoft.com/office/drawing/2014/main" id="{99BB619A-0502-4EED-A936-68F9BAE116F1}"/>
                  </a:ext>
                </a:extLst>
              </p:cNvPr>
              <p:cNvSpPr txBox="1"/>
              <p:nvPr/>
            </p:nvSpPr>
            <p:spPr>
              <a:xfrm>
                <a:off x="1448183" y="3379010"/>
                <a:ext cx="1138767" cy="646331"/>
              </a:xfrm>
              <a:prstGeom prst="rect">
                <a:avLst/>
              </a:prstGeom>
              <a:noFill/>
            </p:spPr>
            <p:txBody>
              <a:bodyPr wrap="square" rtlCol="0">
                <a:spAutoFit/>
              </a:bodyPr>
              <a:lstStyle/>
              <a:p>
                <a:pPr algn="ctr"/>
                <a:r>
                  <a:rPr lang="en-US" dirty="0">
                    <a:solidFill>
                      <a:srgbClr val="232F3E"/>
                    </a:solidFill>
                    <a:ea typeface="Amazon Ember" panose="020B0603020204020204" pitchFamily="34" charset="0"/>
                    <a:cs typeface="Amazon Ember" panose="020B0603020204020204" pitchFamily="34" charset="0"/>
                  </a:rPr>
                  <a:t>Identity store</a:t>
                </a:r>
              </a:p>
            </p:txBody>
          </p:sp>
          <p:grpSp>
            <p:nvGrpSpPr>
              <p:cNvPr id="54" name="Group 53">
                <a:extLst>
                  <a:ext uri="{FF2B5EF4-FFF2-40B4-BE49-F238E27FC236}">
                    <a16:creationId xmlns:a16="http://schemas.microsoft.com/office/drawing/2014/main" id="{15C43B23-BEC5-4AA2-9F6E-0E737A2B4957}"/>
                  </a:ext>
                </a:extLst>
              </p:cNvPr>
              <p:cNvGrpSpPr/>
              <p:nvPr/>
            </p:nvGrpSpPr>
            <p:grpSpPr>
              <a:xfrm>
                <a:off x="2707996" y="3321708"/>
                <a:ext cx="1575841" cy="822723"/>
                <a:chOff x="3389263" y="3437259"/>
                <a:chExt cx="1575841" cy="822723"/>
              </a:xfrm>
            </p:grpSpPr>
            <p:sp>
              <p:nvSpPr>
                <p:cNvPr id="95" name="Rounded Rectangle 42">
                  <a:extLst>
                    <a:ext uri="{FF2B5EF4-FFF2-40B4-BE49-F238E27FC236}">
                      <a16:creationId xmlns:a16="http://schemas.microsoft.com/office/drawing/2014/main" id="{20E90578-C135-4349-8E2C-8E6518DFD5E1}"/>
                    </a:ext>
                  </a:extLst>
                </p:cNvPr>
                <p:cNvSpPr/>
                <p:nvPr/>
              </p:nvSpPr>
              <p:spPr>
                <a:xfrm>
                  <a:off x="3630679" y="3437259"/>
                  <a:ext cx="1334425" cy="822723"/>
                </a:xfrm>
                <a:prstGeom prst="roundRect">
                  <a:avLst>
                    <a:gd name="adj" fmla="val 5257"/>
                  </a:avLst>
                </a:prstGeom>
                <a:noFill/>
                <a:ln w="28575">
                  <a:solidFill>
                    <a:srgbClr val="3C70AE"/>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600" dirty="0">
                    <a:solidFill>
                      <a:srgbClr val="232F3E"/>
                    </a:solidFill>
                    <a:cs typeface="Helvetica Neue"/>
                  </a:endParaRPr>
                </a:p>
              </p:txBody>
            </p:sp>
            <p:pic>
              <p:nvPicPr>
                <p:cNvPr id="96" name="Picture 95">
                  <a:extLst>
                    <a:ext uri="{FF2B5EF4-FFF2-40B4-BE49-F238E27FC236}">
                      <a16:creationId xmlns:a16="http://schemas.microsoft.com/office/drawing/2014/main" id="{F67C5789-1B2F-435A-AF8F-8F67F45BA918}"/>
                    </a:ext>
                  </a:extLst>
                </p:cNvPr>
                <p:cNvPicPr>
                  <a:picLocks noChangeAspect="1"/>
                </p:cNvPicPr>
                <p:nvPr/>
              </p:nvPicPr>
              <p:blipFill>
                <a:blip r:embed="rId5"/>
                <a:stretch>
                  <a:fillRect/>
                </a:stretch>
              </p:blipFill>
              <p:spPr>
                <a:xfrm>
                  <a:off x="3389263" y="3490725"/>
                  <a:ext cx="522757" cy="715789"/>
                </a:xfrm>
                <a:prstGeom prst="rect">
                  <a:avLst/>
                </a:prstGeom>
              </p:spPr>
            </p:pic>
            <p:pic>
              <p:nvPicPr>
                <p:cNvPr id="97" name="Graphic 24">
                  <a:extLst>
                    <a:ext uri="{FF2B5EF4-FFF2-40B4-BE49-F238E27FC236}">
                      <a16:creationId xmlns:a16="http://schemas.microsoft.com/office/drawing/2014/main" id="{68E51ABA-E9B5-4A3E-8EF5-05E4C0EB135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4028835" y="3509644"/>
                  <a:ext cx="662358" cy="643612"/>
                </a:xfrm>
                <a:prstGeom prst="rect">
                  <a:avLst/>
                </a:prstGeom>
              </p:spPr>
            </p:pic>
          </p:grpSp>
          <p:sp>
            <p:nvSpPr>
              <p:cNvPr id="55" name="Rectangle 54">
                <a:extLst>
                  <a:ext uri="{FF2B5EF4-FFF2-40B4-BE49-F238E27FC236}">
                    <a16:creationId xmlns:a16="http://schemas.microsoft.com/office/drawing/2014/main" id="{866FA91C-F497-4A50-A9D7-004B5271950F}"/>
                  </a:ext>
                </a:extLst>
              </p:cNvPr>
              <p:cNvSpPr>
                <a:spLocks noChangeAspect="1"/>
              </p:cNvSpPr>
              <p:nvPr/>
            </p:nvSpPr>
            <p:spPr>
              <a:xfrm>
                <a:off x="1127563" y="1789004"/>
                <a:ext cx="3355848" cy="2745486"/>
              </a:xfrm>
              <a:prstGeom prst="rect">
                <a:avLst/>
              </a:prstGeom>
              <a:noFill/>
              <a:ln w="25400">
                <a:solidFill>
                  <a:srgbClr val="5A6B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sz="1600" dirty="0">
                    <a:solidFill>
                      <a:srgbClr val="232F3E"/>
                    </a:solidFill>
                    <a:ea typeface="Amazon Ember" panose="020B0603020204020204" pitchFamily="34" charset="0"/>
                    <a:cs typeface="Amazon Ember" panose="020B0603020204020204" pitchFamily="34" charset="0"/>
                  </a:rPr>
                  <a:t>Corporate data center</a:t>
                </a:r>
              </a:p>
            </p:txBody>
          </p:sp>
          <p:pic>
            <p:nvPicPr>
              <p:cNvPr id="94" name="Graphic 26">
                <a:extLst>
                  <a:ext uri="{FF2B5EF4-FFF2-40B4-BE49-F238E27FC236}">
                    <a16:creationId xmlns:a16="http://schemas.microsoft.com/office/drawing/2014/main" id="{3C179CF6-C02A-4D40-99A2-30E41670D21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7565" y="1789006"/>
                <a:ext cx="330200" cy="330200"/>
              </a:xfrm>
              <a:prstGeom prst="rect">
                <a:avLst/>
              </a:prstGeom>
            </p:spPr>
          </p:pic>
        </p:grpSp>
        <p:pic>
          <p:nvPicPr>
            <p:cNvPr id="98" name="Graphic 27">
              <a:extLst>
                <a:ext uri="{FF2B5EF4-FFF2-40B4-BE49-F238E27FC236}">
                  <a16:creationId xmlns:a16="http://schemas.microsoft.com/office/drawing/2014/main" id="{1321AAB7-71AB-4BD0-B795-29D6D1BFCC4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864189" y="2109042"/>
              <a:ext cx="1832546" cy="1832546"/>
            </a:xfrm>
            <a:prstGeom prst="rect">
              <a:avLst/>
            </a:prstGeom>
          </p:spPr>
        </p:pic>
      </p:grpSp>
    </p:spTree>
    <p:custDataLst>
      <p:tags r:id="rId1"/>
    </p:custDataLst>
    <p:extLst>
      <p:ext uri="{BB962C8B-B14F-4D97-AF65-F5344CB8AC3E}">
        <p14:creationId xmlns:p14="http://schemas.microsoft.com/office/powerpoint/2010/main" val="3718496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43D56E-BCDB-4087-8FF7-307E76DFA328}"/>
              </a:ext>
            </a:extLst>
          </p:cNvPr>
          <p:cNvSpPr>
            <a:spLocks noGrp="1"/>
          </p:cNvSpPr>
          <p:nvPr>
            <p:ph type="sldNum" idx="97"/>
          </p:nvPr>
        </p:nvSpPr>
        <p:spPr/>
        <p:txBody>
          <a:bodyPr/>
          <a:lstStyle/>
          <a:p>
            <a:fld id="{4037B1B0-0345-4E15-985A-6BECCDBE474F}" type="slidenum">
              <a:rPr lang="en-US" smtClean="0"/>
              <a:pPr/>
              <a:t>13</a:t>
            </a:fld>
            <a:endParaRPr lang="en-US" dirty="0"/>
          </a:p>
        </p:txBody>
      </p:sp>
      <p:sp>
        <p:nvSpPr>
          <p:cNvPr id="5" name="Title">
            <a:extLst>
              <a:ext uri="{FF2B5EF4-FFF2-40B4-BE49-F238E27FC236}">
                <a16:creationId xmlns:a16="http://schemas.microsoft.com/office/drawing/2014/main" id="{A07D3699-31C0-499B-B182-BF187048742B}"/>
              </a:ext>
            </a:extLst>
          </p:cNvPr>
          <p:cNvSpPr>
            <a:spLocks noGrp="1"/>
          </p:cNvSpPr>
          <p:nvPr>
            <p:ph type="title" idx="1"/>
          </p:nvPr>
        </p:nvSpPr>
        <p:spPr/>
        <p:txBody>
          <a:bodyPr/>
          <a:lstStyle/>
          <a:p>
            <a:br>
              <a:rPr lang="en-US" dirty="0"/>
            </a:br>
            <a:r>
              <a:rPr lang="en-US" dirty="0"/>
              <a:t>Authorization</a:t>
            </a:r>
          </a:p>
        </p:txBody>
      </p:sp>
      <p:sp>
        <p:nvSpPr>
          <p:cNvPr id="6" name="Subtitle 5">
            <a:extLst>
              <a:ext uri="{FF2B5EF4-FFF2-40B4-BE49-F238E27FC236}">
                <a16:creationId xmlns:a16="http://schemas.microsoft.com/office/drawing/2014/main" id="{48283404-D427-491B-94B5-1731FDBE2659}"/>
              </a:ext>
            </a:extLst>
          </p:cNvPr>
          <p:cNvSpPr>
            <a:spLocks noGrp="1"/>
          </p:cNvSpPr>
          <p:nvPr>
            <p:ph type="subTitle" idx="2"/>
          </p:nvPr>
        </p:nvSpPr>
        <p:spPr/>
        <p:txBody>
          <a:bodyPr/>
          <a:lstStyle/>
          <a:p>
            <a:endParaRPr lang="en-US" dirty="0"/>
          </a:p>
        </p:txBody>
      </p:sp>
    </p:spTree>
    <p:custDataLst>
      <p:tags r:id="rId1"/>
    </p:custDataLst>
    <p:extLst>
      <p:ext uri="{BB962C8B-B14F-4D97-AF65-F5344CB8AC3E}">
        <p14:creationId xmlns:p14="http://schemas.microsoft.com/office/powerpoint/2010/main" val="2501772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0358E0-94DA-42F8-BA17-5D7C5E5467F6}"/>
              </a:ext>
            </a:extLst>
          </p:cNvPr>
          <p:cNvSpPr>
            <a:spLocks noGrp="1"/>
          </p:cNvSpPr>
          <p:nvPr>
            <p:ph type="sldNum" idx="97"/>
          </p:nvPr>
        </p:nvSpPr>
        <p:spPr/>
        <p:txBody>
          <a:bodyPr/>
          <a:lstStyle/>
          <a:p>
            <a:fld id="{4037B1B0-0345-4E15-985A-6BECCDBE474F}" type="slidenum">
              <a:rPr lang="en-US" smtClean="0"/>
              <a:pPr/>
              <a:t>14</a:t>
            </a:fld>
            <a:endParaRPr lang="en-US" dirty="0"/>
          </a:p>
        </p:txBody>
      </p:sp>
      <p:sp>
        <p:nvSpPr>
          <p:cNvPr id="5" name="Title">
            <a:extLst>
              <a:ext uri="{FF2B5EF4-FFF2-40B4-BE49-F238E27FC236}">
                <a16:creationId xmlns:a16="http://schemas.microsoft.com/office/drawing/2014/main" id="{1117C55B-D83B-4801-BF0B-3095284B7C89}"/>
              </a:ext>
            </a:extLst>
          </p:cNvPr>
          <p:cNvSpPr>
            <a:spLocks noGrp="1"/>
          </p:cNvSpPr>
          <p:nvPr>
            <p:ph type="title" idx="1"/>
          </p:nvPr>
        </p:nvSpPr>
        <p:spPr/>
        <p:txBody>
          <a:bodyPr/>
          <a:lstStyle/>
          <a:p>
            <a:r>
              <a:rPr lang="en-US" dirty="0"/>
              <a:t>IAM user permissions</a:t>
            </a:r>
          </a:p>
        </p:txBody>
      </p:sp>
      <p:sp>
        <p:nvSpPr>
          <p:cNvPr id="6" name="Content Placeholder 5">
            <a:extLst>
              <a:ext uri="{FF2B5EF4-FFF2-40B4-BE49-F238E27FC236}">
                <a16:creationId xmlns:a16="http://schemas.microsoft.com/office/drawing/2014/main" id="{BD61558A-EFF8-4577-AC81-F0DA7C9BCE74}"/>
              </a:ext>
            </a:extLst>
          </p:cNvPr>
          <p:cNvSpPr>
            <a:spLocks noGrp="1"/>
          </p:cNvSpPr>
          <p:nvPr>
            <p:ph idx="2"/>
          </p:nvPr>
        </p:nvSpPr>
        <p:spPr>
          <a:xfrm>
            <a:off x="365760" y="1097280"/>
            <a:ext cx="11466576" cy="2752825"/>
          </a:xfrm>
        </p:spPr>
        <p:txBody>
          <a:bodyPr/>
          <a:lstStyle/>
          <a:p>
            <a:r>
              <a:rPr lang="en-US" dirty="0">
                <a:latin typeface="+mn-lt"/>
                <a:ea typeface="Amazon Ember" panose="020B0603020204020204" pitchFamily="34" charset="0"/>
                <a:cs typeface="Amazon Ember" panose="020B0603020204020204" pitchFamily="34" charset="0"/>
              </a:rPr>
              <a:t>Default: New users have no permissions</a:t>
            </a:r>
          </a:p>
          <a:p>
            <a:r>
              <a:rPr lang="en-US" dirty="0">
                <a:latin typeface="+mn-lt"/>
                <a:ea typeface="Amazon Ember" panose="020B0603020204020204" pitchFamily="34" charset="0"/>
                <a:cs typeface="Amazon Ember" panose="020B0603020204020204" pitchFamily="34" charset="0"/>
              </a:rPr>
              <a:t>Explicitly grant permissions to the following:</a:t>
            </a:r>
          </a:p>
          <a:p>
            <a:pPr lvl="1"/>
            <a:r>
              <a:rPr lang="en-US" dirty="0">
                <a:latin typeface="+mn-lt"/>
                <a:ea typeface="Amazon Ember" panose="020B0603020204020204" pitchFamily="34" charset="0"/>
                <a:cs typeface="Amazon Ember" panose="020B0603020204020204" pitchFamily="34" charset="0"/>
              </a:rPr>
              <a:t>Users </a:t>
            </a:r>
          </a:p>
          <a:p>
            <a:pPr lvl="1"/>
            <a:r>
              <a:rPr lang="en-US" dirty="0">
                <a:latin typeface="+mn-lt"/>
                <a:ea typeface="Amazon Ember" panose="020B0603020204020204" pitchFamily="34" charset="0"/>
                <a:cs typeface="Amazon Ember" panose="020B0603020204020204" pitchFamily="34" charset="0"/>
              </a:rPr>
              <a:t>Groups</a:t>
            </a:r>
          </a:p>
          <a:p>
            <a:endParaRPr lang="en-US" dirty="0">
              <a:latin typeface="+mn-lt"/>
            </a:endParaRPr>
          </a:p>
        </p:txBody>
      </p:sp>
      <p:sp>
        <p:nvSpPr>
          <p:cNvPr id="7" name="Rectangle 6">
            <a:extLst>
              <a:ext uri="{FF2B5EF4-FFF2-40B4-BE49-F238E27FC236}">
                <a16:creationId xmlns:a16="http://schemas.microsoft.com/office/drawing/2014/main" id="{47929FBB-CE00-4D8E-988E-91B48FB62947}"/>
              </a:ext>
            </a:extLst>
          </p:cNvPr>
          <p:cNvSpPr/>
          <p:nvPr/>
        </p:nvSpPr>
        <p:spPr>
          <a:xfrm>
            <a:off x="1508760" y="5193792"/>
            <a:ext cx="9384030" cy="879530"/>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r>
              <a:rPr lang="en-US" sz="2400" dirty="0">
                <a:solidFill>
                  <a:srgbClr val="232F3E"/>
                </a:solidFill>
                <a:ea typeface="Amazon Ember" charset="0"/>
                <a:cs typeface="Amazon Ember" charset="0"/>
              </a:rPr>
              <a:t>Best practice: </a:t>
            </a:r>
            <a:r>
              <a:rPr lang="en-US" sz="2400" dirty="0">
                <a:solidFill>
                  <a:srgbClr val="232F3E"/>
                </a:solidFill>
                <a:ea typeface="Amazon Ember Light" panose="020B0403020204020204" pitchFamily="34" charset="0"/>
                <a:cs typeface="Amazon Ember Light" panose="020B0403020204020204" pitchFamily="34" charset="0"/>
              </a:rPr>
              <a:t>When assigning permissions, adhere to the principle of least privilege. </a:t>
            </a:r>
          </a:p>
        </p:txBody>
      </p:sp>
    </p:spTree>
    <p:custDataLst>
      <p:tags r:id="rId1"/>
    </p:custDataLst>
    <p:extLst>
      <p:ext uri="{BB962C8B-B14F-4D97-AF65-F5344CB8AC3E}">
        <p14:creationId xmlns:p14="http://schemas.microsoft.com/office/powerpoint/2010/main" val="230478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5CDA2E-FA86-4464-913E-65BE7806C3E3}"/>
              </a:ext>
            </a:extLst>
          </p:cNvPr>
          <p:cNvSpPr>
            <a:spLocks noGrp="1"/>
          </p:cNvSpPr>
          <p:nvPr>
            <p:ph type="sldNum" idx="97"/>
          </p:nvPr>
        </p:nvSpPr>
        <p:spPr/>
        <p:txBody>
          <a:bodyPr/>
          <a:lstStyle/>
          <a:p>
            <a:fld id="{4037B1B0-0345-4E15-985A-6BECCDBE474F}" type="slidenum">
              <a:rPr lang="en-US" smtClean="0"/>
              <a:pPr/>
              <a:t>15</a:t>
            </a:fld>
            <a:endParaRPr lang="en-US" dirty="0"/>
          </a:p>
        </p:txBody>
      </p:sp>
      <p:sp>
        <p:nvSpPr>
          <p:cNvPr id="5" name="Title">
            <a:extLst>
              <a:ext uri="{FF2B5EF4-FFF2-40B4-BE49-F238E27FC236}">
                <a16:creationId xmlns:a16="http://schemas.microsoft.com/office/drawing/2014/main" id="{1117C55B-D83B-4801-BF0B-3095284B7C89}"/>
              </a:ext>
            </a:extLst>
          </p:cNvPr>
          <p:cNvSpPr>
            <a:spLocks noGrp="1"/>
          </p:cNvSpPr>
          <p:nvPr>
            <p:ph type="title" idx="1"/>
          </p:nvPr>
        </p:nvSpPr>
        <p:spPr/>
        <p:txBody>
          <a:bodyPr/>
          <a:lstStyle/>
          <a:p>
            <a:r>
              <a:rPr lang="en-US" dirty="0"/>
              <a:t>Grant permissions to multiple users</a:t>
            </a:r>
          </a:p>
        </p:txBody>
      </p:sp>
      <p:sp>
        <p:nvSpPr>
          <p:cNvPr id="6" name="Content Placeholder 5">
            <a:extLst>
              <a:ext uri="{FF2B5EF4-FFF2-40B4-BE49-F238E27FC236}">
                <a16:creationId xmlns:a16="http://schemas.microsoft.com/office/drawing/2014/main" id="{BD61558A-EFF8-4577-AC81-F0DA7C9BCE74}"/>
              </a:ext>
            </a:extLst>
          </p:cNvPr>
          <p:cNvSpPr>
            <a:spLocks noGrp="1"/>
          </p:cNvSpPr>
          <p:nvPr>
            <p:ph idx="2"/>
          </p:nvPr>
        </p:nvSpPr>
        <p:spPr>
          <a:xfrm>
            <a:off x="365760" y="1097280"/>
            <a:ext cx="7268141" cy="4870383"/>
          </a:xfrm>
        </p:spPr>
        <p:txBody>
          <a:bodyPr/>
          <a:lstStyle/>
          <a:p>
            <a:pPr marL="0" indent="0">
              <a:buNone/>
            </a:pPr>
            <a:r>
              <a:rPr lang="en-US" dirty="0">
                <a:latin typeface="+mn-lt"/>
                <a:ea typeface="Amazon Ember" panose="020B0603020204020204" pitchFamily="34" charset="0"/>
                <a:cs typeface="Amazon Ember" panose="020B0603020204020204" pitchFamily="34" charset="0"/>
              </a:rPr>
              <a:t>A group, or a collection of IAM users, has the following characteristics:</a:t>
            </a:r>
          </a:p>
          <a:p>
            <a:r>
              <a:rPr lang="en-US" dirty="0">
                <a:latin typeface="+mn-lt"/>
                <a:ea typeface="Amazon Ember" panose="020B0603020204020204" pitchFamily="34" charset="0"/>
                <a:cs typeface="Amazon Ember" panose="020B0603020204020204" pitchFamily="34" charset="0"/>
              </a:rPr>
              <a:t>IAM users can belong to multiple groups</a:t>
            </a:r>
          </a:p>
          <a:p>
            <a:r>
              <a:rPr lang="en-US" dirty="0">
                <a:latin typeface="+mn-lt"/>
                <a:ea typeface="Amazon Ember" panose="020B0603020204020204" pitchFamily="34" charset="0"/>
                <a:cs typeface="Amazon Ember" panose="020B0603020204020204" pitchFamily="34" charset="0"/>
              </a:rPr>
              <a:t>Permissions granted through IAM policies</a:t>
            </a:r>
          </a:p>
          <a:p>
            <a:r>
              <a:rPr lang="en-US" dirty="0">
                <a:latin typeface="+mn-lt"/>
                <a:ea typeface="Amazon Ember" panose="020B0603020204020204" pitchFamily="34" charset="0"/>
                <a:cs typeface="Amazon Ember" panose="020B0603020204020204" pitchFamily="34" charset="0"/>
              </a:rPr>
              <a:t>Groups cannot be nested</a:t>
            </a:r>
          </a:p>
          <a:p>
            <a:r>
              <a:rPr lang="en-US" dirty="0">
                <a:latin typeface="+mn-lt"/>
                <a:ea typeface="Amazon Ember" panose="020B0603020204020204" pitchFamily="34" charset="0"/>
                <a:cs typeface="Amazon Ember" panose="020B0603020204020204" pitchFamily="34" charset="0"/>
              </a:rPr>
              <a:t>A group is not a principal</a:t>
            </a:r>
          </a:p>
          <a:p>
            <a:endParaRPr lang="en-US" dirty="0">
              <a:latin typeface="+mn-lt"/>
            </a:endParaRPr>
          </a:p>
        </p:txBody>
      </p:sp>
      <p:grpSp>
        <p:nvGrpSpPr>
          <p:cNvPr id="3" name="MutlipleUsers15" descr="A diagram conceptualizing an AWS account as a hierarchy with a single Developers group, that contains four users—Jorge, Mary, Richard, and DevApp1 as described in the notes.">
            <a:extLst>
              <a:ext uri="{FF2B5EF4-FFF2-40B4-BE49-F238E27FC236}">
                <a16:creationId xmlns:a16="http://schemas.microsoft.com/office/drawing/2014/main" id="{2042BEB0-3219-49B8-97FE-AE68F30E4405}"/>
              </a:ext>
            </a:extLst>
          </p:cNvPr>
          <p:cNvGrpSpPr/>
          <p:nvPr/>
        </p:nvGrpSpPr>
        <p:grpSpPr>
          <a:xfrm>
            <a:off x="7189055" y="1348826"/>
            <a:ext cx="4158649" cy="5161522"/>
            <a:chOff x="7310721" y="1432950"/>
            <a:chExt cx="4158649" cy="5161522"/>
          </a:xfrm>
        </p:grpSpPr>
        <p:sp>
          <p:nvSpPr>
            <p:cNvPr id="8" name="TextBox 7">
              <a:extLst>
                <a:ext uri="{FF2B5EF4-FFF2-40B4-BE49-F238E27FC236}">
                  <a16:creationId xmlns:a16="http://schemas.microsoft.com/office/drawing/2014/main" id="{CCAE7FEB-425E-45C7-B0AE-25D5DDD62A2D}"/>
                </a:ext>
              </a:extLst>
            </p:cNvPr>
            <p:cNvSpPr txBox="1"/>
            <p:nvPr/>
          </p:nvSpPr>
          <p:spPr>
            <a:xfrm>
              <a:off x="8737542" y="2926251"/>
              <a:ext cx="2601421" cy="379656"/>
            </a:xfrm>
            <a:prstGeom prst="rect">
              <a:avLst/>
            </a:prstGeom>
            <a:solidFill>
              <a:srgbClr val="36C2B4"/>
            </a:solidFill>
            <a:ln>
              <a:solidFill>
                <a:schemeClr val="accent4">
                  <a:lumMod val="40000"/>
                  <a:lumOff val="60000"/>
                </a:schemeClr>
              </a:solidFill>
            </a:ln>
          </p:spPr>
          <p:txBody>
            <a:bodyPr wrap="square" rtlCol="0">
              <a:spAutoFit/>
            </a:bodyPr>
            <a:lstStyle/>
            <a:p>
              <a:pPr algn="ctr" defTabSz="1219170">
                <a:defRPr/>
              </a:pPr>
              <a:r>
                <a:rPr lang="en-US" sz="1867" kern="0" dirty="0">
                  <a:solidFill>
                    <a:srgbClr val="232F3E"/>
                  </a:solidFill>
                  <a:ea typeface="Amazon Ember" panose="020B0603020204020204" pitchFamily="34" charset="0"/>
                  <a:cs typeface="Amazon Ember" panose="020B0603020204020204" pitchFamily="34" charset="0"/>
                </a:rPr>
                <a:t>Group: Developers</a:t>
              </a:r>
            </a:p>
          </p:txBody>
        </p:sp>
        <p:sp>
          <p:nvSpPr>
            <p:cNvPr id="9" name="TextBox 8">
              <a:extLst>
                <a:ext uri="{FF2B5EF4-FFF2-40B4-BE49-F238E27FC236}">
                  <a16:creationId xmlns:a16="http://schemas.microsoft.com/office/drawing/2014/main" id="{D40722A2-144C-4CBC-8D07-5DD3A2D5731C}"/>
                </a:ext>
              </a:extLst>
            </p:cNvPr>
            <p:cNvSpPr txBox="1"/>
            <p:nvPr/>
          </p:nvSpPr>
          <p:spPr>
            <a:xfrm>
              <a:off x="8897869" y="3729435"/>
              <a:ext cx="2280761" cy="379656"/>
            </a:xfrm>
            <a:prstGeom prst="rect">
              <a:avLst/>
            </a:prstGeom>
            <a:solidFill>
              <a:schemeClr val="bg1"/>
            </a:solidFill>
            <a:ln w="19050">
              <a:solidFill>
                <a:schemeClr val="bg1">
                  <a:lumMod val="50000"/>
                </a:schemeClr>
              </a:solidFill>
            </a:ln>
          </p:spPr>
          <p:txBody>
            <a:bodyPr wrap="square" rtlCol="0">
              <a:spAutoFit/>
            </a:bodyPr>
            <a:lstStyle/>
            <a:p>
              <a:pPr algn="ctr" defTabSz="1219170">
                <a:defRPr/>
              </a:pPr>
              <a:r>
                <a:rPr lang="en-US" sz="1867" kern="0" dirty="0">
                  <a:solidFill>
                    <a:srgbClr val="232F3E"/>
                  </a:solidFill>
                  <a:ea typeface="Amazon Ember" panose="020B0603020204020204" pitchFamily="34" charset="0"/>
                  <a:cs typeface="Amazon Ember" panose="020B0603020204020204" pitchFamily="34" charset="0"/>
                </a:rPr>
                <a:t>Jorge</a:t>
              </a:r>
            </a:p>
          </p:txBody>
        </p:sp>
        <p:sp>
          <p:nvSpPr>
            <p:cNvPr id="10" name="TextBox 9">
              <a:extLst>
                <a:ext uri="{FF2B5EF4-FFF2-40B4-BE49-F238E27FC236}">
                  <a16:creationId xmlns:a16="http://schemas.microsoft.com/office/drawing/2014/main" id="{200B7FDA-BCE8-45C9-BF50-EBA388543CEB}"/>
                </a:ext>
              </a:extLst>
            </p:cNvPr>
            <p:cNvSpPr txBox="1"/>
            <p:nvPr/>
          </p:nvSpPr>
          <p:spPr>
            <a:xfrm>
              <a:off x="8897869" y="4438101"/>
              <a:ext cx="2280761" cy="379656"/>
            </a:xfrm>
            <a:prstGeom prst="rect">
              <a:avLst/>
            </a:prstGeom>
            <a:solidFill>
              <a:schemeClr val="bg1"/>
            </a:solidFill>
            <a:ln w="19050">
              <a:solidFill>
                <a:schemeClr val="bg1">
                  <a:lumMod val="50000"/>
                </a:schemeClr>
              </a:solidFill>
            </a:ln>
          </p:spPr>
          <p:txBody>
            <a:bodyPr wrap="square" rtlCol="0">
              <a:spAutoFit/>
            </a:bodyPr>
            <a:lstStyle/>
            <a:p>
              <a:pPr algn="ctr" defTabSz="1219170">
                <a:defRPr/>
              </a:pPr>
              <a:r>
                <a:rPr lang="en-US" sz="1867" kern="0" dirty="0">
                  <a:solidFill>
                    <a:srgbClr val="232F3E"/>
                  </a:solidFill>
                  <a:ea typeface="Amazon Ember" panose="020B0603020204020204" pitchFamily="34" charset="0"/>
                  <a:cs typeface="Amazon Ember" panose="020B0603020204020204" pitchFamily="34" charset="0"/>
                </a:rPr>
                <a:t>Mary</a:t>
              </a:r>
            </a:p>
          </p:txBody>
        </p:sp>
        <p:sp>
          <p:nvSpPr>
            <p:cNvPr id="11" name="TextBox 10">
              <a:extLst>
                <a:ext uri="{FF2B5EF4-FFF2-40B4-BE49-F238E27FC236}">
                  <a16:creationId xmlns:a16="http://schemas.microsoft.com/office/drawing/2014/main" id="{3C72D12B-99C8-42A3-A72A-0E3DA85716DF}"/>
                </a:ext>
              </a:extLst>
            </p:cNvPr>
            <p:cNvSpPr txBox="1"/>
            <p:nvPr/>
          </p:nvSpPr>
          <p:spPr>
            <a:xfrm>
              <a:off x="8897869" y="5173907"/>
              <a:ext cx="2280759" cy="379656"/>
            </a:xfrm>
            <a:prstGeom prst="rect">
              <a:avLst/>
            </a:prstGeom>
            <a:solidFill>
              <a:schemeClr val="bg1"/>
            </a:solidFill>
            <a:ln w="19050">
              <a:solidFill>
                <a:schemeClr val="bg1">
                  <a:lumMod val="50000"/>
                </a:schemeClr>
              </a:solidFill>
            </a:ln>
          </p:spPr>
          <p:txBody>
            <a:bodyPr wrap="square" rtlCol="0">
              <a:spAutoFit/>
            </a:bodyPr>
            <a:lstStyle/>
            <a:p>
              <a:pPr algn="ctr" defTabSz="1219170">
                <a:defRPr/>
              </a:pPr>
              <a:r>
                <a:rPr lang="en-US" sz="1867" kern="0" dirty="0">
                  <a:solidFill>
                    <a:srgbClr val="232F3E"/>
                  </a:solidFill>
                  <a:ea typeface="Amazon Ember" panose="020B0603020204020204" pitchFamily="34" charset="0"/>
                  <a:cs typeface="Amazon Ember" panose="020B0603020204020204" pitchFamily="34" charset="0"/>
                </a:rPr>
                <a:t>Richard</a:t>
              </a:r>
            </a:p>
          </p:txBody>
        </p:sp>
        <p:sp>
          <p:nvSpPr>
            <p:cNvPr id="12" name="TextBox 11">
              <a:extLst>
                <a:ext uri="{FF2B5EF4-FFF2-40B4-BE49-F238E27FC236}">
                  <a16:creationId xmlns:a16="http://schemas.microsoft.com/office/drawing/2014/main" id="{DF99FC80-3C9B-4AFB-ACBD-EE5B93A12882}"/>
                </a:ext>
              </a:extLst>
            </p:cNvPr>
            <p:cNvSpPr txBox="1"/>
            <p:nvPr/>
          </p:nvSpPr>
          <p:spPr>
            <a:xfrm>
              <a:off x="8897869" y="5877579"/>
              <a:ext cx="2280761" cy="379656"/>
            </a:xfrm>
            <a:prstGeom prst="rect">
              <a:avLst/>
            </a:prstGeom>
            <a:solidFill>
              <a:schemeClr val="bg1"/>
            </a:solidFill>
            <a:ln w="19050">
              <a:solidFill>
                <a:schemeClr val="bg1">
                  <a:lumMod val="50000"/>
                </a:schemeClr>
              </a:solidFill>
            </a:ln>
          </p:spPr>
          <p:txBody>
            <a:bodyPr wrap="square" rtlCol="0">
              <a:spAutoFit/>
            </a:bodyPr>
            <a:lstStyle/>
            <a:p>
              <a:pPr algn="ctr" defTabSz="1219170">
                <a:defRPr/>
              </a:pPr>
              <a:r>
                <a:rPr lang="en-US" sz="1867" kern="0" dirty="0">
                  <a:solidFill>
                    <a:srgbClr val="232F3E"/>
                  </a:solidFill>
                  <a:ea typeface="Amazon Ember" panose="020B0603020204020204" pitchFamily="34" charset="0"/>
                  <a:cs typeface="Amazon Ember" panose="020B0603020204020204" pitchFamily="34" charset="0"/>
                </a:rPr>
                <a:t>DevApp1</a:t>
              </a:r>
            </a:p>
          </p:txBody>
        </p:sp>
        <p:cxnSp>
          <p:nvCxnSpPr>
            <p:cNvPr id="13" name="Straight Connector 12">
              <a:extLst>
                <a:ext uri="{FF2B5EF4-FFF2-40B4-BE49-F238E27FC236}">
                  <a16:creationId xmlns:a16="http://schemas.microsoft.com/office/drawing/2014/main" id="{340D5784-34F2-49BB-B801-BB5BBE35B08E}"/>
                </a:ext>
              </a:extLst>
            </p:cNvPr>
            <p:cNvCxnSpPr/>
            <p:nvPr/>
          </p:nvCxnSpPr>
          <p:spPr>
            <a:xfrm flipH="1">
              <a:off x="10038249" y="3336620"/>
              <a:ext cx="3" cy="385781"/>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E5A5C95-590E-4363-AD69-CED725597E6D}"/>
                </a:ext>
              </a:extLst>
            </p:cNvPr>
            <p:cNvCxnSpPr>
              <a:cxnSpLocks/>
            </p:cNvCxnSpPr>
            <p:nvPr/>
          </p:nvCxnSpPr>
          <p:spPr>
            <a:xfrm>
              <a:off x="10038249" y="4118703"/>
              <a:ext cx="0" cy="305331"/>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912C81D-575B-408C-893B-D6CEEF542C6F}"/>
                </a:ext>
              </a:extLst>
            </p:cNvPr>
            <p:cNvCxnSpPr>
              <a:cxnSpLocks/>
            </p:cNvCxnSpPr>
            <p:nvPr/>
          </p:nvCxnSpPr>
          <p:spPr>
            <a:xfrm flipV="1">
              <a:off x="10038249" y="4841437"/>
              <a:ext cx="1" cy="325436"/>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CEEAB04-2344-444F-A829-D34746EFFA05}"/>
                </a:ext>
              </a:extLst>
            </p:cNvPr>
            <p:cNvCxnSpPr>
              <a:cxnSpLocks/>
            </p:cNvCxnSpPr>
            <p:nvPr/>
          </p:nvCxnSpPr>
          <p:spPr>
            <a:xfrm flipH="1" flipV="1">
              <a:off x="10038249" y="5570209"/>
              <a:ext cx="1" cy="300337"/>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17" name="Picture 16" descr="password.png">
              <a:extLst>
                <a:ext uri="{FF2B5EF4-FFF2-40B4-BE49-F238E27FC236}">
                  <a16:creationId xmlns:a16="http://schemas.microsoft.com/office/drawing/2014/main" id="{3EF9AE40-5273-45DA-B641-F5D60C211F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5401" y="3876708"/>
              <a:ext cx="588015" cy="429421"/>
            </a:xfrm>
            <a:prstGeom prst="rect">
              <a:avLst/>
            </a:prstGeom>
          </p:spPr>
        </p:pic>
        <p:pic>
          <p:nvPicPr>
            <p:cNvPr id="18" name="Picture 17" descr="password.png">
              <a:extLst>
                <a:ext uri="{FF2B5EF4-FFF2-40B4-BE49-F238E27FC236}">
                  <a16:creationId xmlns:a16="http://schemas.microsoft.com/office/drawing/2014/main" id="{7A749DA2-3F50-4B00-B85F-AA472A8DAF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5399" y="4644888"/>
              <a:ext cx="588015" cy="429421"/>
            </a:xfrm>
            <a:prstGeom prst="rect">
              <a:avLst/>
            </a:prstGeom>
          </p:spPr>
        </p:pic>
        <p:pic>
          <p:nvPicPr>
            <p:cNvPr id="19" name="Picture 18" descr="password.png">
              <a:extLst>
                <a:ext uri="{FF2B5EF4-FFF2-40B4-BE49-F238E27FC236}">
                  <a16:creationId xmlns:a16="http://schemas.microsoft.com/office/drawing/2014/main" id="{8EBC8CA7-EB48-48E0-8DBF-32E0AF9DE3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5401" y="5396871"/>
              <a:ext cx="588015" cy="429421"/>
            </a:xfrm>
            <a:prstGeom prst="rect">
              <a:avLst/>
            </a:prstGeom>
          </p:spPr>
        </p:pic>
        <p:pic>
          <p:nvPicPr>
            <p:cNvPr id="20" name="Picture 19" descr="password.png">
              <a:extLst>
                <a:ext uri="{FF2B5EF4-FFF2-40B4-BE49-F238E27FC236}">
                  <a16:creationId xmlns:a16="http://schemas.microsoft.com/office/drawing/2014/main" id="{E445164C-BB22-4D96-863D-80D88AA44F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5399" y="6165051"/>
              <a:ext cx="588015" cy="429421"/>
            </a:xfrm>
            <a:prstGeom prst="rect">
              <a:avLst/>
            </a:prstGeom>
          </p:spPr>
        </p:pic>
        <p:sp>
          <p:nvSpPr>
            <p:cNvPr id="21" name="Rectangle 20">
              <a:extLst>
                <a:ext uri="{FF2B5EF4-FFF2-40B4-BE49-F238E27FC236}">
                  <a16:creationId xmlns:a16="http://schemas.microsoft.com/office/drawing/2014/main" id="{92F81587-743A-426C-85E6-D873941F6546}"/>
                </a:ext>
              </a:extLst>
            </p:cNvPr>
            <p:cNvSpPr/>
            <p:nvPr/>
          </p:nvSpPr>
          <p:spPr>
            <a:xfrm>
              <a:off x="8659563" y="1432950"/>
              <a:ext cx="2809807" cy="963457"/>
            </a:xfrm>
            <a:prstGeom prst="rect">
              <a:avLst/>
            </a:prstGeom>
            <a:solidFill>
              <a:srgbClr val="D5DBDB"/>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defRPr/>
              </a:pPr>
              <a:endParaRPr lang="en-US" sz="2400" kern="0" dirty="0">
                <a:solidFill>
                  <a:sysClr val="windowText" lastClr="000000"/>
                </a:solidFill>
              </a:endParaRPr>
            </a:p>
          </p:txBody>
        </p:sp>
        <p:sp>
          <p:nvSpPr>
            <p:cNvPr id="22" name="TextBox 21">
              <a:extLst>
                <a:ext uri="{FF2B5EF4-FFF2-40B4-BE49-F238E27FC236}">
                  <a16:creationId xmlns:a16="http://schemas.microsoft.com/office/drawing/2014/main" id="{59F41475-FCA7-4C30-8180-183EE5DFB541}"/>
                </a:ext>
              </a:extLst>
            </p:cNvPr>
            <p:cNvSpPr txBox="1"/>
            <p:nvPr/>
          </p:nvSpPr>
          <p:spPr>
            <a:xfrm>
              <a:off x="9988389" y="1716219"/>
              <a:ext cx="1343720" cy="379656"/>
            </a:xfrm>
            <a:prstGeom prst="rect">
              <a:avLst/>
            </a:prstGeom>
            <a:noFill/>
            <a:ln>
              <a:noFill/>
            </a:ln>
          </p:spPr>
          <p:txBody>
            <a:bodyPr wrap="square" rtlCol="0">
              <a:spAutoFit/>
            </a:bodyPr>
            <a:lstStyle/>
            <a:p>
              <a:pPr algn="ctr" defTabSz="1219170">
                <a:defRPr/>
              </a:pPr>
              <a:r>
                <a:rPr lang="en-US" sz="1867" b="1" kern="0" dirty="0">
                  <a:solidFill>
                    <a:srgbClr val="232F3E"/>
                  </a:solidFill>
                  <a:ea typeface="Amazon Ember" panose="020B0603020204020204" pitchFamily="34" charset="0"/>
                  <a:cs typeface="Amazon Ember" panose="020B0603020204020204" pitchFamily="34" charset="0"/>
                </a:rPr>
                <a:t>Account</a:t>
              </a:r>
            </a:p>
          </p:txBody>
        </p:sp>
        <p:cxnSp>
          <p:nvCxnSpPr>
            <p:cNvPr id="23" name="Straight Arrow Connector 22">
              <a:extLst>
                <a:ext uri="{FF2B5EF4-FFF2-40B4-BE49-F238E27FC236}">
                  <a16:creationId xmlns:a16="http://schemas.microsoft.com/office/drawing/2014/main" id="{F922C7AE-07C4-48FB-95FB-9DC8DCDAFC01}"/>
                </a:ext>
              </a:extLst>
            </p:cNvPr>
            <p:cNvCxnSpPr/>
            <p:nvPr/>
          </p:nvCxnSpPr>
          <p:spPr>
            <a:xfrm>
              <a:off x="7970373" y="1900610"/>
              <a:ext cx="607061" cy="0"/>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1E446DD-6AB2-46D9-8BF5-0DDD134634B1}"/>
                </a:ext>
              </a:extLst>
            </p:cNvPr>
            <p:cNvCxnSpPr/>
            <p:nvPr/>
          </p:nvCxnSpPr>
          <p:spPr>
            <a:xfrm>
              <a:off x="10038250" y="2430623"/>
              <a:ext cx="1" cy="4876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25" name="Picture 24">
              <a:extLst>
                <a:ext uri="{FF2B5EF4-FFF2-40B4-BE49-F238E27FC236}">
                  <a16:creationId xmlns:a16="http://schemas.microsoft.com/office/drawing/2014/main" id="{99351AEA-E9DC-462B-8DC3-9A90FE1C28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3493" y="1586902"/>
              <a:ext cx="1091289" cy="654774"/>
            </a:xfrm>
            <a:prstGeom prst="rect">
              <a:avLst/>
            </a:prstGeom>
          </p:spPr>
        </p:pic>
        <p:pic>
          <p:nvPicPr>
            <p:cNvPr id="26" name="Picture 25">
              <a:extLst>
                <a:ext uri="{FF2B5EF4-FFF2-40B4-BE49-F238E27FC236}">
                  <a16:creationId xmlns:a16="http://schemas.microsoft.com/office/drawing/2014/main" id="{9D60A4D2-10AB-4256-91B2-00048E8550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0721" y="1583094"/>
              <a:ext cx="635033" cy="635033"/>
            </a:xfrm>
            <a:prstGeom prst="rect">
              <a:avLst/>
            </a:prstGeom>
          </p:spPr>
        </p:pic>
      </p:grpSp>
    </p:spTree>
    <p:custDataLst>
      <p:tags r:id="rId1"/>
    </p:custDataLst>
    <p:extLst>
      <p:ext uri="{BB962C8B-B14F-4D97-AF65-F5344CB8AC3E}">
        <p14:creationId xmlns:p14="http://schemas.microsoft.com/office/powerpoint/2010/main" val="665250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7B2FAA-A0CB-4FC1-94B7-6A9C23937E2C}"/>
              </a:ext>
            </a:extLst>
          </p:cNvPr>
          <p:cNvSpPr>
            <a:spLocks noGrp="1"/>
          </p:cNvSpPr>
          <p:nvPr>
            <p:ph type="sldNum" idx="97"/>
          </p:nvPr>
        </p:nvSpPr>
        <p:spPr/>
        <p:txBody>
          <a:bodyPr/>
          <a:lstStyle/>
          <a:p>
            <a:fld id="{4037B1B0-0345-4E15-985A-6BECCDBE474F}" type="slidenum">
              <a:rPr lang="en-US" smtClean="0"/>
              <a:pPr/>
              <a:t>16</a:t>
            </a:fld>
            <a:endParaRPr lang="en-US" dirty="0"/>
          </a:p>
        </p:txBody>
      </p:sp>
      <p:sp>
        <p:nvSpPr>
          <p:cNvPr id="5" name="Title">
            <a:extLst>
              <a:ext uri="{FF2B5EF4-FFF2-40B4-BE49-F238E27FC236}">
                <a16:creationId xmlns:a16="http://schemas.microsoft.com/office/drawing/2014/main" id="{1117C55B-D83B-4801-BF0B-3095284B7C89}"/>
              </a:ext>
            </a:extLst>
          </p:cNvPr>
          <p:cNvSpPr>
            <a:spLocks noGrp="1"/>
          </p:cNvSpPr>
          <p:nvPr>
            <p:ph type="title" idx="1"/>
          </p:nvPr>
        </p:nvSpPr>
        <p:spPr/>
        <p:txBody>
          <a:bodyPr/>
          <a:lstStyle/>
          <a:p>
            <a:r>
              <a:rPr lang="en-US" dirty="0"/>
              <a:t>Principle of least privilege (1 of 2)</a:t>
            </a:r>
          </a:p>
        </p:txBody>
      </p:sp>
      <p:grpSp>
        <p:nvGrpSpPr>
          <p:cNvPr id="53" name="POLP16A" descr="A diagram conceptualizing the principle of least privilege with principals and resources that are allowed or denied base on an action or operation (CreateBucket, RunInstance, etc.) as described in the notes.">
            <a:extLst>
              <a:ext uri="{FF2B5EF4-FFF2-40B4-BE49-F238E27FC236}">
                <a16:creationId xmlns:a16="http://schemas.microsoft.com/office/drawing/2014/main" id="{1628DA19-0884-4CF6-94DA-D77259B445E8}"/>
              </a:ext>
            </a:extLst>
          </p:cNvPr>
          <p:cNvGrpSpPr/>
          <p:nvPr/>
        </p:nvGrpSpPr>
        <p:grpSpPr>
          <a:xfrm>
            <a:off x="419100" y="1537855"/>
            <a:ext cx="11353800" cy="4722290"/>
            <a:chOff x="419100" y="1537855"/>
            <a:chExt cx="11353800" cy="4722290"/>
          </a:xfrm>
        </p:grpSpPr>
        <p:sp>
          <p:nvSpPr>
            <p:cNvPr id="27" name="Rectangle 26">
              <a:extLst>
                <a:ext uri="{FF2B5EF4-FFF2-40B4-BE49-F238E27FC236}">
                  <a16:creationId xmlns:a16="http://schemas.microsoft.com/office/drawing/2014/main" id="{B18ACA2C-B5D9-4FB4-9C6B-EAE669BB7DD1}"/>
                </a:ext>
              </a:extLst>
            </p:cNvPr>
            <p:cNvSpPr/>
            <p:nvPr/>
          </p:nvSpPr>
          <p:spPr>
            <a:xfrm>
              <a:off x="419100" y="1537855"/>
              <a:ext cx="11353800" cy="623454"/>
            </a:xfrm>
            <a:prstGeom prst="rect">
              <a:avLst/>
            </a:prstGeom>
            <a:solidFill>
              <a:srgbClr val="36C2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232F3E"/>
                  </a:solidFill>
                  <a:ea typeface="Amazon Ember" panose="020B0603020204020204" pitchFamily="34" charset="0"/>
                  <a:cs typeface="Amazon Ember" panose="020B0603020204020204" pitchFamily="34" charset="0"/>
                </a:rPr>
                <a:t>       Principal                                         Action or Operation                                   Resource</a:t>
              </a:r>
            </a:p>
          </p:txBody>
        </p:sp>
        <p:cxnSp>
          <p:nvCxnSpPr>
            <p:cNvPr id="28" name="Straight Connector 27">
              <a:extLst>
                <a:ext uri="{FF2B5EF4-FFF2-40B4-BE49-F238E27FC236}">
                  <a16:creationId xmlns:a16="http://schemas.microsoft.com/office/drawing/2014/main" id="{BE1CEE22-EBFB-4315-9537-F0DAFC1FB678}"/>
                </a:ext>
              </a:extLst>
            </p:cNvPr>
            <p:cNvCxnSpPr/>
            <p:nvPr/>
          </p:nvCxnSpPr>
          <p:spPr>
            <a:xfrm>
              <a:off x="419100" y="4286539"/>
              <a:ext cx="1135380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45D9DF4-0582-4760-8913-D7752D356EF0}"/>
                </a:ext>
              </a:extLst>
            </p:cNvPr>
            <p:cNvSpPr txBox="1"/>
            <p:nvPr/>
          </p:nvSpPr>
          <p:spPr>
            <a:xfrm>
              <a:off x="3990121" y="2483535"/>
              <a:ext cx="2230582" cy="1569660"/>
            </a:xfrm>
            <a:prstGeom prst="rect">
              <a:avLst/>
            </a:prstGeom>
            <a:noFill/>
          </p:spPr>
          <p:txBody>
            <a:bodyPr wrap="square" rtlCol="0">
              <a:spAutoFit/>
            </a:bodyPr>
            <a:lstStyle/>
            <a:p>
              <a:pPr algn="ctr"/>
              <a:r>
                <a:rPr lang="en-US" sz="1600" dirty="0">
                  <a:latin typeface="Lucida Console" panose="020B0609040504020204" pitchFamily="49" charset="0"/>
                  <a:ea typeface="Amazon Ember Light" panose="020B0403020204020204" pitchFamily="34" charset="0"/>
                  <a:cs typeface="Amazon Ember Light" panose="020B0403020204020204" pitchFamily="34" charset="0"/>
                </a:rPr>
                <a:t>CreateBucket</a:t>
              </a:r>
            </a:p>
            <a:p>
              <a:pPr algn="ctr"/>
              <a:endParaRPr lang="en-US" sz="1600" dirty="0">
                <a:latin typeface="Lucida Console" panose="020B0609040504020204" pitchFamily="49" charset="0"/>
                <a:ea typeface="Amazon Ember Light" panose="020B0403020204020204" pitchFamily="34" charset="0"/>
                <a:cs typeface="Amazon Ember Light" panose="020B0403020204020204" pitchFamily="34" charset="0"/>
              </a:endParaRPr>
            </a:p>
            <a:p>
              <a:pPr algn="ctr"/>
              <a:r>
                <a:rPr lang="en-US" sz="1600" dirty="0">
                  <a:latin typeface="Lucida Console" panose="020B0609040504020204" pitchFamily="49" charset="0"/>
                  <a:ea typeface="Amazon Ember Light" panose="020B0403020204020204" pitchFamily="34" charset="0"/>
                  <a:cs typeface="Amazon Ember Light" panose="020B0403020204020204" pitchFamily="34" charset="0"/>
                </a:rPr>
                <a:t>ListBucket</a:t>
              </a:r>
            </a:p>
            <a:p>
              <a:pPr algn="ctr"/>
              <a:endParaRPr lang="en-US" sz="1600" dirty="0">
                <a:latin typeface="Lucida Console" panose="020B0609040504020204" pitchFamily="49" charset="0"/>
                <a:ea typeface="Amazon Ember Light" panose="020B0403020204020204" pitchFamily="34" charset="0"/>
                <a:cs typeface="Amazon Ember Light" panose="020B0403020204020204" pitchFamily="34" charset="0"/>
              </a:endParaRPr>
            </a:p>
            <a:p>
              <a:pPr algn="ctr"/>
              <a:r>
                <a:rPr lang="en-US" sz="1600" dirty="0">
                  <a:latin typeface="Lucida Console" panose="020B0609040504020204" pitchFamily="49" charset="0"/>
                  <a:ea typeface="Amazon Ember Light" panose="020B0403020204020204" pitchFamily="34" charset="0"/>
                  <a:cs typeface="Amazon Ember Light" panose="020B0403020204020204" pitchFamily="34" charset="0"/>
                </a:rPr>
                <a:t>DeleteBucket</a:t>
              </a:r>
            </a:p>
            <a:p>
              <a:pPr algn="ctr"/>
              <a:endParaRPr lang="en-US" sz="1600" dirty="0">
                <a:latin typeface="Lucida Console" panose="020B0609040504020204" pitchFamily="49" charset="0"/>
                <a:ea typeface="Amazon Ember Light" panose="020B0403020204020204" pitchFamily="34" charset="0"/>
                <a:cs typeface="Amazon Ember Light" panose="020B0403020204020204" pitchFamily="34" charset="0"/>
              </a:endParaRPr>
            </a:p>
          </p:txBody>
        </p:sp>
        <p:pic>
          <p:nvPicPr>
            <p:cNvPr id="30" name="Graphic 60">
              <a:extLst>
                <a:ext uri="{FF2B5EF4-FFF2-40B4-BE49-F238E27FC236}">
                  <a16:creationId xmlns:a16="http://schemas.microsoft.com/office/drawing/2014/main" id="{5A7F2DD9-28D0-45FE-BDC2-F3D5373A07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72496" y="2302610"/>
              <a:ext cx="848591" cy="848591"/>
            </a:xfrm>
            <a:prstGeom prst="rect">
              <a:avLst/>
            </a:prstGeom>
          </p:spPr>
        </p:pic>
        <p:pic>
          <p:nvPicPr>
            <p:cNvPr id="31" name="Graphic 60">
              <a:extLst>
                <a:ext uri="{FF2B5EF4-FFF2-40B4-BE49-F238E27FC236}">
                  <a16:creationId xmlns:a16="http://schemas.microsoft.com/office/drawing/2014/main" id="{1D7600BE-F5C0-4F29-86C3-2364E8E249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72496" y="3268240"/>
              <a:ext cx="848591" cy="848591"/>
            </a:xfrm>
            <a:prstGeom prst="rect">
              <a:avLst/>
            </a:prstGeom>
          </p:spPr>
        </p:pic>
        <p:sp>
          <p:nvSpPr>
            <p:cNvPr id="32" name="TextBox 31">
              <a:extLst>
                <a:ext uri="{FF2B5EF4-FFF2-40B4-BE49-F238E27FC236}">
                  <a16:creationId xmlns:a16="http://schemas.microsoft.com/office/drawing/2014/main" id="{5B5E2F0F-E242-4C1F-AB5A-6B25A1D557BA}"/>
                </a:ext>
              </a:extLst>
            </p:cNvPr>
            <p:cNvSpPr txBox="1"/>
            <p:nvPr/>
          </p:nvSpPr>
          <p:spPr>
            <a:xfrm>
              <a:off x="9559632" y="2483535"/>
              <a:ext cx="2213267" cy="338554"/>
            </a:xfrm>
            <a:prstGeom prst="rect">
              <a:avLst/>
            </a:prstGeom>
            <a:noFill/>
          </p:spPr>
          <p:txBody>
            <a:bodyPr wrap="square" rtlCol="0">
              <a:spAutoFit/>
            </a:bodyPr>
            <a:lstStyle/>
            <a:p>
              <a:r>
                <a:rPr lang="en-US" sz="1600" dirty="0">
                  <a:solidFill>
                    <a:srgbClr val="232F3E"/>
                  </a:solidFill>
                  <a:ea typeface="Amazon Ember" panose="020B0603020204020204" pitchFamily="34" charset="0"/>
                  <a:cs typeface="Amazon Ember" panose="020B0603020204020204" pitchFamily="34" charset="0"/>
                </a:rPr>
                <a:t>ProductionBucket</a:t>
              </a:r>
            </a:p>
          </p:txBody>
        </p:sp>
        <p:sp>
          <p:nvSpPr>
            <p:cNvPr id="33" name="TextBox 32">
              <a:extLst>
                <a:ext uri="{FF2B5EF4-FFF2-40B4-BE49-F238E27FC236}">
                  <a16:creationId xmlns:a16="http://schemas.microsoft.com/office/drawing/2014/main" id="{EAE36F68-71FB-4376-AA7B-C1D38AAEB917}"/>
                </a:ext>
              </a:extLst>
            </p:cNvPr>
            <p:cNvSpPr txBox="1"/>
            <p:nvPr/>
          </p:nvSpPr>
          <p:spPr>
            <a:xfrm>
              <a:off x="9559632" y="3384758"/>
              <a:ext cx="2213267" cy="338554"/>
            </a:xfrm>
            <a:prstGeom prst="rect">
              <a:avLst/>
            </a:prstGeom>
            <a:noFill/>
          </p:spPr>
          <p:txBody>
            <a:bodyPr wrap="square" rtlCol="0">
              <a:spAutoFit/>
            </a:bodyPr>
            <a:lstStyle/>
            <a:p>
              <a:r>
                <a:rPr lang="en-US" sz="1600" dirty="0">
                  <a:solidFill>
                    <a:srgbClr val="232F3E"/>
                  </a:solidFill>
                  <a:ea typeface="Amazon Ember" panose="020B0603020204020204" pitchFamily="34" charset="0"/>
                  <a:cs typeface="Amazon Ember" panose="020B0603020204020204" pitchFamily="34" charset="0"/>
                </a:rPr>
                <a:t>FinanceBucket</a:t>
              </a:r>
            </a:p>
          </p:txBody>
        </p:sp>
        <p:pic>
          <p:nvPicPr>
            <p:cNvPr id="34" name="Picture 33">
              <a:extLst>
                <a:ext uri="{FF2B5EF4-FFF2-40B4-BE49-F238E27FC236}">
                  <a16:creationId xmlns:a16="http://schemas.microsoft.com/office/drawing/2014/main" id="{470CF0F2-BBC6-4F6C-99FE-85FA4BB6A9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810" y="2657645"/>
              <a:ext cx="952550" cy="952550"/>
            </a:xfrm>
            <a:prstGeom prst="rect">
              <a:avLst/>
            </a:prstGeom>
          </p:spPr>
        </p:pic>
        <p:pic>
          <p:nvPicPr>
            <p:cNvPr id="35" name="Picture 34">
              <a:extLst>
                <a:ext uri="{FF2B5EF4-FFF2-40B4-BE49-F238E27FC236}">
                  <a16:creationId xmlns:a16="http://schemas.microsoft.com/office/drawing/2014/main" id="{0A235B19-5CE6-4793-BE09-1415D8A43F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560" y="4877631"/>
              <a:ext cx="952550" cy="952550"/>
            </a:xfrm>
            <a:prstGeom prst="rect">
              <a:avLst/>
            </a:prstGeom>
          </p:spPr>
        </p:pic>
        <p:sp>
          <p:nvSpPr>
            <p:cNvPr id="36" name="TextBox 35">
              <a:extLst>
                <a:ext uri="{FF2B5EF4-FFF2-40B4-BE49-F238E27FC236}">
                  <a16:creationId xmlns:a16="http://schemas.microsoft.com/office/drawing/2014/main" id="{D8EEC4CB-3EC5-4967-B3CB-B72730CF1430}"/>
                </a:ext>
              </a:extLst>
            </p:cNvPr>
            <p:cNvSpPr txBox="1"/>
            <p:nvPr/>
          </p:nvSpPr>
          <p:spPr>
            <a:xfrm>
              <a:off x="3990121" y="4753454"/>
              <a:ext cx="2230582" cy="1323439"/>
            </a:xfrm>
            <a:prstGeom prst="rect">
              <a:avLst/>
            </a:prstGeom>
            <a:noFill/>
          </p:spPr>
          <p:txBody>
            <a:bodyPr wrap="square" rtlCol="0">
              <a:spAutoFit/>
            </a:bodyPr>
            <a:lstStyle/>
            <a:p>
              <a:pPr algn="ctr"/>
              <a:r>
                <a:rPr lang="en-US" sz="1600" dirty="0">
                  <a:latin typeface="Lucida Console" panose="020B0609040504020204" pitchFamily="49" charset="0"/>
                  <a:ea typeface="Amazon Ember Light" panose="020B0403020204020204" pitchFamily="34" charset="0"/>
                  <a:cs typeface="Amazon Ember Light" panose="020B0403020204020204" pitchFamily="34" charset="0"/>
                </a:rPr>
                <a:t>RunInstance</a:t>
              </a:r>
            </a:p>
            <a:p>
              <a:pPr algn="ctr"/>
              <a:endParaRPr lang="en-US" sz="1600" dirty="0">
                <a:latin typeface="Lucida Console" panose="020B0609040504020204" pitchFamily="49" charset="0"/>
                <a:ea typeface="Amazon Ember Light" panose="020B0403020204020204" pitchFamily="34" charset="0"/>
                <a:cs typeface="Amazon Ember Light" panose="020B0403020204020204" pitchFamily="34" charset="0"/>
              </a:endParaRPr>
            </a:p>
            <a:p>
              <a:pPr algn="ctr"/>
              <a:r>
                <a:rPr lang="en-US" sz="1600" dirty="0">
                  <a:latin typeface="Lucida Console" panose="020B0609040504020204" pitchFamily="49" charset="0"/>
                  <a:ea typeface="Amazon Ember Light" panose="020B0403020204020204" pitchFamily="34" charset="0"/>
                  <a:cs typeface="Amazon Ember Light" panose="020B0403020204020204" pitchFamily="34" charset="0"/>
                </a:rPr>
                <a:t>StartInstance</a:t>
              </a:r>
            </a:p>
            <a:p>
              <a:pPr algn="ctr"/>
              <a:endParaRPr lang="en-US" sz="1600" dirty="0">
                <a:latin typeface="Lucida Console" panose="020B0609040504020204" pitchFamily="49" charset="0"/>
                <a:ea typeface="Amazon Ember Light" panose="020B0403020204020204" pitchFamily="34" charset="0"/>
                <a:cs typeface="Amazon Ember Light" panose="020B0403020204020204" pitchFamily="34" charset="0"/>
              </a:endParaRPr>
            </a:p>
            <a:p>
              <a:pPr algn="ctr"/>
              <a:r>
                <a:rPr lang="en-US" sz="1600" dirty="0">
                  <a:latin typeface="Lucida Console" panose="020B0609040504020204" pitchFamily="49" charset="0"/>
                  <a:ea typeface="Amazon Ember Light" panose="020B0403020204020204" pitchFamily="34" charset="0"/>
                  <a:cs typeface="Amazon Ember Light" panose="020B0403020204020204" pitchFamily="34" charset="0"/>
                </a:rPr>
                <a:t>StopInstance</a:t>
              </a:r>
            </a:p>
          </p:txBody>
        </p:sp>
        <p:pic>
          <p:nvPicPr>
            <p:cNvPr id="37" name="Graphic 57">
              <a:extLst>
                <a:ext uri="{FF2B5EF4-FFF2-40B4-BE49-F238E27FC236}">
                  <a16:creationId xmlns:a16="http://schemas.microsoft.com/office/drawing/2014/main" id="{E6E76B96-8B6A-4634-9E58-92DA02147C2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76125" y="4467616"/>
              <a:ext cx="777247" cy="777247"/>
            </a:xfrm>
            <a:prstGeom prst="rect">
              <a:avLst/>
            </a:prstGeom>
          </p:spPr>
        </p:pic>
        <p:pic>
          <p:nvPicPr>
            <p:cNvPr id="38" name="Graphic 57">
              <a:extLst>
                <a:ext uri="{FF2B5EF4-FFF2-40B4-BE49-F238E27FC236}">
                  <a16:creationId xmlns:a16="http://schemas.microsoft.com/office/drawing/2014/main" id="{C6CD569A-3C0D-4B0E-BFBE-2E9102E3814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76125" y="5482898"/>
              <a:ext cx="777247" cy="777247"/>
            </a:xfrm>
            <a:prstGeom prst="rect">
              <a:avLst/>
            </a:prstGeom>
          </p:spPr>
        </p:pic>
        <p:sp>
          <p:nvSpPr>
            <p:cNvPr id="39" name="TextBox 38">
              <a:extLst>
                <a:ext uri="{FF2B5EF4-FFF2-40B4-BE49-F238E27FC236}">
                  <a16:creationId xmlns:a16="http://schemas.microsoft.com/office/drawing/2014/main" id="{F5B93221-DECA-4867-ACF7-861410105B8F}"/>
                </a:ext>
              </a:extLst>
            </p:cNvPr>
            <p:cNvSpPr txBox="1"/>
            <p:nvPr/>
          </p:nvSpPr>
          <p:spPr>
            <a:xfrm>
              <a:off x="9559632" y="4701694"/>
              <a:ext cx="2213267" cy="338554"/>
            </a:xfrm>
            <a:prstGeom prst="rect">
              <a:avLst/>
            </a:prstGeom>
            <a:noFill/>
          </p:spPr>
          <p:txBody>
            <a:bodyPr wrap="square" rtlCol="0">
              <a:spAutoFit/>
            </a:bodyPr>
            <a:lstStyle/>
            <a:p>
              <a:r>
                <a:rPr lang="en-US" sz="1600" dirty="0">
                  <a:solidFill>
                    <a:srgbClr val="232F3E"/>
                  </a:solidFill>
                  <a:ea typeface="Amazon Ember" panose="020B0603020204020204" pitchFamily="34" charset="0"/>
                  <a:cs typeface="Amazon Ember" panose="020B0603020204020204" pitchFamily="34" charset="0"/>
                </a:rPr>
                <a:t>EC2 instance</a:t>
              </a:r>
            </a:p>
          </p:txBody>
        </p:sp>
        <p:sp>
          <p:nvSpPr>
            <p:cNvPr id="40" name="TextBox 39">
              <a:extLst>
                <a:ext uri="{FF2B5EF4-FFF2-40B4-BE49-F238E27FC236}">
                  <a16:creationId xmlns:a16="http://schemas.microsoft.com/office/drawing/2014/main" id="{999A5A64-0F7A-43F1-85C4-0015713ACCF1}"/>
                </a:ext>
              </a:extLst>
            </p:cNvPr>
            <p:cNvSpPr txBox="1"/>
            <p:nvPr/>
          </p:nvSpPr>
          <p:spPr>
            <a:xfrm>
              <a:off x="9559632" y="5717632"/>
              <a:ext cx="2213267" cy="338554"/>
            </a:xfrm>
            <a:prstGeom prst="rect">
              <a:avLst/>
            </a:prstGeom>
            <a:noFill/>
          </p:spPr>
          <p:txBody>
            <a:bodyPr wrap="square" rtlCol="0">
              <a:spAutoFit/>
            </a:bodyPr>
            <a:lstStyle/>
            <a:p>
              <a:r>
                <a:rPr lang="en-US" sz="1600" dirty="0">
                  <a:solidFill>
                    <a:srgbClr val="232F3E"/>
                  </a:solidFill>
                  <a:ea typeface="Amazon Ember" panose="020B0603020204020204" pitchFamily="34" charset="0"/>
                  <a:cs typeface="Amazon Ember" panose="020B0603020204020204" pitchFamily="34" charset="0"/>
                </a:rPr>
                <a:t>EC2 instance</a:t>
              </a:r>
            </a:p>
          </p:txBody>
        </p:sp>
        <p:cxnSp>
          <p:nvCxnSpPr>
            <p:cNvPr id="41" name="Elbow Connector 48">
              <a:extLst>
                <a:ext uri="{FF2B5EF4-FFF2-40B4-BE49-F238E27FC236}">
                  <a16:creationId xmlns:a16="http://schemas.microsoft.com/office/drawing/2014/main" id="{6E2C78D0-8511-42FD-BE9A-0309F6E67721}"/>
                </a:ext>
              </a:extLst>
            </p:cNvPr>
            <p:cNvCxnSpPr/>
            <p:nvPr/>
          </p:nvCxnSpPr>
          <p:spPr>
            <a:xfrm flipV="1">
              <a:off x="5957455" y="2628223"/>
              <a:ext cx="2596873" cy="466431"/>
            </a:xfrm>
            <a:prstGeom prst="bentConnector3">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2" name="Elbow Connector 51">
              <a:extLst>
                <a:ext uri="{FF2B5EF4-FFF2-40B4-BE49-F238E27FC236}">
                  <a16:creationId xmlns:a16="http://schemas.microsoft.com/office/drawing/2014/main" id="{A7C14088-1296-40C2-9A77-127D3B69D256}"/>
                </a:ext>
              </a:extLst>
            </p:cNvPr>
            <p:cNvCxnSpPr/>
            <p:nvPr/>
          </p:nvCxnSpPr>
          <p:spPr>
            <a:xfrm>
              <a:off x="5957455" y="3173360"/>
              <a:ext cx="2596873" cy="469426"/>
            </a:xfrm>
            <a:prstGeom prst="bent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3C7AA551-CBC5-4EC8-9B2B-95C75FBCC18D}"/>
                </a:ext>
              </a:extLst>
            </p:cNvPr>
            <p:cNvSpPr txBox="1"/>
            <p:nvPr/>
          </p:nvSpPr>
          <p:spPr>
            <a:xfrm>
              <a:off x="7334250" y="2277051"/>
              <a:ext cx="1061607" cy="338554"/>
            </a:xfrm>
            <a:prstGeom prst="rect">
              <a:avLst/>
            </a:prstGeom>
            <a:noFill/>
          </p:spPr>
          <p:txBody>
            <a:bodyPr wrap="square" rtlCol="0">
              <a:spAutoFit/>
            </a:bodyPr>
            <a:lstStyle/>
            <a:p>
              <a:pPr algn="ctr"/>
              <a:r>
                <a:rPr lang="en-US" sz="1600" dirty="0">
                  <a:solidFill>
                    <a:schemeClr val="accent6"/>
                  </a:solidFill>
                  <a:ea typeface="Amazon Ember" panose="020B0603020204020204" pitchFamily="34" charset="0"/>
                  <a:cs typeface="Amazon Ember" panose="020B0603020204020204" pitchFamily="34" charset="0"/>
                </a:rPr>
                <a:t>Allow</a:t>
              </a:r>
            </a:p>
          </p:txBody>
        </p:sp>
        <p:sp>
          <p:nvSpPr>
            <p:cNvPr id="44" name="TextBox 43">
              <a:extLst>
                <a:ext uri="{FF2B5EF4-FFF2-40B4-BE49-F238E27FC236}">
                  <a16:creationId xmlns:a16="http://schemas.microsoft.com/office/drawing/2014/main" id="{A0210F1A-DDC6-4110-AFB5-C214B9C3D5CB}"/>
                </a:ext>
              </a:extLst>
            </p:cNvPr>
            <p:cNvSpPr txBox="1"/>
            <p:nvPr/>
          </p:nvSpPr>
          <p:spPr>
            <a:xfrm>
              <a:off x="7334249" y="3288567"/>
              <a:ext cx="1061607" cy="338554"/>
            </a:xfrm>
            <a:prstGeom prst="rect">
              <a:avLst/>
            </a:prstGeom>
            <a:noFill/>
          </p:spPr>
          <p:txBody>
            <a:bodyPr wrap="square" rtlCol="0">
              <a:spAutoFit/>
            </a:bodyPr>
            <a:lstStyle/>
            <a:p>
              <a:pPr algn="ctr"/>
              <a:r>
                <a:rPr lang="en-US" sz="1600" dirty="0">
                  <a:solidFill>
                    <a:srgbClr val="C00000"/>
                  </a:solidFill>
                  <a:ea typeface="Amazon Ember" panose="020B0603020204020204" pitchFamily="34" charset="0"/>
                  <a:cs typeface="Amazon Ember" panose="020B0603020204020204" pitchFamily="34" charset="0"/>
                </a:rPr>
                <a:t>Deny</a:t>
              </a:r>
            </a:p>
          </p:txBody>
        </p:sp>
        <p:cxnSp>
          <p:nvCxnSpPr>
            <p:cNvPr id="45" name="Elbow Connector 57">
              <a:extLst>
                <a:ext uri="{FF2B5EF4-FFF2-40B4-BE49-F238E27FC236}">
                  <a16:creationId xmlns:a16="http://schemas.microsoft.com/office/drawing/2014/main" id="{50860872-CEF9-4AF4-8290-30E64A9351DE}"/>
                </a:ext>
              </a:extLst>
            </p:cNvPr>
            <p:cNvCxnSpPr/>
            <p:nvPr/>
          </p:nvCxnSpPr>
          <p:spPr>
            <a:xfrm>
              <a:off x="5957455" y="5403544"/>
              <a:ext cx="2438402" cy="533291"/>
            </a:xfrm>
            <a:prstGeom prst="bentConnector3">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6" name="Elbow Connector 61">
              <a:extLst>
                <a:ext uri="{FF2B5EF4-FFF2-40B4-BE49-F238E27FC236}">
                  <a16:creationId xmlns:a16="http://schemas.microsoft.com/office/drawing/2014/main" id="{BF2EBCEB-C033-4DF2-81A5-C3F6BF35B7CE}"/>
                </a:ext>
              </a:extLst>
            </p:cNvPr>
            <p:cNvCxnSpPr/>
            <p:nvPr/>
          </p:nvCxnSpPr>
          <p:spPr>
            <a:xfrm flipV="1">
              <a:off x="5957455" y="4920897"/>
              <a:ext cx="2438402" cy="482647"/>
            </a:xfrm>
            <a:prstGeom prst="bentConnector3">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E260825-1135-4559-A24B-FF95A51D6B7D}"/>
                </a:ext>
              </a:extLst>
            </p:cNvPr>
            <p:cNvCxnSpPr/>
            <p:nvPr/>
          </p:nvCxnSpPr>
          <p:spPr>
            <a:xfrm>
              <a:off x="2194347" y="5909706"/>
              <a:ext cx="210589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A31F89AF-BF65-4560-ADFB-71C5D36FB2CC}"/>
                </a:ext>
              </a:extLst>
            </p:cNvPr>
            <p:cNvSpPr txBox="1"/>
            <p:nvPr/>
          </p:nvSpPr>
          <p:spPr>
            <a:xfrm>
              <a:off x="7201236" y="4569307"/>
              <a:ext cx="1061607" cy="338554"/>
            </a:xfrm>
            <a:prstGeom prst="rect">
              <a:avLst/>
            </a:prstGeom>
            <a:noFill/>
          </p:spPr>
          <p:txBody>
            <a:bodyPr wrap="square" rtlCol="0">
              <a:spAutoFit/>
            </a:bodyPr>
            <a:lstStyle/>
            <a:p>
              <a:pPr algn="ctr"/>
              <a:r>
                <a:rPr lang="en-US" sz="1600" dirty="0">
                  <a:solidFill>
                    <a:schemeClr val="accent6"/>
                  </a:solidFill>
                  <a:ea typeface="Amazon Ember" panose="020B0603020204020204" pitchFamily="34" charset="0"/>
                  <a:cs typeface="Amazon Ember" panose="020B0603020204020204" pitchFamily="34" charset="0"/>
                </a:rPr>
                <a:t>Allow</a:t>
              </a:r>
            </a:p>
          </p:txBody>
        </p:sp>
        <p:sp>
          <p:nvSpPr>
            <p:cNvPr id="49" name="TextBox 48">
              <a:extLst>
                <a:ext uri="{FF2B5EF4-FFF2-40B4-BE49-F238E27FC236}">
                  <a16:creationId xmlns:a16="http://schemas.microsoft.com/office/drawing/2014/main" id="{0D6D1F12-AC85-4397-AB36-6EE89E808C43}"/>
                </a:ext>
              </a:extLst>
            </p:cNvPr>
            <p:cNvSpPr txBox="1"/>
            <p:nvPr/>
          </p:nvSpPr>
          <p:spPr>
            <a:xfrm>
              <a:off x="7201236" y="5592066"/>
              <a:ext cx="1061607" cy="338554"/>
            </a:xfrm>
            <a:prstGeom prst="rect">
              <a:avLst/>
            </a:prstGeom>
            <a:noFill/>
          </p:spPr>
          <p:txBody>
            <a:bodyPr wrap="square" rtlCol="0">
              <a:spAutoFit/>
            </a:bodyPr>
            <a:lstStyle/>
            <a:p>
              <a:pPr algn="ctr"/>
              <a:r>
                <a:rPr lang="en-US" sz="1600" dirty="0">
                  <a:solidFill>
                    <a:schemeClr val="accent6"/>
                  </a:solidFill>
                  <a:ea typeface="Amazon Ember" panose="020B0603020204020204" pitchFamily="34" charset="0"/>
                  <a:cs typeface="Amazon Ember" panose="020B0603020204020204" pitchFamily="34" charset="0"/>
                </a:rPr>
                <a:t>Allow</a:t>
              </a:r>
            </a:p>
          </p:txBody>
        </p:sp>
        <p:sp>
          <p:nvSpPr>
            <p:cNvPr id="50" name="TextBox 49">
              <a:extLst>
                <a:ext uri="{FF2B5EF4-FFF2-40B4-BE49-F238E27FC236}">
                  <a16:creationId xmlns:a16="http://schemas.microsoft.com/office/drawing/2014/main" id="{87B2ADE1-94E0-4600-8B88-C03B9CB50B5A}"/>
                </a:ext>
              </a:extLst>
            </p:cNvPr>
            <p:cNvSpPr txBox="1"/>
            <p:nvPr/>
          </p:nvSpPr>
          <p:spPr>
            <a:xfrm>
              <a:off x="2578291" y="5561787"/>
              <a:ext cx="1338003" cy="338554"/>
            </a:xfrm>
            <a:prstGeom prst="rect">
              <a:avLst/>
            </a:prstGeom>
            <a:noFill/>
          </p:spPr>
          <p:txBody>
            <a:bodyPr wrap="square" rtlCol="0">
              <a:spAutoFit/>
            </a:bodyPr>
            <a:lstStyle/>
            <a:p>
              <a:pPr algn="ctr"/>
              <a:r>
                <a:rPr lang="en-US" sz="1600" dirty="0">
                  <a:solidFill>
                    <a:srgbClr val="C00000"/>
                  </a:solidFill>
                  <a:ea typeface="Amazon Ember" panose="020B0603020204020204" pitchFamily="34" charset="0"/>
                  <a:cs typeface="Amazon Ember" panose="020B0603020204020204" pitchFamily="34" charset="0"/>
                </a:rPr>
                <a:t>Deny</a:t>
              </a:r>
            </a:p>
          </p:txBody>
        </p:sp>
        <p:cxnSp>
          <p:nvCxnSpPr>
            <p:cNvPr id="51" name="Straight Connector 50">
              <a:extLst>
                <a:ext uri="{FF2B5EF4-FFF2-40B4-BE49-F238E27FC236}">
                  <a16:creationId xmlns:a16="http://schemas.microsoft.com/office/drawing/2014/main" id="{43DBB637-F2D4-4A77-AE0C-B1962AC95F8E}"/>
                </a:ext>
              </a:extLst>
            </p:cNvPr>
            <p:cNvCxnSpPr/>
            <p:nvPr/>
          </p:nvCxnSpPr>
          <p:spPr>
            <a:xfrm flipH="1">
              <a:off x="2194347" y="5415173"/>
              <a:ext cx="1985767"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DCE99EC-2464-4555-8CDD-6B084F37F208}"/>
                </a:ext>
              </a:extLst>
            </p:cNvPr>
            <p:cNvCxnSpPr/>
            <p:nvPr/>
          </p:nvCxnSpPr>
          <p:spPr>
            <a:xfrm flipH="1">
              <a:off x="2194347" y="3151201"/>
              <a:ext cx="210589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13019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8EE41D-65A0-4D20-898A-405EBD789188}"/>
              </a:ext>
            </a:extLst>
          </p:cNvPr>
          <p:cNvSpPr>
            <a:spLocks noGrp="1"/>
          </p:cNvSpPr>
          <p:nvPr>
            <p:ph type="sldNum" idx="97"/>
          </p:nvPr>
        </p:nvSpPr>
        <p:spPr/>
        <p:txBody>
          <a:bodyPr/>
          <a:lstStyle/>
          <a:p>
            <a:fld id="{4037B1B0-0345-4E15-985A-6BECCDBE474F}" type="slidenum">
              <a:rPr lang="en-US" smtClean="0"/>
              <a:pPr/>
              <a:t>17</a:t>
            </a:fld>
            <a:endParaRPr lang="en-US" dirty="0"/>
          </a:p>
        </p:txBody>
      </p:sp>
      <p:sp>
        <p:nvSpPr>
          <p:cNvPr id="5" name="Title">
            <a:extLst>
              <a:ext uri="{FF2B5EF4-FFF2-40B4-BE49-F238E27FC236}">
                <a16:creationId xmlns:a16="http://schemas.microsoft.com/office/drawing/2014/main" id="{1117C55B-D83B-4801-BF0B-3095284B7C89}"/>
              </a:ext>
            </a:extLst>
          </p:cNvPr>
          <p:cNvSpPr>
            <a:spLocks noGrp="1"/>
          </p:cNvSpPr>
          <p:nvPr>
            <p:ph type="title" idx="1"/>
          </p:nvPr>
        </p:nvSpPr>
        <p:spPr/>
        <p:txBody>
          <a:bodyPr/>
          <a:lstStyle/>
          <a:p>
            <a:r>
              <a:rPr lang="en-US" dirty="0"/>
              <a:t>Principle of least privilege (2 of 2)</a:t>
            </a:r>
          </a:p>
        </p:txBody>
      </p:sp>
      <p:grpSp>
        <p:nvGrpSpPr>
          <p:cNvPr id="3" name="POLP16B" descr="A diagram conceptualizing the principle of least privilege with principals and resources that are allowed or denied base on an action or operation, highlighting only required actions and resources as described in the notes.">
            <a:extLst>
              <a:ext uri="{FF2B5EF4-FFF2-40B4-BE49-F238E27FC236}">
                <a16:creationId xmlns:a16="http://schemas.microsoft.com/office/drawing/2014/main" id="{23F145C1-0170-4519-A8E8-18BCC8FA58D0}"/>
              </a:ext>
            </a:extLst>
          </p:cNvPr>
          <p:cNvGrpSpPr/>
          <p:nvPr/>
        </p:nvGrpSpPr>
        <p:grpSpPr>
          <a:xfrm>
            <a:off x="419100" y="1537855"/>
            <a:ext cx="11353800" cy="4597370"/>
            <a:chOff x="419100" y="1537855"/>
            <a:chExt cx="11353800" cy="4597370"/>
          </a:xfrm>
        </p:grpSpPr>
        <p:sp>
          <p:nvSpPr>
            <p:cNvPr id="54" name="Rectangle 53">
              <a:extLst>
                <a:ext uri="{FF2B5EF4-FFF2-40B4-BE49-F238E27FC236}">
                  <a16:creationId xmlns:a16="http://schemas.microsoft.com/office/drawing/2014/main" id="{72931723-4A87-4EAE-8B40-50B09D251F53}"/>
                </a:ext>
              </a:extLst>
            </p:cNvPr>
            <p:cNvSpPr/>
            <p:nvPr/>
          </p:nvSpPr>
          <p:spPr>
            <a:xfrm>
              <a:off x="419100" y="1537855"/>
              <a:ext cx="11353800" cy="623454"/>
            </a:xfrm>
            <a:prstGeom prst="rect">
              <a:avLst/>
            </a:prstGeom>
            <a:solidFill>
              <a:srgbClr val="36C2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232F3E"/>
                  </a:solidFill>
                  <a:ea typeface="Amazon Ember" panose="020B0603020204020204" pitchFamily="34" charset="0"/>
                  <a:cs typeface="Amazon Ember" panose="020B0603020204020204" pitchFamily="34" charset="0"/>
                </a:rPr>
                <a:t>       Principal                                         Action or Operation                                   Resource</a:t>
              </a:r>
            </a:p>
          </p:txBody>
        </p:sp>
        <p:sp>
          <p:nvSpPr>
            <p:cNvPr id="55" name="TextBox 54">
              <a:extLst>
                <a:ext uri="{FF2B5EF4-FFF2-40B4-BE49-F238E27FC236}">
                  <a16:creationId xmlns:a16="http://schemas.microsoft.com/office/drawing/2014/main" id="{136FD1D1-6B70-4958-A7BB-00D67ADB98AE}"/>
                </a:ext>
              </a:extLst>
            </p:cNvPr>
            <p:cNvSpPr txBox="1"/>
            <p:nvPr/>
          </p:nvSpPr>
          <p:spPr>
            <a:xfrm>
              <a:off x="3990121" y="2483535"/>
              <a:ext cx="2230582" cy="1569660"/>
            </a:xfrm>
            <a:prstGeom prst="rect">
              <a:avLst/>
            </a:prstGeom>
            <a:noFill/>
          </p:spPr>
          <p:txBody>
            <a:bodyPr wrap="square" rtlCol="0">
              <a:spAutoFit/>
            </a:bodyPr>
            <a:lstStyle/>
            <a:p>
              <a:pPr algn="ctr"/>
              <a:r>
                <a:rPr lang="en-US" sz="1600" dirty="0">
                  <a:latin typeface="Lucida Console" panose="020B0609040504020204" pitchFamily="49" charset="0"/>
                  <a:ea typeface="Amazon Ember Light" panose="020B0403020204020204" pitchFamily="34" charset="0"/>
                  <a:cs typeface="Amazon Ember Light" panose="020B0403020204020204" pitchFamily="34" charset="0"/>
                </a:rPr>
                <a:t>CreateBucket</a:t>
              </a:r>
            </a:p>
            <a:p>
              <a:pPr algn="ctr"/>
              <a:endParaRPr lang="en-US" sz="1600" dirty="0">
                <a:latin typeface="Lucida Console" panose="020B0609040504020204" pitchFamily="49" charset="0"/>
                <a:ea typeface="Amazon Ember Light" panose="020B0403020204020204" pitchFamily="34" charset="0"/>
                <a:cs typeface="Amazon Ember Light" panose="020B0403020204020204" pitchFamily="34" charset="0"/>
              </a:endParaRPr>
            </a:p>
            <a:p>
              <a:pPr algn="ctr"/>
              <a:r>
                <a:rPr lang="en-US" sz="1600" dirty="0">
                  <a:latin typeface="Lucida Console" panose="020B0609040504020204" pitchFamily="49" charset="0"/>
                  <a:ea typeface="Amazon Ember Light" panose="020B0403020204020204" pitchFamily="34" charset="0"/>
                  <a:cs typeface="Amazon Ember Light" panose="020B0403020204020204" pitchFamily="34" charset="0"/>
                </a:rPr>
                <a:t>ListBucket</a:t>
              </a:r>
            </a:p>
            <a:p>
              <a:pPr algn="ctr"/>
              <a:endParaRPr lang="en-US" sz="1600" dirty="0">
                <a:latin typeface="Lucida Console" panose="020B0609040504020204" pitchFamily="49" charset="0"/>
                <a:ea typeface="Amazon Ember Light" panose="020B0403020204020204" pitchFamily="34" charset="0"/>
                <a:cs typeface="Amazon Ember Light" panose="020B0403020204020204" pitchFamily="34" charset="0"/>
              </a:endParaRPr>
            </a:p>
            <a:p>
              <a:pPr algn="ctr"/>
              <a:r>
                <a:rPr lang="en-US" sz="1600" dirty="0">
                  <a:latin typeface="Lucida Console" panose="020B0609040504020204" pitchFamily="49" charset="0"/>
                  <a:ea typeface="Amazon Ember Light" panose="020B0403020204020204" pitchFamily="34" charset="0"/>
                  <a:cs typeface="Amazon Ember Light" panose="020B0403020204020204" pitchFamily="34" charset="0"/>
                </a:rPr>
                <a:t>DeleteBucket</a:t>
              </a:r>
            </a:p>
            <a:p>
              <a:pPr algn="ctr"/>
              <a:endParaRPr lang="en-US" sz="1600" dirty="0">
                <a:latin typeface="Lucida Console" panose="020B0609040504020204" pitchFamily="49" charset="0"/>
                <a:ea typeface="Amazon Ember Light" panose="020B0403020204020204" pitchFamily="34" charset="0"/>
                <a:cs typeface="Amazon Ember Light" panose="020B0403020204020204" pitchFamily="34" charset="0"/>
              </a:endParaRPr>
            </a:p>
          </p:txBody>
        </p:sp>
        <p:pic>
          <p:nvPicPr>
            <p:cNvPr id="56" name="Graphic 60">
              <a:extLst>
                <a:ext uri="{FF2B5EF4-FFF2-40B4-BE49-F238E27FC236}">
                  <a16:creationId xmlns:a16="http://schemas.microsoft.com/office/drawing/2014/main" id="{F1F853B1-3859-4360-AFFB-15AA7C4168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72496" y="2302610"/>
              <a:ext cx="848591" cy="848591"/>
            </a:xfrm>
            <a:prstGeom prst="rect">
              <a:avLst/>
            </a:prstGeom>
          </p:spPr>
        </p:pic>
        <p:pic>
          <p:nvPicPr>
            <p:cNvPr id="57" name="Graphic 60">
              <a:extLst>
                <a:ext uri="{FF2B5EF4-FFF2-40B4-BE49-F238E27FC236}">
                  <a16:creationId xmlns:a16="http://schemas.microsoft.com/office/drawing/2014/main" id="{C92ED621-14DA-40BC-BF20-7EF78CB6D8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72496" y="3268240"/>
              <a:ext cx="848591" cy="848591"/>
            </a:xfrm>
            <a:prstGeom prst="rect">
              <a:avLst/>
            </a:prstGeom>
          </p:spPr>
        </p:pic>
        <p:sp>
          <p:nvSpPr>
            <p:cNvPr id="58" name="TextBox 57">
              <a:extLst>
                <a:ext uri="{FF2B5EF4-FFF2-40B4-BE49-F238E27FC236}">
                  <a16:creationId xmlns:a16="http://schemas.microsoft.com/office/drawing/2014/main" id="{0A9997AC-D453-4332-8B47-A8F76F662BDF}"/>
                </a:ext>
              </a:extLst>
            </p:cNvPr>
            <p:cNvSpPr txBox="1"/>
            <p:nvPr/>
          </p:nvSpPr>
          <p:spPr>
            <a:xfrm>
              <a:off x="9559632" y="2483535"/>
              <a:ext cx="2213267" cy="338554"/>
            </a:xfrm>
            <a:prstGeom prst="rect">
              <a:avLst/>
            </a:prstGeom>
            <a:noFill/>
          </p:spPr>
          <p:txBody>
            <a:bodyPr wrap="square" rtlCol="0">
              <a:spAutoFit/>
            </a:bodyPr>
            <a:lstStyle/>
            <a:p>
              <a:r>
                <a:rPr lang="en-US" sz="1600" dirty="0">
                  <a:ea typeface="Amazon Ember" panose="020B0603020204020204" pitchFamily="34" charset="0"/>
                  <a:cs typeface="Amazon Ember" panose="020B0603020204020204" pitchFamily="34" charset="0"/>
                </a:rPr>
                <a:t>ProductionBucket</a:t>
              </a:r>
            </a:p>
          </p:txBody>
        </p:sp>
        <p:sp>
          <p:nvSpPr>
            <p:cNvPr id="59" name="TextBox 58">
              <a:extLst>
                <a:ext uri="{FF2B5EF4-FFF2-40B4-BE49-F238E27FC236}">
                  <a16:creationId xmlns:a16="http://schemas.microsoft.com/office/drawing/2014/main" id="{D593E92C-5E48-4AE6-8310-0AE36D5A5ED7}"/>
                </a:ext>
              </a:extLst>
            </p:cNvPr>
            <p:cNvSpPr txBox="1"/>
            <p:nvPr/>
          </p:nvSpPr>
          <p:spPr>
            <a:xfrm>
              <a:off x="9559632" y="3384758"/>
              <a:ext cx="2213267" cy="338554"/>
            </a:xfrm>
            <a:prstGeom prst="rect">
              <a:avLst/>
            </a:prstGeom>
            <a:noFill/>
          </p:spPr>
          <p:txBody>
            <a:bodyPr wrap="square" rtlCol="0">
              <a:spAutoFit/>
            </a:bodyPr>
            <a:lstStyle/>
            <a:p>
              <a:r>
                <a:rPr lang="en-US" sz="1600" dirty="0">
                  <a:ea typeface="Amazon Ember" panose="020B0603020204020204" pitchFamily="34" charset="0"/>
                  <a:cs typeface="Amazon Ember" panose="020B0603020204020204" pitchFamily="34" charset="0"/>
                </a:rPr>
                <a:t>FinanceBucket</a:t>
              </a:r>
            </a:p>
          </p:txBody>
        </p:sp>
        <p:pic>
          <p:nvPicPr>
            <p:cNvPr id="60" name="Picture 59">
              <a:extLst>
                <a:ext uri="{FF2B5EF4-FFF2-40B4-BE49-F238E27FC236}">
                  <a16:creationId xmlns:a16="http://schemas.microsoft.com/office/drawing/2014/main" id="{9AB83027-4A11-47F5-B4D9-D5ED69CCA7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810" y="2657645"/>
              <a:ext cx="952550" cy="952550"/>
            </a:xfrm>
            <a:prstGeom prst="rect">
              <a:avLst/>
            </a:prstGeom>
          </p:spPr>
        </p:pic>
        <p:cxnSp>
          <p:nvCxnSpPr>
            <p:cNvPr id="61" name="Elbow Connector 48">
              <a:extLst>
                <a:ext uri="{FF2B5EF4-FFF2-40B4-BE49-F238E27FC236}">
                  <a16:creationId xmlns:a16="http://schemas.microsoft.com/office/drawing/2014/main" id="{64F947E4-FB22-4513-808F-EC4E1254E637}"/>
                </a:ext>
              </a:extLst>
            </p:cNvPr>
            <p:cNvCxnSpPr/>
            <p:nvPr/>
          </p:nvCxnSpPr>
          <p:spPr>
            <a:xfrm flipV="1">
              <a:off x="5957455" y="2628223"/>
              <a:ext cx="2596873" cy="466431"/>
            </a:xfrm>
            <a:prstGeom prst="bentConnector3">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2" name="Elbow Connector 51">
              <a:extLst>
                <a:ext uri="{FF2B5EF4-FFF2-40B4-BE49-F238E27FC236}">
                  <a16:creationId xmlns:a16="http://schemas.microsoft.com/office/drawing/2014/main" id="{9815D003-AFDE-4874-B645-85138452F068}"/>
                </a:ext>
              </a:extLst>
            </p:cNvPr>
            <p:cNvCxnSpPr/>
            <p:nvPr/>
          </p:nvCxnSpPr>
          <p:spPr>
            <a:xfrm>
              <a:off x="5957455" y="3173360"/>
              <a:ext cx="2596873" cy="469426"/>
            </a:xfrm>
            <a:prstGeom prst="bent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FC4379AA-42FA-4C8F-AAF4-5ED5740C5735}"/>
                </a:ext>
              </a:extLst>
            </p:cNvPr>
            <p:cNvSpPr txBox="1"/>
            <p:nvPr/>
          </p:nvSpPr>
          <p:spPr>
            <a:xfrm>
              <a:off x="7334250" y="2277051"/>
              <a:ext cx="1061607" cy="338554"/>
            </a:xfrm>
            <a:prstGeom prst="rect">
              <a:avLst/>
            </a:prstGeom>
            <a:noFill/>
          </p:spPr>
          <p:txBody>
            <a:bodyPr wrap="square" rtlCol="0">
              <a:spAutoFit/>
            </a:bodyPr>
            <a:lstStyle/>
            <a:p>
              <a:pPr algn="ctr"/>
              <a:r>
                <a:rPr lang="en-US" sz="1600" dirty="0">
                  <a:solidFill>
                    <a:schemeClr val="accent6"/>
                  </a:solidFill>
                  <a:ea typeface="Amazon Ember" panose="020B0603020204020204" pitchFamily="34" charset="0"/>
                  <a:cs typeface="Amazon Ember" panose="020B0603020204020204" pitchFamily="34" charset="0"/>
                </a:rPr>
                <a:t>Allow</a:t>
              </a:r>
            </a:p>
          </p:txBody>
        </p:sp>
        <p:sp>
          <p:nvSpPr>
            <p:cNvPr id="64" name="TextBox 63">
              <a:extLst>
                <a:ext uri="{FF2B5EF4-FFF2-40B4-BE49-F238E27FC236}">
                  <a16:creationId xmlns:a16="http://schemas.microsoft.com/office/drawing/2014/main" id="{8B145D81-4B7B-4075-B79A-B07F688631A8}"/>
                </a:ext>
              </a:extLst>
            </p:cNvPr>
            <p:cNvSpPr txBox="1"/>
            <p:nvPr/>
          </p:nvSpPr>
          <p:spPr>
            <a:xfrm>
              <a:off x="7334249" y="3288567"/>
              <a:ext cx="1061607" cy="338554"/>
            </a:xfrm>
            <a:prstGeom prst="rect">
              <a:avLst/>
            </a:prstGeom>
            <a:noFill/>
          </p:spPr>
          <p:txBody>
            <a:bodyPr wrap="square" rtlCol="0">
              <a:spAutoFit/>
            </a:bodyPr>
            <a:lstStyle/>
            <a:p>
              <a:pPr algn="ctr"/>
              <a:r>
                <a:rPr lang="en-US" sz="1600" dirty="0">
                  <a:solidFill>
                    <a:srgbClr val="C00000"/>
                  </a:solidFill>
                  <a:ea typeface="Amazon Ember" panose="020B0603020204020204" pitchFamily="34" charset="0"/>
                  <a:cs typeface="Amazon Ember" panose="020B0603020204020204" pitchFamily="34" charset="0"/>
                </a:rPr>
                <a:t>Deny</a:t>
              </a:r>
            </a:p>
          </p:txBody>
        </p:sp>
        <p:cxnSp>
          <p:nvCxnSpPr>
            <p:cNvPr id="65" name="Straight Connector 64">
              <a:extLst>
                <a:ext uri="{FF2B5EF4-FFF2-40B4-BE49-F238E27FC236}">
                  <a16:creationId xmlns:a16="http://schemas.microsoft.com/office/drawing/2014/main" id="{C7EDE7D7-A798-44CA-AF77-210084BB8A91}"/>
                </a:ext>
              </a:extLst>
            </p:cNvPr>
            <p:cNvCxnSpPr/>
            <p:nvPr/>
          </p:nvCxnSpPr>
          <p:spPr>
            <a:xfrm flipH="1">
              <a:off x="2194347" y="3151201"/>
              <a:ext cx="210589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8727931A-4C02-4208-AD2E-938C9E7E2D8F}"/>
                </a:ext>
              </a:extLst>
            </p:cNvPr>
            <p:cNvCxnSpPr/>
            <p:nvPr/>
          </p:nvCxnSpPr>
          <p:spPr>
            <a:xfrm>
              <a:off x="2194347" y="3649106"/>
              <a:ext cx="210589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6FD5889E-646C-43EB-95DF-52DBB83AEDA0}"/>
                </a:ext>
              </a:extLst>
            </p:cNvPr>
            <p:cNvSpPr txBox="1"/>
            <p:nvPr/>
          </p:nvSpPr>
          <p:spPr>
            <a:xfrm>
              <a:off x="2578291" y="3301187"/>
              <a:ext cx="1338003" cy="338554"/>
            </a:xfrm>
            <a:prstGeom prst="rect">
              <a:avLst/>
            </a:prstGeom>
            <a:noFill/>
          </p:spPr>
          <p:txBody>
            <a:bodyPr wrap="square" rtlCol="0">
              <a:spAutoFit/>
            </a:bodyPr>
            <a:lstStyle/>
            <a:p>
              <a:pPr algn="ctr"/>
              <a:r>
                <a:rPr lang="en-US" sz="1600" dirty="0">
                  <a:solidFill>
                    <a:srgbClr val="C00000"/>
                  </a:solidFill>
                  <a:ea typeface="Amazon Ember" panose="020B0603020204020204" pitchFamily="34" charset="0"/>
                  <a:cs typeface="Amazon Ember" panose="020B0603020204020204" pitchFamily="34" charset="0"/>
                </a:rPr>
                <a:t>Deny</a:t>
              </a:r>
            </a:p>
          </p:txBody>
        </p:sp>
        <p:cxnSp>
          <p:nvCxnSpPr>
            <p:cNvPr id="68" name="Straight Arrow Connector 67">
              <a:extLst>
                <a:ext uri="{FF2B5EF4-FFF2-40B4-BE49-F238E27FC236}">
                  <a16:creationId xmlns:a16="http://schemas.microsoft.com/office/drawing/2014/main" id="{E89C298F-0BC1-4E07-AD65-1B6BC89F6D42}"/>
                </a:ext>
              </a:extLst>
            </p:cNvPr>
            <p:cNvCxnSpPr/>
            <p:nvPr/>
          </p:nvCxnSpPr>
          <p:spPr>
            <a:xfrm>
              <a:off x="2194347" y="2672130"/>
              <a:ext cx="210589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3543FB07-E4DA-47B8-9C78-7D1B416B79EC}"/>
                </a:ext>
              </a:extLst>
            </p:cNvPr>
            <p:cNvSpPr txBox="1"/>
            <p:nvPr/>
          </p:nvSpPr>
          <p:spPr>
            <a:xfrm>
              <a:off x="2578291" y="2324211"/>
              <a:ext cx="1338003" cy="338554"/>
            </a:xfrm>
            <a:prstGeom prst="rect">
              <a:avLst/>
            </a:prstGeom>
            <a:noFill/>
          </p:spPr>
          <p:txBody>
            <a:bodyPr wrap="square" rtlCol="0">
              <a:spAutoFit/>
            </a:bodyPr>
            <a:lstStyle/>
            <a:p>
              <a:pPr algn="ctr"/>
              <a:r>
                <a:rPr lang="en-US" sz="1600" dirty="0">
                  <a:solidFill>
                    <a:srgbClr val="C00000"/>
                  </a:solidFill>
                  <a:ea typeface="Amazon Ember" panose="020B0603020204020204" pitchFamily="34" charset="0"/>
                  <a:cs typeface="Amazon Ember" panose="020B0603020204020204" pitchFamily="34" charset="0"/>
                </a:rPr>
                <a:t>Deny</a:t>
              </a:r>
            </a:p>
          </p:txBody>
        </p:sp>
        <p:sp>
          <p:nvSpPr>
            <p:cNvPr id="70" name="Rectangular Callout 2">
              <a:extLst>
                <a:ext uri="{FF2B5EF4-FFF2-40B4-BE49-F238E27FC236}">
                  <a16:creationId xmlns:a16="http://schemas.microsoft.com/office/drawing/2014/main" id="{162B14E5-1063-450E-B4A9-D9617D3AE8E8}"/>
                </a:ext>
              </a:extLst>
            </p:cNvPr>
            <p:cNvSpPr/>
            <p:nvPr/>
          </p:nvSpPr>
          <p:spPr>
            <a:xfrm>
              <a:off x="1240221" y="4337956"/>
              <a:ext cx="3541986" cy="1797269"/>
            </a:xfrm>
            <a:prstGeom prst="wedgeRectCallout">
              <a:avLst>
                <a:gd name="adj1" fmla="val 42403"/>
                <a:gd name="adj2" fmla="val -75176"/>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232F3E"/>
                  </a:solidFill>
                  <a:ea typeface="Amazon Ember" panose="020B0603020204020204" pitchFamily="34" charset="0"/>
                  <a:cs typeface="Amazon Ember" panose="020B0603020204020204" pitchFamily="34" charset="0"/>
                </a:rPr>
                <a:t>Allow only the required actions.</a:t>
              </a:r>
            </a:p>
          </p:txBody>
        </p:sp>
        <p:sp>
          <p:nvSpPr>
            <p:cNvPr id="71" name="Rectangular Callout 47">
              <a:extLst>
                <a:ext uri="{FF2B5EF4-FFF2-40B4-BE49-F238E27FC236}">
                  <a16:creationId xmlns:a16="http://schemas.microsoft.com/office/drawing/2014/main" id="{2C9FA3DF-16CB-417A-94AB-4912D3310F2C}"/>
                </a:ext>
              </a:extLst>
            </p:cNvPr>
            <p:cNvSpPr/>
            <p:nvPr/>
          </p:nvSpPr>
          <p:spPr>
            <a:xfrm>
              <a:off x="6624863" y="4337956"/>
              <a:ext cx="3541986" cy="1797269"/>
            </a:xfrm>
            <a:prstGeom prst="wedgeRectCallout">
              <a:avLst>
                <a:gd name="adj1" fmla="val -2034"/>
                <a:gd name="adj2" fmla="val -66002"/>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232F3E"/>
                  </a:solidFill>
                  <a:ea typeface="Amazon Ember" panose="020B0603020204020204" pitchFamily="34" charset="0"/>
                  <a:cs typeface="Amazon Ember" panose="020B0603020204020204" pitchFamily="34" charset="0"/>
                </a:rPr>
                <a:t>Allow access only to required resources.</a:t>
              </a:r>
            </a:p>
          </p:txBody>
        </p:sp>
      </p:grpSp>
    </p:spTree>
    <p:custDataLst>
      <p:tags r:id="rId1"/>
    </p:custDataLst>
    <p:extLst>
      <p:ext uri="{BB962C8B-B14F-4D97-AF65-F5344CB8AC3E}">
        <p14:creationId xmlns:p14="http://schemas.microsoft.com/office/powerpoint/2010/main" val="2782505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E576D-BB2C-F7C6-ECFF-29056A8E887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F75AA2-D888-2A50-FDE6-1D45D69C2661}"/>
              </a:ext>
            </a:extLst>
          </p:cNvPr>
          <p:cNvSpPr>
            <a:spLocks noGrp="1"/>
          </p:cNvSpPr>
          <p:nvPr>
            <p:ph type="sldNum" idx="97"/>
          </p:nvPr>
        </p:nvSpPr>
        <p:spPr/>
        <p:txBody>
          <a:bodyPr/>
          <a:lstStyle/>
          <a:p>
            <a:fld id="{4037B1B0-0345-4E15-985A-6BECCDBE474F}" type="slidenum">
              <a:rPr lang="en-US" smtClean="0"/>
              <a:pPr/>
              <a:t>18</a:t>
            </a:fld>
            <a:endParaRPr lang="en-US" dirty="0"/>
          </a:p>
        </p:txBody>
      </p:sp>
      <p:sp>
        <p:nvSpPr>
          <p:cNvPr id="3" name="Title 2">
            <a:extLst>
              <a:ext uri="{FF2B5EF4-FFF2-40B4-BE49-F238E27FC236}">
                <a16:creationId xmlns:a16="http://schemas.microsoft.com/office/drawing/2014/main" id="{E81808C5-ED8B-71C9-4E7F-15F2F97A8234}"/>
              </a:ext>
            </a:extLst>
          </p:cNvPr>
          <p:cNvSpPr>
            <a:spLocks noGrp="1"/>
          </p:cNvSpPr>
          <p:nvPr>
            <p:ph type="title" idx="1"/>
          </p:nvPr>
        </p:nvSpPr>
        <p:spPr/>
        <p:txBody>
          <a:bodyPr/>
          <a:lstStyle/>
          <a:p>
            <a:r>
              <a:rPr lang="en-US" dirty="0"/>
              <a:t>Introduction to policies</a:t>
            </a:r>
          </a:p>
        </p:txBody>
      </p:sp>
      <p:sp>
        <p:nvSpPr>
          <p:cNvPr id="11" name="Content Placeholder 4">
            <a:extLst>
              <a:ext uri="{FF2B5EF4-FFF2-40B4-BE49-F238E27FC236}">
                <a16:creationId xmlns:a16="http://schemas.microsoft.com/office/drawing/2014/main" id="{6AB99639-D01E-A603-D982-05D2FDFB8792}"/>
              </a:ext>
            </a:extLst>
          </p:cNvPr>
          <p:cNvSpPr txBox="1">
            <a:spLocks/>
          </p:cNvSpPr>
          <p:nvPr/>
        </p:nvSpPr>
        <p:spPr>
          <a:xfrm>
            <a:off x="238539" y="1440305"/>
            <a:ext cx="4821141" cy="49133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232F3E"/>
                </a:solidFill>
                <a:latin typeface="+mn-lt"/>
                <a:ea typeface="Amazon Ember" panose="020B0703020204020204" pitchFamily="34" charset="0"/>
                <a:cs typeface="Amazon Ember" panose="020B0703020204020204" pitchFamily="34" charset="0"/>
              </a:rPr>
              <a:t>Policy types</a:t>
            </a:r>
          </a:p>
          <a:p>
            <a:r>
              <a:rPr lang="en-US" dirty="0">
                <a:solidFill>
                  <a:srgbClr val="232F3E"/>
                </a:solidFill>
                <a:latin typeface="+mn-lt"/>
              </a:rPr>
              <a:t>Identity-based policies </a:t>
            </a:r>
          </a:p>
          <a:p>
            <a:r>
              <a:rPr lang="en-US" dirty="0">
                <a:solidFill>
                  <a:srgbClr val="232F3E"/>
                </a:solidFill>
                <a:latin typeface="+mn-lt"/>
              </a:rPr>
              <a:t>Resource-based policies </a:t>
            </a:r>
          </a:p>
          <a:p>
            <a:r>
              <a:rPr lang="en-US" dirty="0">
                <a:solidFill>
                  <a:srgbClr val="232F3E"/>
                </a:solidFill>
                <a:latin typeface="+mn-lt"/>
              </a:rPr>
              <a:t>AWS Organizations service control policies (SCPs) </a:t>
            </a:r>
          </a:p>
          <a:p>
            <a:r>
              <a:rPr lang="en-US" dirty="0">
                <a:solidFill>
                  <a:srgbClr val="232F3E"/>
                </a:solidFill>
                <a:latin typeface="+mn-lt"/>
              </a:rPr>
              <a:t>Resource control policies (RCPs) </a:t>
            </a:r>
          </a:p>
        </p:txBody>
      </p:sp>
      <p:sp>
        <p:nvSpPr>
          <p:cNvPr id="12" name="Rounded Rectangle 8">
            <a:extLst>
              <a:ext uri="{FF2B5EF4-FFF2-40B4-BE49-F238E27FC236}">
                <a16:creationId xmlns:a16="http://schemas.microsoft.com/office/drawing/2014/main" id="{62995848-F9FD-082D-93BC-9A7989CD6F55}"/>
              </a:ext>
              <a:ext uri="{C183D7F6-B498-43B3-948B-1728B52AA6E4}">
                <adec:decorative xmlns:adec="http://schemas.microsoft.com/office/drawing/2017/decorative" val="0"/>
              </a:ext>
            </a:extLst>
          </p:cNvPr>
          <p:cNvSpPr/>
          <p:nvPr/>
        </p:nvSpPr>
        <p:spPr>
          <a:xfrm>
            <a:off x="4904152" y="1314763"/>
            <a:ext cx="6982022" cy="4919892"/>
          </a:xfrm>
          <a:prstGeom prst="roundRect">
            <a:avLst>
              <a:gd name="adj" fmla="val 4206"/>
            </a:avLst>
          </a:prstGeom>
          <a:solidFill>
            <a:schemeClr val="bg1"/>
          </a:solidFill>
          <a:ln w="28575">
            <a:solidFill>
              <a:schemeClr val="accent1">
                <a:lumMod val="75000"/>
              </a:schemeClr>
            </a:solidFill>
          </a:ln>
          <a:effectLst>
            <a:outerShdw blurRad="50800" dist="38100" dir="2700000" algn="tl" rotWithShape="0">
              <a:prstClr val="black">
                <a:alpha val="40000"/>
              </a:prstClr>
            </a:outerShdw>
          </a:effectLst>
        </p:spPr>
        <p:txBody>
          <a:bodyPr wrap="square" lIns="0" tIns="45720" rIns="0" bIns="91440" rtlCol="0" anchor="ctr">
            <a:noAutofit/>
          </a:bodyPr>
          <a:lstStyle/>
          <a:p>
            <a:r>
              <a:rPr lang="en-US" sz="1600" dirty="0">
                <a:solidFill>
                  <a:schemeClr val="accent1">
                    <a:lumMod val="75000"/>
                  </a:schemeClr>
                </a:solidFill>
                <a:latin typeface="Lucida Console" panose="020B0609040504020204" pitchFamily="49" charset="0"/>
                <a:cs typeface="Courier New" panose="02070309020205020404" pitchFamily="49" charset="0"/>
              </a:rPr>
              <a:t>{</a:t>
            </a:r>
          </a:p>
          <a:p>
            <a:r>
              <a:rPr lang="en-US" sz="1600" dirty="0">
                <a:solidFill>
                  <a:schemeClr val="accent1">
                    <a:lumMod val="75000"/>
                  </a:schemeClr>
                </a:solidFill>
                <a:latin typeface="Lucida Console" panose="020B0609040504020204" pitchFamily="49" charset="0"/>
                <a:cs typeface="Courier New" panose="02070309020205020404" pitchFamily="49" charset="0"/>
              </a:rPr>
              <a:t>    "Version": "2012-10-17",</a:t>
            </a:r>
          </a:p>
          <a:p>
            <a:r>
              <a:rPr lang="en-US" sz="1600" dirty="0">
                <a:solidFill>
                  <a:schemeClr val="accent1">
                    <a:lumMod val="75000"/>
                  </a:schemeClr>
                </a:solidFill>
                <a:latin typeface="Lucida Console" panose="020B0609040504020204" pitchFamily="49" charset="0"/>
                <a:cs typeface="Courier New" panose="02070309020205020404" pitchFamily="49" charset="0"/>
              </a:rPr>
              <a:t>    "Statement": [</a:t>
            </a:r>
          </a:p>
          <a:p>
            <a:r>
              <a:rPr lang="en-US" sz="1600" dirty="0">
                <a:solidFill>
                  <a:schemeClr val="accent1">
                    <a:lumMod val="75000"/>
                  </a:schemeClr>
                </a:solidFill>
                <a:latin typeface="Lucida Console" panose="020B0609040504020204" pitchFamily="49" charset="0"/>
                <a:cs typeface="Courier New" panose="02070309020205020404" pitchFamily="49" charset="0"/>
              </a:rPr>
              <a:t>        {</a:t>
            </a:r>
          </a:p>
          <a:p>
            <a:r>
              <a:rPr lang="en-US" sz="1600" dirty="0">
                <a:solidFill>
                  <a:schemeClr val="accent1">
                    <a:lumMod val="75000"/>
                  </a:schemeClr>
                </a:solidFill>
                <a:latin typeface="Lucida Console" panose="020B0609040504020204" pitchFamily="49" charset="0"/>
                <a:cs typeface="Courier New" panose="02070309020205020404" pitchFamily="49" charset="0"/>
              </a:rPr>
              <a:t>            "Sid": "MFA-Access",</a:t>
            </a:r>
          </a:p>
          <a:p>
            <a:r>
              <a:rPr lang="en-US" sz="1600" dirty="0">
                <a:solidFill>
                  <a:schemeClr val="accent1">
                    <a:lumMod val="75000"/>
                  </a:schemeClr>
                </a:solidFill>
                <a:latin typeface="Lucida Console" panose="020B0609040504020204" pitchFamily="49" charset="0"/>
                <a:cs typeface="Courier New" panose="02070309020205020404" pitchFamily="49" charset="0"/>
              </a:rPr>
              <a:t>            "Effect": "Allow",</a:t>
            </a:r>
          </a:p>
          <a:p>
            <a:r>
              <a:rPr lang="en-US" sz="1600" dirty="0">
                <a:solidFill>
                  <a:schemeClr val="accent1">
                    <a:lumMod val="75000"/>
                  </a:schemeClr>
                </a:solidFill>
                <a:latin typeface="Lucida Console" panose="020B0609040504020204" pitchFamily="49" charset="0"/>
                <a:cs typeface="Courier New" panose="02070309020205020404" pitchFamily="49" charset="0"/>
              </a:rPr>
              <a:t>            "Action": "ec2:*",</a:t>
            </a:r>
          </a:p>
          <a:p>
            <a:r>
              <a:rPr lang="en-US" sz="1600" dirty="0">
                <a:solidFill>
                  <a:schemeClr val="accent1">
                    <a:lumMod val="75000"/>
                  </a:schemeClr>
                </a:solidFill>
                <a:latin typeface="Lucida Console" panose="020B0609040504020204" pitchFamily="49" charset="0"/>
                <a:cs typeface="Courier New" panose="02070309020205020404" pitchFamily="49" charset="0"/>
              </a:rPr>
              <a:t>            "Resource": "*",</a:t>
            </a:r>
          </a:p>
          <a:p>
            <a:r>
              <a:rPr lang="en-US" sz="1600" dirty="0">
                <a:solidFill>
                  <a:schemeClr val="accent1">
                    <a:lumMod val="75000"/>
                  </a:schemeClr>
                </a:solidFill>
                <a:latin typeface="Lucida Console" panose="020B0609040504020204" pitchFamily="49" charset="0"/>
                <a:cs typeface="Courier New" panose="02070309020205020404" pitchFamily="49" charset="0"/>
              </a:rPr>
              <a:t>            "Condition": {</a:t>
            </a:r>
          </a:p>
          <a:p>
            <a:r>
              <a:rPr lang="en-US" sz="1600" dirty="0">
                <a:solidFill>
                  <a:schemeClr val="accent1">
                    <a:lumMod val="75000"/>
                  </a:schemeClr>
                </a:solidFill>
                <a:latin typeface="Lucida Console" panose="020B0609040504020204" pitchFamily="49" charset="0"/>
                <a:cs typeface="Courier New" panose="02070309020205020404" pitchFamily="49" charset="0"/>
              </a:rPr>
              <a:t>                "BoolIfExists": {</a:t>
            </a:r>
          </a:p>
          <a:p>
            <a:r>
              <a:rPr lang="en-US" sz="1600" dirty="0">
                <a:solidFill>
                  <a:schemeClr val="accent1">
                    <a:lumMod val="75000"/>
                  </a:schemeClr>
                </a:solidFill>
                <a:latin typeface="Lucida Console" panose="020B0609040504020204" pitchFamily="49" charset="0"/>
                <a:cs typeface="Courier New" panose="02070309020205020404" pitchFamily="49" charset="0"/>
              </a:rPr>
              <a:t>                    "aws:MultiFactorAuthPresent": "true"</a:t>
            </a:r>
          </a:p>
          <a:p>
            <a:r>
              <a:rPr lang="en-US" sz="1600" dirty="0">
                <a:solidFill>
                  <a:schemeClr val="accent1">
                    <a:lumMod val="75000"/>
                  </a:schemeClr>
                </a:solidFill>
                <a:latin typeface="Lucida Console" panose="020B0609040504020204" pitchFamily="49" charset="0"/>
                <a:cs typeface="Courier New" panose="02070309020205020404" pitchFamily="49" charset="0"/>
              </a:rPr>
              <a:t>                },</a:t>
            </a:r>
          </a:p>
          <a:p>
            <a:r>
              <a:rPr lang="en-US" sz="1600" dirty="0">
                <a:solidFill>
                  <a:schemeClr val="accent1">
                    <a:lumMod val="75000"/>
                  </a:schemeClr>
                </a:solidFill>
                <a:latin typeface="Lucida Console" panose="020B0609040504020204" pitchFamily="49" charset="0"/>
                <a:cs typeface="Courier New" panose="02070309020205020404" pitchFamily="49" charset="0"/>
              </a:rPr>
              <a:t>                "IpAddress": {</a:t>
            </a:r>
          </a:p>
          <a:p>
            <a:r>
              <a:rPr lang="en-US" sz="1600" dirty="0">
                <a:solidFill>
                  <a:schemeClr val="accent1">
                    <a:lumMod val="75000"/>
                  </a:schemeClr>
                </a:solidFill>
                <a:latin typeface="Lucida Console" panose="020B0609040504020204" pitchFamily="49" charset="0"/>
                <a:cs typeface="Courier New" panose="02070309020205020404" pitchFamily="49" charset="0"/>
              </a:rPr>
              <a:t>                    "aws:SourceIp": "1.2.3.4/32"</a:t>
            </a:r>
          </a:p>
          <a:p>
            <a:r>
              <a:rPr lang="en-US" sz="1600" dirty="0">
                <a:solidFill>
                  <a:schemeClr val="accent1">
                    <a:lumMod val="75000"/>
                  </a:schemeClr>
                </a:solidFill>
                <a:latin typeface="Lucida Console" panose="020B0609040504020204" pitchFamily="49" charset="0"/>
                <a:cs typeface="Courier New" panose="02070309020205020404" pitchFamily="49" charset="0"/>
              </a:rPr>
              <a:t>                }</a:t>
            </a:r>
          </a:p>
          <a:p>
            <a:r>
              <a:rPr lang="en-US" sz="1600" dirty="0">
                <a:solidFill>
                  <a:schemeClr val="accent1">
                    <a:lumMod val="75000"/>
                  </a:schemeClr>
                </a:solidFill>
                <a:latin typeface="Lucida Console" panose="020B0609040504020204" pitchFamily="49" charset="0"/>
                <a:cs typeface="Courier New" panose="02070309020205020404" pitchFamily="49" charset="0"/>
              </a:rPr>
              <a:t>            }</a:t>
            </a:r>
          </a:p>
          <a:p>
            <a:r>
              <a:rPr lang="en-US" sz="1600" dirty="0">
                <a:solidFill>
                  <a:schemeClr val="accent1">
                    <a:lumMod val="75000"/>
                  </a:schemeClr>
                </a:solidFill>
                <a:latin typeface="Lucida Console" panose="020B0609040504020204" pitchFamily="49" charset="0"/>
                <a:cs typeface="Courier New" panose="02070309020205020404" pitchFamily="49" charset="0"/>
              </a:rPr>
              <a:t>        }</a:t>
            </a:r>
          </a:p>
          <a:p>
            <a:r>
              <a:rPr lang="en-US" sz="1600" dirty="0">
                <a:solidFill>
                  <a:schemeClr val="accent1">
                    <a:lumMod val="75000"/>
                  </a:schemeClr>
                </a:solidFill>
                <a:latin typeface="Lucida Console" panose="020B0609040504020204" pitchFamily="49" charset="0"/>
                <a:cs typeface="Courier New" panose="02070309020205020404" pitchFamily="49" charset="0"/>
              </a:rPr>
              <a:t>    ]</a:t>
            </a:r>
          </a:p>
          <a:p>
            <a:r>
              <a:rPr lang="en-US" sz="1600" dirty="0">
                <a:solidFill>
                  <a:schemeClr val="accent1">
                    <a:lumMod val="75000"/>
                  </a:schemeClr>
                </a:solidFill>
                <a:latin typeface="Lucida Console" panose="020B0609040504020204" pitchFamily="49" charset="0"/>
                <a:cs typeface="Courier New" panose="02070309020205020404" pitchFamily="49" charset="0"/>
              </a:rPr>
              <a:t>}</a:t>
            </a:r>
          </a:p>
        </p:txBody>
      </p:sp>
    </p:spTree>
    <p:custDataLst>
      <p:tags r:id="rId1"/>
    </p:custDataLst>
    <p:extLst>
      <p:ext uri="{BB962C8B-B14F-4D97-AF65-F5344CB8AC3E}">
        <p14:creationId xmlns:p14="http://schemas.microsoft.com/office/powerpoint/2010/main" val="2332619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921BC6-4BBB-450C-9E52-8847EE9EF903}"/>
              </a:ext>
            </a:extLst>
          </p:cNvPr>
          <p:cNvSpPr>
            <a:spLocks noGrp="1"/>
          </p:cNvSpPr>
          <p:nvPr>
            <p:ph type="sldNum" idx="97"/>
          </p:nvPr>
        </p:nvSpPr>
        <p:spPr/>
        <p:txBody>
          <a:bodyPr/>
          <a:lstStyle/>
          <a:p>
            <a:fld id="{4037B1B0-0345-4E15-985A-6BECCDBE474F}" type="slidenum">
              <a:rPr lang="en-US" smtClean="0"/>
              <a:pPr/>
              <a:t>19</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Policy elements</a:t>
            </a:r>
          </a:p>
        </p:txBody>
      </p:sp>
      <p:graphicFrame>
        <p:nvGraphicFramePr>
          <p:cNvPr id="6" name="Table Placeholder 5">
            <a:extLst>
              <a:ext uri="{FF2B5EF4-FFF2-40B4-BE49-F238E27FC236}">
                <a16:creationId xmlns:a16="http://schemas.microsoft.com/office/drawing/2014/main" id="{50B1F047-2DF5-4342-AB46-367409464ACD}"/>
              </a:ext>
            </a:extLst>
          </p:cNvPr>
          <p:cNvGraphicFramePr>
            <a:graphicFrameLocks/>
          </p:cNvGraphicFramePr>
          <p:nvPr>
            <p:extLst>
              <p:ext uri="{D42A27DB-BD31-4B8C-83A1-F6EECF244321}">
                <p14:modId xmlns:p14="http://schemas.microsoft.com/office/powerpoint/2010/main" val="1900484260"/>
              </p:ext>
            </p:extLst>
          </p:nvPr>
        </p:nvGraphicFramePr>
        <p:xfrm>
          <a:off x="1182941" y="1538879"/>
          <a:ext cx="9826118" cy="4421922"/>
        </p:xfrm>
        <a:graphic>
          <a:graphicData uri="http://schemas.openxmlformats.org/drawingml/2006/table">
            <a:tbl>
              <a:tblPr firstRow="1" bandRow="1"/>
              <a:tblGrid>
                <a:gridCol w="1299736">
                  <a:extLst>
                    <a:ext uri="{9D8B030D-6E8A-4147-A177-3AD203B41FA5}">
                      <a16:colId xmlns:a16="http://schemas.microsoft.com/office/drawing/2014/main" val="812135519"/>
                    </a:ext>
                  </a:extLst>
                </a:gridCol>
                <a:gridCol w="6911819">
                  <a:extLst>
                    <a:ext uri="{9D8B030D-6E8A-4147-A177-3AD203B41FA5}">
                      <a16:colId xmlns:a16="http://schemas.microsoft.com/office/drawing/2014/main" val="1830675206"/>
                    </a:ext>
                  </a:extLst>
                </a:gridCol>
                <a:gridCol w="1614563">
                  <a:extLst>
                    <a:ext uri="{9D8B030D-6E8A-4147-A177-3AD203B41FA5}">
                      <a16:colId xmlns:a16="http://schemas.microsoft.com/office/drawing/2014/main" val="2268690344"/>
                    </a:ext>
                  </a:extLst>
                </a:gridCol>
              </a:tblGrid>
              <a:tr h="640080">
                <a:tc>
                  <a:txBody>
                    <a:bodyPr/>
                    <a:lstStyle>
                      <a:lvl1pPr marL="0" algn="l" defTabSz="914400" rtl="0" eaLnBrk="1" latinLnBrk="0" hangingPunct="1">
                        <a:defRPr sz="1800" b="1" kern="1200">
                          <a:solidFill>
                            <a:schemeClr val="lt1"/>
                          </a:solidFill>
                          <a:latin typeface="Amazon Ember"/>
                        </a:defRPr>
                      </a:lvl1pPr>
                      <a:lvl2pPr marL="457200" algn="l" defTabSz="914400" rtl="0" eaLnBrk="1" latinLnBrk="0" hangingPunct="1">
                        <a:defRPr sz="1800" b="1" kern="1200">
                          <a:solidFill>
                            <a:schemeClr val="lt1"/>
                          </a:solidFill>
                          <a:latin typeface="Amazon Ember"/>
                        </a:defRPr>
                      </a:lvl2pPr>
                      <a:lvl3pPr marL="914400" algn="l" defTabSz="914400" rtl="0" eaLnBrk="1" latinLnBrk="0" hangingPunct="1">
                        <a:defRPr sz="1800" b="1" kern="1200">
                          <a:solidFill>
                            <a:schemeClr val="lt1"/>
                          </a:solidFill>
                          <a:latin typeface="Amazon Ember"/>
                        </a:defRPr>
                      </a:lvl3pPr>
                      <a:lvl4pPr marL="1371600" algn="l" defTabSz="914400" rtl="0" eaLnBrk="1" latinLnBrk="0" hangingPunct="1">
                        <a:defRPr sz="1800" b="1" kern="1200">
                          <a:solidFill>
                            <a:schemeClr val="lt1"/>
                          </a:solidFill>
                          <a:latin typeface="Amazon Ember"/>
                        </a:defRPr>
                      </a:lvl4pPr>
                      <a:lvl5pPr marL="1828800" algn="l" defTabSz="914400" rtl="0" eaLnBrk="1" latinLnBrk="0" hangingPunct="1">
                        <a:defRPr sz="1800" b="1" kern="1200">
                          <a:solidFill>
                            <a:schemeClr val="lt1"/>
                          </a:solidFill>
                          <a:latin typeface="Amazon Ember"/>
                        </a:defRPr>
                      </a:lvl5pPr>
                      <a:lvl6pPr marL="2286000" algn="l" defTabSz="914400" rtl="0" eaLnBrk="1" latinLnBrk="0" hangingPunct="1">
                        <a:defRPr sz="1800" b="1" kern="1200">
                          <a:solidFill>
                            <a:schemeClr val="lt1"/>
                          </a:solidFill>
                          <a:latin typeface="Amazon Ember"/>
                        </a:defRPr>
                      </a:lvl6pPr>
                      <a:lvl7pPr marL="2743200" algn="l" defTabSz="914400" rtl="0" eaLnBrk="1" latinLnBrk="0" hangingPunct="1">
                        <a:defRPr sz="1800" b="1" kern="1200">
                          <a:solidFill>
                            <a:schemeClr val="lt1"/>
                          </a:solidFill>
                          <a:latin typeface="Amazon Ember"/>
                        </a:defRPr>
                      </a:lvl7pPr>
                      <a:lvl8pPr marL="3200400" algn="l" defTabSz="914400" rtl="0" eaLnBrk="1" latinLnBrk="0" hangingPunct="1">
                        <a:defRPr sz="1800" b="1" kern="1200">
                          <a:solidFill>
                            <a:schemeClr val="lt1"/>
                          </a:solidFill>
                          <a:latin typeface="Amazon Ember"/>
                        </a:defRPr>
                      </a:lvl8pPr>
                      <a:lvl9pPr marL="3657600" algn="l" defTabSz="914400" rtl="0" eaLnBrk="1" latinLnBrk="0" hangingPunct="1">
                        <a:defRPr sz="1800" b="1" kern="1200">
                          <a:solidFill>
                            <a:schemeClr val="lt1"/>
                          </a:solidFill>
                          <a:latin typeface="Amazon Ember"/>
                        </a:defRPr>
                      </a:lvl9pPr>
                    </a:lstStyle>
                    <a:p>
                      <a:endParaRPr lang="en-US" sz="3200" b="0" i="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18288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b="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Description</a:t>
                      </a: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sz="2400" b="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Required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824746260"/>
                  </a:ext>
                </a:extLst>
              </a:tr>
              <a:tr h="763409">
                <a:tc>
                  <a:txBody>
                    <a:bodyPr/>
                    <a:lstStyle/>
                    <a:p>
                      <a:pPr algn="l"/>
                      <a:r>
                        <a:rPr lang="en-US" sz="1800" b="0" i="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Effect</a:t>
                      </a:r>
                    </a:p>
                  </a:txBody>
                  <a:tcPr marL="117213" marR="117213" marT="60960" marB="60960" anchor="ctr">
                    <a:lnL w="12700" cmpd="sng">
                      <a:noFill/>
                    </a:lnL>
                    <a:lnR w="12700" cmpd="sng">
                      <a:noFill/>
                    </a:lnR>
                    <a:lnT w="38100" cmpd="sng">
                      <a:noFill/>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232F3E"/>
                          </a:solidFill>
                        </a:rPr>
                        <a:t>Use Allow or Deny to indicate whether the policy allows or denies access.</a:t>
                      </a:r>
                      <a:endParaRPr lang="en-US" sz="1600" b="0" i="0" kern="1200" dirty="0">
                        <a:solidFill>
                          <a:srgbClr val="232F3E"/>
                        </a:solidFill>
                        <a:effectLst/>
                        <a:latin typeface="Amazon Ember Light" panose="020B0403020204020204" pitchFamily="34" charset="0"/>
                        <a:ea typeface="Amazon Ember Light" panose="020B0403020204020204" pitchFamily="34" charset="0"/>
                        <a:cs typeface="Amazon Ember Light" panose="020B0403020204020204" pitchFamily="34" charset="0"/>
                      </a:endParaRPr>
                    </a:p>
                  </a:txBody>
                  <a:tcPr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282828">
                        <a:lumMod val="10000"/>
                        <a:lumOff val="9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noProof="0" dirty="0">
                          <a:solidFill>
                            <a:schemeClr val="accent5"/>
                          </a:solidFill>
                          <a:effectLst/>
                          <a:latin typeface="+mn-lt"/>
                          <a:ea typeface="+mn-ea"/>
                          <a:cs typeface="+mn-cs"/>
                        </a:rPr>
                        <a:t>✔</a:t>
                      </a:r>
                      <a:endParaRPr lang="en-US" sz="1600" b="0" i="0" kern="1200" dirty="0">
                        <a:solidFill>
                          <a:schemeClr val="accent5"/>
                        </a:solidFill>
                        <a:effectLst/>
                        <a:latin typeface="Amazon Ember Light" panose="020B0403020204020204" pitchFamily="34" charset="0"/>
                        <a:ea typeface="Amazon Ember Light" panose="020B0403020204020204" pitchFamily="34" charset="0"/>
                        <a:cs typeface="Amazon Ember Light" panose="020B0403020204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282828">
                        <a:lumMod val="10000"/>
                        <a:lumOff val="90000"/>
                      </a:srgbClr>
                    </a:solidFill>
                  </a:tcPr>
                </a:tc>
                <a:extLst>
                  <a:ext uri="{0D108BD9-81ED-4DB2-BD59-A6C34878D82A}">
                    <a16:rowId xmlns:a16="http://schemas.microsoft.com/office/drawing/2014/main" val="54059110"/>
                  </a:ext>
                </a:extLst>
              </a:tr>
              <a:tr h="767848">
                <a:tc>
                  <a:txBody>
                    <a:bodyPr/>
                    <a:lstStyle/>
                    <a:p>
                      <a:pPr algn="l"/>
                      <a:r>
                        <a:rPr lang="en-US" sz="1800" b="0" i="0" kern="1200" dirty="0">
                          <a:solidFill>
                            <a:schemeClr val="bg1"/>
                          </a:solidFill>
                          <a:effectLst/>
                          <a:latin typeface="Amazon Ember" panose="020B0603020204020204" pitchFamily="34" charset="0"/>
                          <a:ea typeface="Amazon Ember" panose="020B0603020204020204" pitchFamily="34" charset="0"/>
                          <a:cs typeface="Amazon Ember" panose="020B0603020204020204" pitchFamily="34" charset="0"/>
                        </a:rPr>
                        <a:t>Principal</a:t>
                      </a:r>
                      <a:endParaRPr lang="en-US" sz="1800" b="0" i="0"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a:txBody>
                  <a:tcPr marL="117213" marR="117213" marT="60960" marB="60960"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232F3E"/>
                          </a:solidFill>
                        </a:rPr>
                        <a:t>Indicate the account, user, role, or federated user to which you would like to allow or deny access. (Only</a:t>
                      </a:r>
                      <a:r>
                        <a:rPr lang="en-US" sz="1600" baseline="0" dirty="0">
                          <a:solidFill>
                            <a:srgbClr val="232F3E"/>
                          </a:solidFill>
                        </a:rPr>
                        <a:t> on resource policies)</a:t>
                      </a:r>
                      <a:endParaRPr lang="en-US" sz="1600" b="0" i="0" kern="1200" dirty="0">
                        <a:solidFill>
                          <a:srgbClr val="232F3E"/>
                        </a:solidFill>
                        <a:effectLst/>
                        <a:latin typeface="Amazon Ember Light" panose="020B0403020204020204" pitchFamily="34" charset="0"/>
                        <a:ea typeface="Amazon Ember Light" panose="020B0403020204020204" pitchFamily="34" charset="0"/>
                        <a:cs typeface="Amazon Ember Light" panose="020B0403020204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i="0" kern="1200" dirty="0">
                        <a:solidFill>
                          <a:schemeClr val="tx1"/>
                        </a:solidFill>
                        <a:effectLst/>
                        <a:latin typeface="Amazon Ember Light" panose="020B0403020204020204" pitchFamily="34" charset="0"/>
                        <a:ea typeface="Amazon Ember Light" panose="020B0403020204020204" pitchFamily="34" charset="0"/>
                        <a:cs typeface="Amazon Ember Light" panose="020B0403020204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28553855"/>
                  </a:ext>
                </a:extLst>
              </a:tr>
              <a:tr h="781085">
                <a:tc>
                  <a:txBody>
                    <a:bodyPr/>
                    <a:lstStyle/>
                    <a:p>
                      <a:pPr algn="l"/>
                      <a:r>
                        <a:rPr lang="en-US" sz="1800" b="0" i="0" kern="1200" dirty="0">
                          <a:solidFill>
                            <a:schemeClr val="bg1"/>
                          </a:solidFill>
                          <a:effectLst/>
                          <a:latin typeface="Amazon Ember" panose="020B0603020204020204" pitchFamily="34" charset="0"/>
                          <a:ea typeface="Amazon Ember" panose="020B0603020204020204" pitchFamily="34" charset="0"/>
                          <a:cs typeface="Amazon Ember" panose="020B0603020204020204" pitchFamily="34" charset="0"/>
                        </a:rPr>
                        <a:t>Action</a:t>
                      </a:r>
                      <a:endParaRPr lang="en-US" sz="1800" b="0" i="0"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a:txBody>
                  <a:tcPr marL="117213" marR="117213" marT="60960" marB="60960"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232F3E"/>
                          </a:solidFill>
                        </a:rPr>
                        <a:t>Include a list of actions that the policy allows or denies.</a:t>
                      </a:r>
                      <a:endParaRPr lang="en-US" sz="1600" b="0" dirty="0">
                        <a:solidFill>
                          <a:srgbClr val="232F3E"/>
                        </a:solidFill>
                        <a:latin typeface="Amazon Ember Light" panose="020B0403020204020204" pitchFamily="34" charset="0"/>
                        <a:ea typeface="Amazon Ember Light" panose="020B0403020204020204" pitchFamily="34" charset="0"/>
                        <a:cs typeface="Amazon Ember Light" panose="020B0403020204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82828">
                        <a:lumMod val="10000"/>
                        <a:lumOff val="9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noProof="0" dirty="0">
                          <a:solidFill>
                            <a:schemeClr val="accent5"/>
                          </a:solidFill>
                          <a:effectLst/>
                          <a:latin typeface="+mn-lt"/>
                          <a:ea typeface="+mn-ea"/>
                          <a:cs typeface="+mn-cs"/>
                        </a:rPr>
                        <a:t>✔</a:t>
                      </a:r>
                      <a:endParaRPr lang="en-US" sz="1600" b="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82828">
                        <a:lumMod val="10000"/>
                        <a:lumOff val="90000"/>
                      </a:srgbClr>
                    </a:solidFill>
                  </a:tcPr>
                </a:tc>
                <a:extLst>
                  <a:ext uri="{0D108BD9-81ED-4DB2-BD59-A6C34878D82A}">
                    <a16:rowId xmlns:a16="http://schemas.microsoft.com/office/drawing/2014/main" val="4294904080"/>
                  </a:ext>
                </a:extLst>
              </a:tr>
              <a:tr h="754609">
                <a:tc>
                  <a:txBody>
                    <a:bodyPr/>
                    <a:lstStyle/>
                    <a:p>
                      <a:pPr algn="l"/>
                      <a:r>
                        <a:rPr lang="en-US" sz="1800" b="0" i="0" kern="1200" dirty="0">
                          <a:solidFill>
                            <a:schemeClr val="bg1"/>
                          </a:solidFill>
                          <a:effectLst/>
                          <a:latin typeface="Amazon Ember" panose="020B0603020204020204" pitchFamily="34" charset="0"/>
                          <a:ea typeface="Amazon Ember" panose="020B0603020204020204" pitchFamily="34" charset="0"/>
                          <a:cs typeface="Amazon Ember" panose="020B0603020204020204" pitchFamily="34" charset="0"/>
                        </a:rPr>
                        <a:t>Resource</a:t>
                      </a:r>
                      <a:endParaRPr lang="en-US" sz="1800" b="0" i="0"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a:txBody>
                  <a:tcPr marL="117213" marR="117213" marT="60960" marB="60960"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232F3E"/>
                          </a:solidFill>
                        </a:rPr>
                        <a:t>Specify a list of resources to which the actions apply.</a:t>
                      </a:r>
                      <a:endParaRPr lang="en-US" sz="1600" b="0" dirty="0">
                        <a:solidFill>
                          <a:srgbClr val="232F3E"/>
                        </a:solidFill>
                        <a:latin typeface="Amazon Ember Light" panose="020B0403020204020204" pitchFamily="34" charset="0"/>
                        <a:ea typeface="Amazon Ember Light" panose="020B0403020204020204" pitchFamily="34" charset="0"/>
                        <a:cs typeface="Amazon Ember Light" panose="020B0403020204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noProof="0" dirty="0">
                          <a:solidFill>
                            <a:schemeClr val="accent5"/>
                          </a:solidFill>
                          <a:effectLst/>
                          <a:latin typeface="+mn-lt"/>
                          <a:ea typeface="+mn-ea"/>
                          <a:cs typeface="+mn-cs"/>
                        </a:rPr>
                        <a:t>✔</a:t>
                      </a:r>
                      <a:endParaRPr lang="en-US" sz="1600" b="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1937409"/>
                  </a:ext>
                </a:extLst>
              </a:tr>
              <a:tr h="714891">
                <a:tc>
                  <a:txBody>
                    <a:bodyPr/>
                    <a:lstStyle/>
                    <a:p>
                      <a:pPr algn="l"/>
                      <a:r>
                        <a:rPr lang="en-US" sz="1800" b="0" i="0" kern="1200" dirty="0">
                          <a:solidFill>
                            <a:schemeClr val="bg1"/>
                          </a:solidFill>
                          <a:effectLst/>
                          <a:latin typeface="Amazon Ember" panose="020B0703020204020204" pitchFamily="34" charset="0"/>
                          <a:ea typeface="Amazon Ember" panose="020B0703020204020204" pitchFamily="34" charset="0"/>
                          <a:cs typeface="Amazon Ember" panose="020B0703020204020204" pitchFamily="34" charset="0"/>
                        </a:rPr>
                        <a:t>Condition</a:t>
                      </a:r>
                    </a:p>
                  </a:txBody>
                  <a:tcPr marL="117213" marR="117213" marT="60960" marB="60960" anchor="ctr">
                    <a:lnL w="12700" cmpd="sng">
                      <a:noFill/>
                    </a:lnL>
                    <a:lnR w="12700" cmpd="sng">
                      <a:noFill/>
                    </a:lnR>
                    <a:lnT w="1905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232F3E"/>
                          </a:solidFill>
                        </a:rPr>
                        <a:t>Specify the circumstances under which the policy grants permission.</a:t>
                      </a:r>
                      <a:r>
                        <a:rPr lang="en-US" sz="1600" b="0" dirty="0">
                          <a:solidFill>
                            <a:srgbClr val="232F3E"/>
                          </a:solidFill>
                          <a:latin typeface="Amazon Ember Light" panose="020B0403020204020204" pitchFamily="34" charset="0"/>
                          <a:ea typeface="Amazon Ember Light" panose="020B0403020204020204" pitchFamily="34" charset="0"/>
                          <a:cs typeface="Amazon Ember Light" panose="020B0403020204020204" pitchFamily="34" charset="0"/>
                        </a:rPr>
                        <a:t> </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82828">
                        <a:lumMod val="10000"/>
                        <a:lumOff val="9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28">
                        <a:lumMod val="10000"/>
                        <a:lumOff val="90000"/>
                      </a:srgbClr>
                    </a:solidFill>
                  </a:tcPr>
                </a:tc>
                <a:extLst>
                  <a:ext uri="{0D108BD9-81ED-4DB2-BD59-A6C34878D82A}">
                    <a16:rowId xmlns:a16="http://schemas.microsoft.com/office/drawing/2014/main" val="2784749835"/>
                  </a:ext>
                </a:extLst>
              </a:tr>
            </a:tbl>
          </a:graphicData>
        </a:graphic>
      </p:graphicFrame>
    </p:spTree>
    <p:custDataLst>
      <p:tags r:id="rId1"/>
    </p:custDataLst>
    <p:extLst>
      <p:ext uri="{BB962C8B-B14F-4D97-AF65-F5344CB8AC3E}">
        <p14:creationId xmlns:p14="http://schemas.microsoft.com/office/powerpoint/2010/main" val="2605171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01A46E-9F46-4287-AD26-E06CC4D109AC}"/>
              </a:ext>
            </a:extLst>
          </p:cNvPr>
          <p:cNvSpPr>
            <a:spLocks noGrp="1"/>
          </p:cNvSpPr>
          <p:nvPr>
            <p:ph type="sldNum" idx="97"/>
          </p:nvPr>
        </p:nvSpPr>
        <p:spPr/>
        <p:txBody>
          <a:bodyPr/>
          <a:lstStyle/>
          <a:p>
            <a:fld id="{4037B1B0-0345-4E15-985A-6BECCDBE474F}" type="slidenum">
              <a:rPr lang="en-US" smtClean="0"/>
              <a:pPr/>
              <a:t>2</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Module overview</a:t>
            </a:r>
          </a:p>
        </p:txBody>
      </p:sp>
      <p:sp>
        <p:nvSpPr>
          <p:cNvPr id="4" name="Content Placeholder 3">
            <a:extLst>
              <a:ext uri="{FF2B5EF4-FFF2-40B4-BE49-F238E27FC236}">
                <a16:creationId xmlns:a16="http://schemas.microsoft.com/office/drawing/2014/main" id="{C832E494-379A-4C08-AC9E-A013766945E1}"/>
              </a:ext>
            </a:extLst>
          </p:cNvPr>
          <p:cNvSpPr>
            <a:spLocks noGrp="1"/>
          </p:cNvSpPr>
          <p:nvPr>
            <p:ph idx="2"/>
          </p:nvPr>
        </p:nvSpPr>
        <p:spPr/>
        <p:txBody>
          <a:bodyPr/>
          <a:lstStyle/>
          <a:p>
            <a:r>
              <a:rPr lang="en-US" dirty="0">
                <a:latin typeface="+mn-lt"/>
                <a:ea typeface="Amazon Ember" panose="020B0603020204020204" pitchFamily="34" charset="0"/>
                <a:cs typeface="Amazon Ember" panose="020B0603020204020204" pitchFamily="34" charset="0"/>
              </a:rPr>
              <a:t>Course scenario</a:t>
            </a:r>
          </a:p>
          <a:p>
            <a:r>
              <a:rPr lang="en-US" dirty="0">
                <a:latin typeface="+mn-lt"/>
                <a:ea typeface="Amazon Ember" panose="020B0603020204020204" pitchFamily="34" charset="0"/>
                <a:cs typeface="Amazon Ember" panose="020B0603020204020204" pitchFamily="34" charset="0"/>
              </a:rPr>
              <a:t>AWS Identity and Access Management (IAM)</a:t>
            </a:r>
          </a:p>
          <a:p>
            <a:r>
              <a:rPr lang="en-US" dirty="0">
                <a:latin typeface="+mn-lt"/>
                <a:ea typeface="Amazon Ember" panose="020B0603020204020204" pitchFamily="34" charset="0"/>
                <a:cs typeface="Amazon Ember" panose="020B0603020204020204" pitchFamily="34" charset="0"/>
              </a:rPr>
              <a:t>Resources, accounts, and AWS Organizations</a:t>
            </a:r>
          </a:p>
        </p:txBody>
      </p:sp>
    </p:spTree>
    <p:custDataLst>
      <p:tags r:id="rId1"/>
    </p:custDataLst>
    <p:extLst>
      <p:ext uri="{BB962C8B-B14F-4D97-AF65-F5344CB8AC3E}">
        <p14:creationId xmlns:p14="http://schemas.microsoft.com/office/powerpoint/2010/main" val="570105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921BC6-4BBB-450C-9E52-8847EE9EF903}"/>
              </a:ext>
            </a:extLst>
          </p:cNvPr>
          <p:cNvSpPr>
            <a:spLocks noGrp="1"/>
          </p:cNvSpPr>
          <p:nvPr>
            <p:ph type="sldNum" idx="97"/>
          </p:nvPr>
        </p:nvSpPr>
        <p:spPr/>
        <p:txBody>
          <a:bodyPr/>
          <a:lstStyle/>
          <a:p>
            <a:fld id="{4037B1B0-0345-4E15-985A-6BECCDBE474F}" type="slidenum">
              <a:rPr lang="en-US" smtClean="0"/>
              <a:pPr/>
              <a:t>20</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normAutofit/>
          </a:bodyPr>
          <a:lstStyle/>
          <a:p>
            <a:r>
              <a:rPr lang="en-US" sz="3600" dirty="0"/>
              <a:t>Policy creation tools—AWS Policy Generator</a:t>
            </a:r>
          </a:p>
        </p:txBody>
      </p:sp>
      <p:pic>
        <p:nvPicPr>
          <p:cNvPr id="18" name="Picture 17" descr="You can use the AWS Policy Generator to create various policies, as described in the notes. ">
            <a:extLst>
              <a:ext uri="{FF2B5EF4-FFF2-40B4-BE49-F238E27FC236}">
                <a16:creationId xmlns:a16="http://schemas.microsoft.com/office/drawing/2014/main" id="{965E6047-4A6F-41B5-ACC1-F98CB44174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664" y="1396128"/>
            <a:ext cx="11466576" cy="4686493"/>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60599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F4A8DF-50E0-4E67-B501-8A9F7324C7C4}"/>
              </a:ext>
            </a:extLst>
          </p:cNvPr>
          <p:cNvSpPr>
            <a:spLocks noGrp="1"/>
          </p:cNvSpPr>
          <p:nvPr>
            <p:ph type="sldNum" idx="97"/>
          </p:nvPr>
        </p:nvSpPr>
        <p:spPr/>
        <p:txBody>
          <a:bodyPr/>
          <a:lstStyle/>
          <a:p>
            <a:fld id="{4037B1B0-0345-4E15-985A-6BECCDBE474F}" type="slidenum">
              <a:rPr lang="en-US" smtClean="0"/>
              <a:pPr/>
              <a:t>21</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Permissions to pass a role</a:t>
            </a:r>
          </a:p>
        </p:txBody>
      </p:sp>
      <p:sp>
        <p:nvSpPr>
          <p:cNvPr id="7" name="Rectangle 6">
            <a:extLst>
              <a:ext uri="{FF2B5EF4-FFF2-40B4-BE49-F238E27FC236}">
                <a16:creationId xmlns:a16="http://schemas.microsoft.com/office/drawing/2014/main" id="{4768F2BB-CC13-46C2-AA7D-99185C93F2B6}"/>
              </a:ext>
            </a:extLst>
          </p:cNvPr>
          <p:cNvSpPr/>
          <p:nvPr/>
        </p:nvSpPr>
        <p:spPr>
          <a:xfrm>
            <a:off x="1481328" y="1762498"/>
            <a:ext cx="9229344" cy="830997"/>
          </a:xfrm>
          <a:prstGeom prst="rect">
            <a:avLst/>
          </a:prstGeom>
        </p:spPr>
        <p:txBody>
          <a:bodyPr wrap="square">
            <a:spAutoFit/>
          </a:bodyPr>
          <a:lstStyle/>
          <a:p>
            <a:pPr algn="ctr"/>
            <a:r>
              <a:rPr lang="en-US" sz="2400" dirty="0">
                <a:solidFill>
                  <a:srgbClr val="232F3E"/>
                </a:solidFill>
                <a:cs typeface="Courier New" panose="02070309020205020404" pitchFamily="49" charset="0"/>
              </a:rPr>
              <a:t>PassRole</a:t>
            </a:r>
            <a:r>
              <a:rPr lang="en-US" sz="2400" dirty="0">
                <a:solidFill>
                  <a:srgbClr val="232F3E"/>
                </a:solidFill>
              </a:rPr>
              <a:t> permission allows a principal to pass a role to an AWS service. </a:t>
            </a:r>
          </a:p>
        </p:txBody>
      </p:sp>
      <p:sp>
        <p:nvSpPr>
          <p:cNvPr id="5" name="Rectangle 4">
            <a:extLst>
              <a:ext uri="{FF2B5EF4-FFF2-40B4-BE49-F238E27FC236}">
                <a16:creationId xmlns:a16="http://schemas.microsoft.com/office/drawing/2014/main" id="{4F10691D-AEDF-44FB-88F8-EFDBD4EEF9D4}"/>
              </a:ext>
            </a:extLst>
          </p:cNvPr>
          <p:cNvSpPr/>
          <p:nvPr/>
        </p:nvSpPr>
        <p:spPr>
          <a:xfrm>
            <a:off x="1332380" y="2879618"/>
            <a:ext cx="9527240" cy="1844608"/>
          </a:xfrm>
          <a:prstGeom prst="rect">
            <a:avLst/>
          </a:prstGeom>
          <a:solidFill>
            <a:srgbClr val="EFF0F3"/>
          </a:solidFill>
          <a:ln>
            <a:solidFill>
              <a:schemeClr val="tx1"/>
            </a:solidFill>
          </a:ln>
        </p:spPr>
        <p:txBody>
          <a:bodyPr wrap="square">
            <a:spAutoFit/>
          </a:bodyPr>
          <a:lstStyle/>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a:t>
            </a:r>
          </a:p>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        "</a:t>
            </a:r>
            <a:r>
              <a:rPr lang="en-US" b="1" dirty="0">
                <a:latin typeface="Lucida Console" panose="020B0609040504020204" pitchFamily="49" charset="0"/>
                <a:cs typeface="Courier New" panose="02070309020205020404" pitchFamily="49" charset="0"/>
              </a:rPr>
              <a:t>Sid</a:t>
            </a:r>
            <a:r>
              <a:rPr lang="en-US" dirty="0">
                <a:latin typeface="Lucida Console" panose="020B0609040504020204" pitchFamily="49" charset="0"/>
                <a:cs typeface="Courier New" panose="02070309020205020404" pitchFamily="49" charset="0"/>
              </a:rPr>
              <a:t>": "PolicyStatementToAllowUserToPassOneSpecificRole",</a:t>
            </a:r>
          </a:p>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        "</a:t>
            </a:r>
            <a:r>
              <a:rPr lang="en-US" b="1" dirty="0">
                <a:latin typeface="Lucida Console" panose="020B0609040504020204" pitchFamily="49" charset="0"/>
                <a:cs typeface="Courier New" panose="02070309020205020404" pitchFamily="49" charset="0"/>
              </a:rPr>
              <a:t>Effect</a:t>
            </a:r>
            <a:r>
              <a:rPr lang="en-US" dirty="0">
                <a:latin typeface="Lucida Console" panose="020B0609040504020204" pitchFamily="49" charset="0"/>
                <a:cs typeface="Courier New" panose="02070309020205020404" pitchFamily="49" charset="0"/>
              </a:rPr>
              <a:t>": "Allow",</a:t>
            </a:r>
          </a:p>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        "</a:t>
            </a:r>
            <a:r>
              <a:rPr lang="en-US" b="1" dirty="0">
                <a:latin typeface="Lucida Console" panose="020B0609040504020204" pitchFamily="49" charset="0"/>
                <a:cs typeface="Courier New" panose="02070309020205020404" pitchFamily="49" charset="0"/>
              </a:rPr>
              <a:t>Action</a:t>
            </a:r>
            <a:r>
              <a:rPr lang="en-US" dirty="0">
                <a:latin typeface="Lucida Console" panose="020B0609040504020204" pitchFamily="49" charset="0"/>
                <a:cs typeface="Courier New" panose="02070309020205020404" pitchFamily="49" charset="0"/>
              </a:rPr>
              <a:t>": [ "iam:PassRole" ],</a:t>
            </a:r>
          </a:p>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        "</a:t>
            </a:r>
            <a:r>
              <a:rPr lang="en-US" b="1" dirty="0">
                <a:latin typeface="Lucida Console" panose="020B0609040504020204" pitchFamily="49" charset="0"/>
                <a:cs typeface="Courier New" panose="02070309020205020404" pitchFamily="49" charset="0"/>
              </a:rPr>
              <a:t>Resource</a:t>
            </a:r>
            <a:r>
              <a:rPr lang="en-US" dirty="0">
                <a:latin typeface="Lucida Console" panose="020B0609040504020204" pitchFamily="49" charset="0"/>
                <a:cs typeface="Courier New" panose="02070309020205020404" pitchFamily="49" charset="0"/>
              </a:rPr>
              <a:t>": "arn:aws:iam:::role/RDS-Monitoring-Role"</a:t>
            </a:r>
          </a:p>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a:t>
            </a:r>
          </a:p>
        </p:txBody>
      </p:sp>
    </p:spTree>
    <p:custDataLst>
      <p:tags r:id="rId1"/>
    </p:custDataLst>
    <p:extLst>
      <p:ext uri="{BB962C8B-B14F-4D97-AF65-F5344CB8AC3E}">
        <p14:creationId xmlns:p14="http://schemas.microsoft.com/office/powerpoint/2010/main" val="1606839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04A059-B98F-4577-BEB1-45E6D695470F}"/>
              </a:ext>
            </a:extLst>
          </p:cNvPr>
          <p:cNvSpPr>
            <a:spLocks noGrp="1"/>
          </p:cNvSpPr>
          <p:nvPr>
            <p:ph type="sldNum" idx="97"/>
          </p:nvPr>
        </p:nvSpPr>
        <p:spPr/>
        <p:txBody>
          <a:bodyPr/>
          <a:lstStyle/>
          <a:p>
            <a:fld id="{4037B1B0-0345-4E15-985A-6BECCDBE474F}" type="slidenum">
              <a:rPr lang="en-US" smtClean="0"/>
              <a:pPr/>
              <a:t>22</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What does this policy authorize? (1 of 3)</a:t>
            </a:r>
          </a:p>
        </p:txBody>
      </p:sp>
      <p:sp>
        <p:nvSpPr>
          <p:cNvPr id="4" name="Rectangle 3">
            <a:extLst>
              <a:ext uri="{FF2B5EF4-FFF2-40B4-BE49-F238E27FC236}">
                <a16:creationId xmlns:a16="http://schemas.microsoft.com/office/drawing/2014/main" id="{BD10D764-4A20-4576-9428-0F05225C7E05}"/>
              </a:ext>
            </a:extLst>
          </p:cNvPr>
          <p:cNvSpPr/>
          <p:nvPr/>
        </p:nvSpPr>
        <p:spPr>
          <a:xfrm>
            <a:off x="704851" y="1601449"/>
            <a:ext cx="10782298" cy="3655103"/>
          </a:xfrm>
          <a:prstGeom prst="rect">
            <a:avLst/>
          </a:prstGeom>
          <a:solidFill>
            <a:srgbClr val="EFF0F3"/>
          </a:solidFill>
          <a:ln>
            <a:solidFill>
              <a:schemeClr val="tx1"/>
            </a:solidFill>
          </a:ln>
        </p:spPr>
        <p:txBody>
          <a:bodyPr wrap="square">
            <a:spAutoFit/>
          </a:bodyPr>
          <a:lstStyle/>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a:t>
            </a:r>
          </a:p>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    "</a:t>
            </a:r>
            <a:r>
              <a:rPr lang="en-US" b="1" dirty="0">
                <a:latin typeface="Lucida Console" panose="020B0609040504020204" pitchFamily="49" charset="0"/>
                <a:cs typeface="Courier New" panose="02070309020205020404" pitchFamily="49" charset="0"/>
              </a:rPr>
              <a:t>Version</a:t>
            </a:r>
            <a:r>
              <a:rPr lang="en-US" dirty="0">
                <a:latin typeface="Lucida Console" panose="020B0609040504020204" pitchFamily="49" charset="0"/>
                <a:cs typeface="Courier New" panose="02070309020205020404" pitchFamily="49" charset="0"/>
              </a:rPr>
              <a:t>": "2012-10-17",</a:t>
            </a:r>
          </a:p>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    "</a:t>
            </a:r>
            <a:r>
              <a:rPr lang="en-US" b="1" dirty="0">
                <a:latin typeface="Lucida Console" panose="020B0609040504020204" pitchFamily="49" charset="0"/>
                <a:cs typeface="Courier New" panose="02070309020205020404" pitchFamily="49" charset="0"/>
              </a:rPr>
              <a:t>Statement</a:t>
            </a:r>
            <a:r>
              <a:rPr lang="en-US" dirty="0">
                <a:latin typeface="Lucida Console" panose="020B0609040504020204" pitchFamily="49" charset="0"/>
                <a:cs typeface="Courier New" panose="02070309020205020404" pitchFamily="49" charset="0"/>
              </a:rPr>
              <a:t>": {</a:t>
            </a:r>
          </a:p>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        "</a:t>
            </a:r>
            <a:r>
              <a:rPr lang="en-US" b="1" dirty="0">
                <a:latin typeface="Lucida Console" panose="020B0609040504020204" pitchFamily="49" charset="0"/>
                <a:cs typeface="Courier New" panose="02070309020205020404" pitchFamily="49" charset="0"/>
              </a:rPr>
              <a:t>Effect</a:t>
            </a:r>
            <a:r>
              <a:rPr lang="en-US" dirty="0">
                <a:latin typeface="Lucida Console" panose="020B0609040504020204" pitchFamily="49" charset="0"/>
                <a:cs typeface="Courier New" panose="02070309020205020404" pitchFamily="49" charset="0"/>
              </a:rPr>
              <a:t>": "Allow",</a:t>
            </a:r>
          </a:p>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        "</a:t>
            </a:r>
            <a:r>
              <a:rPr lang="en-US" b="1" dirty="0">
                <a:latin typeface="Lucida Console" panose="020B0609040504020204" pitchFamily="49" charset="0"/>
                <a:cs typeface="Courier New" panose="02070309020205020404" pitchFamily="49" charset="0"/>
              </a:rPr>
              <a:t>Action</a:t>
            </a:r>
            <a:r>
              <a:rPr lang="en-US" dirty="0">
                <a:latin typeface="Lucida Console" panose="020B0609040504020204" pitchFamily="49" charset="0"/>
                <a:cs typeface="Courier New" panose="02070309020205020404" pitchFamily="49" charset="0"/>
              </a:rPr>
              <a:t>": "ec2:StopInstances",</a:t>
            </a:r>
          </a:p>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        "</a:t>
            </a:r>
            <a:r>
              <a:rPr lang="en-US" b="1" dirty="0">
                <a:latin typeface="Lucida Console" panose="020B0609040504020204" pitchFamily="49" charset="0"/>
                <a:cs typeface="Courier New" panose="02070309020205020404" pitchFamily="49" charset="0"/>
              </a:rPr>
              <a:t>Resource</a:t>
            </a:r>
            <a:r>
              <a:rPr lang="en-US" dirty="0">
                <a:latin typeface="Lucida Console" panose="020B0609040504020204" pitchFamily="49" charset="0"/>
                <a:cs typeface="Courier New" panose="02070309020205020404" pitchFamily="49" charset="0"/>
              </a:rPr>
              <a:t>": "*",</a:t>
            </a:r>
          </a:p>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        "</a:t>
            </a:r>
            <a:r>
              <a:rPr lang="en-US" b="1" dirty="0">
                <a:latin typeface="Lucida Console" panose="020B0609040504020204" pitchFamily="49" charset="0"/>
                <a:cs typeface="Courier New" panose="02070309020205020404" pitchFamily="49" charset="0"/>
              </a:rPr>
              <a:t>Condition</a:t>
            </a:r>
            <a:r>
              <a:rPr lang="en-US" dirty="0">
                <a:latin typeface="Lucida Console" panose="020B0609040504020204" pitchFamily="49" charset="0"/>
                <a:cs typeface="Courier New" panose="02070309020205020404" pitchFamily="49" charset="0"/>
              </a:rPr>
              <a:t>": {</a:t>
            </a:r>
          </a:p>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            "DateGreaterThan": {"aws:CurrentTime": "2025-04-01T00:00:00Z"},</a:t>
            </a:r>
          </a:p>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            "DateLessThan": {"aws:CurrentTime": "2025-06-30T23:59:59Z"}</a:t>
            </a:r>
          </a:p>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        }</a:t>
            </a:r>
          </a:p>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    }</a:t>
            </a:r>
          </a:p>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a:t>
            </a:r>
          </a:p>
        </p:txBody>
      </p:sp>
    </p:spTree>
    <p:custDataLst>
      <p:tags r:id="rId1"/>
    </p:custDataLst>
    <p:extLst>
      <p:ext uri="{BB962C8B-B14F-4D97-AF65-F5344CB8AC3E}">
        <p14:creationId xmlns:p14="http://schemas.microsoft.com/office/powerpoint/2010/main" val="1840192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1F53DB-2A16-422C-8F2A-BB5504D3DF88}"/>
              </a:ext>
            </a:extLst>
          </p:cNvPr>
          <p:cNvSpPr>
            <a:spLocks noGrp="1"/>
          </p:cNvSpPr>
          <p:nvPr>
            <p:ph type="sldNum" idx="97"/>
          </p:nvPr>
        </p:nvSpPr>
        <p:spPr/>
        <p:txBody>
          <a:bodyPr/>
          <a:lstStyle/>
          <a:p>
            <a:fld id="{4037B1B0-0345-4E15-985A-6BECCDBE474F}" type="slidenum">
              <a:rPr lang="en-US" smtClean="0"/>
              <a:pPr/>
              <a:t>23</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What does this policy authorize? (2 of 3)</a:t>
            </a:r>
          </a:p>
        </p:txBody>
      </p:sp>
      <p:sp>
        <p:nvSpPr>
          <p:cNvPr id="4" name="Rectangle 3">
            <a:extLst>
              <a:ext uri="{FF2B5EF4-FFF2-40B4-BE49-F238E27FC236}">
                <a16:creationId xmlns:a16="http://schemas.microsoft.com/office/drawing/2014/main" id="{80E5C0CD-ED38-43F9-9D51-F06869E7AB91}"/>
              </a:ext>
            </a:extLst>
          </p:cNvPr>
          <p:cNvSpPr/>
          <p:nvPr/>
        </p:nvSpPr>
        <p:spPr>
          <a:xfrm>
            <a:off x="1104899" y="1203277"/>
            <a:ext cx="9767047" cy="5158079"/>
          </a:xfrm>
          <a:prstGeom prst="rect">
            <a:avLst/>
          </a:prstGeom>
          <a:solidFill>
            <a:srgbClr val="EFF0F3"/>
          </a:solidFill>
          <a:ln>
            <a:solidFill>
              <a:schemeClr val="tx1"/>
            </a:solidFill>
          </a:ln>
        </p:spPr>
        <p:txBody>
          <a:bodyPr wrap="square">
            <a:spAutoFit/>
          </a:bodyPr>
          <a:lstStyle/>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a:t>
            </a:r>
          </a:p>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    "</a:t>
            </a:r>
            <a:r>
              <a:rPr lang="en-US" b="1" dirty="0">
                <a:latin typeface="Lucida Console" panose="020B0609040504020204" pitchFamily="49" charset="0"/>
                <a:cs typeface="Courier New" panose="02070309020205020404" pitchFamily="49" charset="0"/>
              </a:rPr>
              <a:t>Version</a:t>
            </a:r>
            <a:r>
              <a:rPr lang="en-US" dirty="0">
                <a:latin typeface="Lucida Console" panose="020B0609040504020204" pitchFamily="49" charset="0"/>
                <a:cs typeface="Courier New" panose="02070309020205020404" pitchFamily="49" charset="0"/>
              </a:rPr>
              <a:t>": "2012-10-17",</a:t>
            </a:r>
          </a:p>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    "</a:t>
            </a:r>
            <a:r>
              <a:rPr lang="en-US" b="1" dirty="0">
                <a:latin typeface="Lucida Console" panose="020B0609040504020204" pitchFamily="49" charset="0"/>
                <a:cs typeface="Courier New" panose="02070309020205020404" pitchFamily="49" charset="0"/>
              </a:rPr>
              <a:t>Statement</a:t>
            </a:r>
            <a:r>
              <a:rPr lang="en-US" dirty="0">
                <a:latin typeface="Lucida Console" panose="020B0609040504020204" pitchFamily="49" charset="0"/>
                <a:cs typeface="Courier New" panose="02070309020205020404" pitchFamily="49" charset="0"/>
              </a:rPr>
              <a:t>": {</a:t>
            </a:r>
          </a:p>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        "</a:t>
            </a:r>
            <a:r>
              <a:rPr lang="en-US" b="1" dirty="0">
                <a:latin typeface="Lucida Console" panose="020B0609040504020204" pitchFamily="49" charset="0"/>
                <a:cs typeface="Courier New" panose="02070309020205020404" pitchFamily="49" charset="0"/>
              </a:rPr>
              <a:t>Effect</a:t>
            </a:r>
            <a:r>
              <a:rPr lang="en-US" dirty="0">
                <a:latin typeface="Lucida Console" panose="020B0609040504020204" pitchFamily="49" charset="0"/>
                <a:cs typeface="Courier New" panose="02070309020205020404" pitchFamily="49" charset="0"/>
              </a:rPr>
              <a:t>": "Deny",</a:t>
            </a:r>
          </a:p>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        "</a:t>
            </a:r>
            <a:r>
              <a:rPr lang="en-US" b="1" dirty="0">
                <a:latin typeface="Lucida Console" panose="020B0609040504020204" pitchFamily="49" charset="0"/>
                <a:cs typeface="Courier New" panose="02070309020205020404" pitchFamily="49" charset="0"/>
              </a:rPr>
              <a:t>Action</a:t>
            </a:r>
            <a:r>
              <a:rPr lang="en-US" dirty="0">
                <a:latin typeface="Lucida Console" panose="020B0609040504020204" pitchFamily="49" charset="0"/>
                <a:cs typeface="Courier New" panose="02070309020205020404" pitchFamily="49" charset="0"/>
              </a:rPr>
              <a:t>": "*",</a:t>
            </a:r>
          </a:p>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        "</a:t>
            </a:r>
            <a:r>
              <a:rPr lang="en-US" b="1" dirty="0">
                <a:latin typeface="Lucida Console" panose="020B0609040504020204" pitchFamily="49" charset="0"/>
                <a:cs typeface="Courier New" panose="02070309020205020404" pitchFamily="49" charset="0"/>
              </a:rPr>
              <a:t>Resource</a:t>
            </a:r>
            <a:r>
              <a:rPr lang="en-US" dirty="0">
                <a:latin typeface="Lucida Console" panose="020B0609040504020204" pitchFamily="49" charset="0"/>
                <a:cs typeface="Courier New" panose="02070309020205020404" pitchFamily="49" charset="0"/>
              </a:rPr>
              <a:t>": "*",</a:t>
            </a:r>
          </a:p>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        "</a:t>
            </a:r>
            <a:r>
              <a:rPr lang="en-US" b="1" dirty="0">
                <a:latin typeface="Lucida Console" panose="020B0609040504020204" pitchFamily="49" charset="0"/>
                <a:cs typeface="Courier New" panose="02070309020205020404" pitchFamily="49" charset="0"/>
              </a:rPr>
              <a:t>Condition</a:t>
            </a:r>
            <a:r>
              <a:rPr lang="en-US" dirty="0">
                <a:latin typeface="Lucida Console" panose="020B0609040504020204" pitchFamily="49" charset="0"/>
                <a:cs typeface="Courier New" panose="02070309020205020404" pitchFamily="49" charset="0"/>
              </a:rPr>
              <a:t>": {</a:t>
            </a:r>
          </a:p>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            "NotIpAddress": {</a:t>
            </a:r>
          </a:p>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                "aws:SourceIp": [</a:t>
            </a:r>
          </a:p>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                    "192.0.2.0/24",</a:t>
            </a:r>
          </a:p>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                    "203.0.113.0/24"</a:t>
            </a:r>
          </a:p>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                ]</a:t>
            </a:r>
          </a:p>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            },</a:t>
            </a:r>
          </a:p>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            "Bool": {"aws:ViaAWSService": "false"}</a:t>
            </a:r>
          </a:p>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        }</a:t>
            </a:r>
          </a:p>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    }</a:t>
            </a:r>
          </a:p>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a:t>
            </a:r>
          </a:p>
        </p:txBody>
      </p:sp>
    </p:spTree>
    <p:custDataLst>
      <p:tags r:id="rId1"/>
    </p:custDataLst>
    <p:extLst>
      <p:ext uri="{BB962C8B-B14F-4D97-AF65-F5344CB8AC3E}">
        <p14:creationId xmlns:p14="http://schemas.microsoft.com/office/powerpoint/2010/main" val="1410480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91BBF2-EF72-4113-9920-6C946C055B5B}"/>
              </a:ext>
            </a:extLst>
          </p:cNvPr>
          <p:cNvSpPr>
            <a:spLocks noGrp="1"/>
          </p:cNvSpPr>
          <p:nvPr>
            <p:ph type="sldNum" idx="97"/>
          </p:nvPr>
        </p:nvSpPr>
        <p:spPr/>
        <p:txBody>
          <a:bodyPr/>
          <a:lstStyle/>
          <a:p>
            <a:fld id="{4037B1B0-0345-4E15-985A-6BECCDBE474F}" type="slidenum">
              <a:rPr lang="en-US" smtClean="0"/>
              <a:pPr/>
              <a:t>24</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What does this policy authorize? (3 of 3)</a:t>
            </a:r>
          </a:p>
        </p:txBody>
      </p:sp>
      <p:sp>
        <p:nvSpPr>
          <p:cNvPr id="4" name="Rectangle 3">
            <a:extLst>
              <a:ext uri="{FF2B5EF4-FFF2-40B4-BE49-F238E27FC236}">
                <a16:creationId xmlns:a16="http://schemas.microsoft.com/office/drawing/2014/main" id="{E2BAE649-6E27-41E1-87EC-A5CB1BF61F23}"/>
              </a:ext>
            </a:extLst>
          </p:cNvPr>
          <p:cNvSpPr/>
          <p:nvPr/>
        </p:nvSpPr>
        <p:spPr>
          <a:xfrm>
            <a:off x="1212477" y="1995169"/>
            <a:ext cx="9767047" cy="2152128"/>
          </a:xfrm>
          <a:prstGeom prst="rect">
            <a:avLst/>
          </a:prstGeom>
          <a:solidFill>
            <a:srgbClr val="EFF0F3"/>
          </a:solidFill>
          <a:ln>
            <a:solidFill>
              <a:schemeClr val="tx1"/>
            </a:solidFill>
          </a:ln>
        </p:spPr>
        <p:txBody>
          <a:bodyPr wrap="square">
            <a:spAutoFit/>
          </a:bodyPr>
          <a:lstStyle/>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a:t>
            </a:r>
            <a:r>
              <a:rPr lang="en-US" b="1" dirty="0">
                <a:latin typeface="Lucida Console" panose="020B0609040504020204" pitchFamily="49" charset="0"/>
                <a:cs typeface="Courier New" panose="02070309020205020404" pitchFamily="49" charset="0"/>
              </a:rPr>
              <a:t>Version</a:t>
            </a:r>
            <a:r>
              <a:rPr lang="en-US" dirty="0">
                <a:latin typeface="Lucida Console" panose="020B0609040504020204" pitchFamily="49" charset="0"/>
                <a:cs typeface="Courier New" panose="02070309020205020404" pitchFamily="49" charset="0"/>
              </a:rPr>
              <a:t>": "2012-10-17",</a:t>
            </a:r>
          </a:p>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    "</a:t>
            </a:r>
            <a:r>
              <a:rPr lang="en-US" b="1" dirty="0">
                <a:latin typeface="Lucida Console" panose="020B0609040504020204" pitchFamily="49" charset="0"/>
                <a:cs typeface="Courier New" panose="02070309020205020404" pitchFamily="49" charset="0"/>
              </a:rPr>
              <a:t>Statement</a:t>
            </a:r>
            <a:r>
              <a:rPr lang="en-US" dirty="0">
                <a:latin typeface="Lucida Console" panose="020B0609040504020204" pitchFamily="49" charset="0"/>
                <a:cs typeface="Courier New" panose="02070309020205020404" pitchFamily="49" charset="0"/>
              </a:rPr>
              <a:t>": {</a:t>
            </a:r>
          </a:p>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        "</a:t>
            </a:r>
            <a:r>
              <a:rPr lang="en-US" b="1" dirty="0">
                <a:latin typeface="Lucida Console" panose="020B0609040504020204" pitchFamily="49" charset="0"/>
                <a:cs typeface="Courier New" panose="02070309020205020404" pitchFamily="49" charset="0"/>
              </a:rPr>
              <a:t>Effect</a:t>
            </a:r>
            <a:r>
              <a:rPr lang="en-US" dirty="0">
                <a:latin typeface="Lucida Console" panose="020B0609040504020204" pitchFamily="49" charset="0"/>
                <a:cs typeface="Courier New" panose="02070309020205020404" pitchFamily="49" charset="0"/>
              </a:rPr>
              <a:t>": "Allow",</a:t>
            </a:r>
          </a:p>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        "</a:t>
            </a:r>
            <a:r>
              <a:rPr lang="en-US" b="1" dirty="0">
                <a:latin typeface="Lucida Console" panose="020B0609040504020204" pitchFamily="49" charset="0"/>
                <a:cs typeface="Courier New" panose="02070309020205020404" pitchFamily="49" charset="0"/>
              </a:rPr>
              <a:t>Action</a:t>
            </a:r>
            <a:r>
              <a:rPr lang="en-US" dirty="0">
                <a:latin typeface="Lucida Console" panose="020B0609040504020204" pitchFamily="49" charset="0"/>
                <a:cs typeface="Courier New" panose="02070309020205020404" pitchFamily="49" charset="0"/>
              </a:rPr>
              <a:t>": "iam:PassRole",</a:t>
            </a:r>
          </a:p>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        "</a:t>
            </a:r>
            <a:r>
              <a:rPr lang="en-US" b="1" dirty="0">
                <a:latin typeface="Lucida Console" panose="020B0609040504020204" pitchFamily="49" charset="0"/>
                <a:cs typeface="Courier New" panose="02070309020205020404" pitchFamily="49" charset="0"/>
              </a:rPr>
              <a:t>Resource</a:t>
            </a:r>
            <a:r>
              <a:rPr lang="en-US" dirty="0">
                <a:latin typeface="Lucida Console" panose="020B0609040504020204" pitchFamily="49" charset="0"/>
                <a:cs typeface="Courier New" panose="02070309020205020404" pitchFamily="49" charset="0"/>
              </a:rPr>
              <a:t>": "arn:aws:iam::&lt;account-XYZ&gt;:role/RDS-*"</a:t>
            </a:r>
          </a:p>
          <a:p>
            <a:pPr marL="228600" indent="-228600">
              <a:lnSpc>
                <a:spcPct val="90000"/>
              </a:lnSpc>
              <a:spcBef>
                <a:spcPts val="400"/>
              </a:spcBef>
            </a:pPr>
            <a:r>
              <a:rPr lang="en-US" dirty="0">
                <a:latin typeface="Lucida Console" panose="020B0609040504020204" pitchFamily="49" charset="0"/>
                <a:cs typeface="Courier New" panose="02070309020205020404" pitchFamily="49" charset="0"/>
              </a:rPr>
              <a:t>    }</a:t>
            </a:r>
          </a:p>
          <a:p>
            <a:pPr marL="228600" indent="-228600">
              <a:lnSpc>
                <a:spcPct val="90000"/>
              </a:lnSpc>
              <a:spcBef>
                <a:spcPts val="400"/>
              </a:spcBef>
            </a:pPr>
            <a:endParaRPr lang="en-US" dirty="0">
              <a:latin typeface="Courier New" panose="02070309020205020404" pitchFamily="49" charset="0"/>
              <a:cs typeface="Courier New" panose="02070309020205020404" pitchFamily="49" charset="0"/>
            </a:endParaRPr>
          </a:p>
        </p:txBody>
      </p:sp>
    </p:spTree>
    <p:custDataLst>
      <p:tags r:id="rId1"/>
    </p:custDataLst>
    <p:extLst>
      <p:ext uri="{BB962C8B-B14F-4D97-AF65-F5344CB8AC3E}">
        <p14:creationId xmlns:p14="http://schemas.microsoft.com/office/powerpoint/2010/main" val="499359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AD4EEC-1FBF-416B-B6EA-826BCD9B7A46}"/>
              </a:ext>
            </a:extLst>
          </p:cNvPr>
          <p:cNvSpPr>
            <a:spLocks noGrp="1"/>
          </p:cNvSpPr>
          <p:nvPr>
            <p:ph type="sldNum" idx="97"/>
          </p:nvPr>
        </p:nvSpPr>
        <p:spPr/>
        <p:txBody>
          <a:bodyPr/>
          <a:lstStyle/>
          <a:p>
            <a:fld id="{4037B1B0-0345-4E15-985A-6BECCDBE474F}" type="slidenum">
              <a:rPr lang="en-US" smtClean="0"/>
              <a:pPr/>
              <a:t>25</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Policy precedence</a:t>
            </a:r>
          </a:p>
        </p:txBody>
      </p:sp>
      <p:grpSp>
        <p:nvGrpSpPr>
          <p:cNvPr id="13" name="PolicyPrecedenceA" descr="A diagram conceptualizing the policy precedence, and how permission is allowed (yes) or denied (no) as described in the notes.">
            <a:extLst>
              <a:ext uri="{FF2B5EF4-FFF2-40B4-BE49-F238E27FC236}">
                <a16:creationId xmlns:a16="http://schemas.microsoft.com/office/drawing/2014/main" id="{65776DC9-C604-40A2-8B29-38EABE17B2CA}"/>
              </a:ext>
            </a:extLst>
          </p:cNvPr>
          <p:cNvGrpSpPr/>
          <p:nvPr/>
        </p:nvGrpSpPr>
        <p:grpSpPr>
          <a:xfrm>
            <a:off x="1163871" y="1899138"/>
            <a:ext cx="9864259" cy="3905006"/>
            <a:chOff x="1163871" y="1899138"/>
            <a:chExt cx="9864259" cy="3905006"/>
          </a:xfrm>
        </p:grpSpPr>
        <p:sp>
          <p:nvSpPr>
            <p:cNvPr id="4" name="Rounded Rectangle 4">
              <a:extLst>
                <a:ext uri="{FF2B5EF4-FFF2-40B4-BE49-F238E27FC236}">
                  <a16:creationId xmlns:a16="http://schemas.microsoft.com/office/drawing/2014/main" id="{F1927591-D944-48F6-984B-1C3182CDDCC7}"/>
                </a:ext>
              </a:extLst>
            </p:cNvPr>
            <p:cNvSpPr/>
            <p:nvPr/>
          </p:nvSpPr>
          <p:spPr>
            <a:xfrm>
              <a:off x="1163871" y="1899138"/>
              <a:ext cx="2696307" cy="1535724"/>
            </a:xfrm>
            <a:prstGeom prst="roundRect">
              <a:avLst/>
            </a:prstGeom>
            <a:solidFill>
              <a:srgbClr val="A4E9FC">
                <a:alpha val="21000"/>
              </a:srgbClr>
            </a:solid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2F3E"/>
                  </a:solidFill>
                  <a:ea typeface="Amazon Ember" panose="020B0703020204020204" pitchFamily="34" charset="0"/>
                  <a:cs typeface="Amazon Ember" panose="020B0703020204020204" pitchFamily="34" charset="0"/>
                </a:rPr>
                <a:t>Is there an explicit deny?</a:t>
              </a:r>
            </a:p>
          </p:txBody>
        </p:sp>
        <p:sp>
          <p:nvSpPr>
            <p:cNvPr id="5" name="Rounded Rectangle 33">
              <a:extLst>
                <a:ext uri="{FF2B5EF4-FFF2-40B4-BE49-F238E27FC236}">
                  <a16:creationId xmlns:a16="http://schemas.microsoft.com/office/drawing/2014/main" id="{031EAC20-4CED-469C-BDF7-788CEA593610}"/>
                </a:ext>
              </a:extLst>
            </p:cNvPr>
            <p:cNvSpPr/>
            <p:nvPr/>
          </p:nvSpPr>
          <p:spPr>
            <a:xfrm>
              <a:off x="4747847" y="1899138"/>
              <a:ext cx="2696307" cy="1535724"/>
            </a:xfrm>
            <a:prstGeom prst="roundRect">
              <a:avLst/>
            </a:prstGeom>
            <a:solidFill>
              <a:srgbClr val="A4E9FC">
                <a:alpha val="20784"/>
              </a:srgbClr>
            </a:solid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2F3E"/>
                  </a:solidFill>
                  <a:ea typeface="Amazon Ember" panose="020B0703020204020204" pitchFamily="34" charset="0"/>
                  <a:cs typeface="Amazon Ember" panose="020B0703020204020204" pitchFamily="34" charset="0"/>
                </a:rPr>
                <a:t>Is there an explicit allow?</a:t>
              </a:r>
            </a:p>
          </p:txBody>
        </p:sp>
        <p:sp>
          <p:nvSpPr>
            <p:cNvPr id="6" name="Rounded Rectangle 34">
              <a:extLst>
                <a:ext uri="{FF2B5EF4-FFF2-40B4-BE49-F238E27FC236}">
                  <a16:creationId xmlns:a16="http://schemas.microsoft.com/office/drawing/2014/main" id="{6C9656F2-6A5D-41C8-9BB2-E39B8F41FCA9}"/>
                </a:ext>
              </a:extLst>
            </p:cNvPr>
            <p:cNvSpPr/>
            <p:nvPr/>
          </p:nvSpPr>
          <p:spPr>
            <a:xfrm>
              <a:off x="8331823" y="1899138"/>
              <a:ext cx="2696307" cy="1535724"/>
            </a:xfrm>
            <a:prstGeom prst="roundRect">
              <a:avLst/>
            </a:prstGeom>
            <a:solidFill>
              <a:srgbClr val="C00000">
                <a:alpha val="2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2F3E"/>
                  </a:solidFill>
                  <a:ea typeface="Amazon Ember" panose="020B0703020204020204" pitchFamily="34" charset="0"/>
                  <a:cs typeface="Amazon Ember" panose="020B0703020204020204" pitchFamily="34" charset="0"/>
                </a:rPr>
                <a:t>Deny</a:t>
              </a:r>
            </a:p>
          </p:txBody>
        </p:sp>
        <p:sp>
          <p:nvSpPr>
            <p:cNvPr id="7" name="Rounded Rectangle 35">
              <a:extLst>
                <a:ext uri="{FF2B5EF4-FFF2-40B4-BE49-F238E27FC236}">
                  <a16:creationId xmlns:a16="http://schemas.microsoft.com/office/drawing/2014/main" id="{A003372E-A815-4D16-88B9-822A510CCF02}"/>
                </a:ext>
              </a:extLst>
            </p:cNvPr>
            <p:cNvSpPr/>
            <p:nvPr/>
          </p:nvSpPr>
          <p:spPr>
            <a:xfrm>
              <a:off x="1163871" y="4268420"/>
              <a:ext cx="2696307" cy="1535724"/>
            </a:xfrm>
            <a:prstGeom prst="roundRect">
              <a:avLst/>
            </a:prstGeom>
            <a:solidFill>
              <a:srgbClr val="C00000">
                <a:alpha val="2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2F3E"/>
                  </a:solidFill>
                  <a:ea typeface="Amazon Ember" panose="020B0703020204020204" pitchFamily="34" charset="0"/>
                  <a:cs typeface="Amazon Ember" panose="020B0703020204020204" pitchFamily="34" charset="0"/>
                </a:rPr>
                <a:t>Deny</a:t>
              </a:r>
            </a:p>
          </p:txBody>
        </p:sp>
        <p:sp>
          <p:nvSpPr>
            <p:cNvPr id="8" name="Rounded Rectangle 36">
              <a:extLst>
                <a:ext uri="{FF2B5EF4-FFF2-40B4-BE49-F238E27FC236}">
                  <a16:creationId xmlns:a16="http://schemas.microsoft.com/office/drawing/2014/main" id="{6DF17F5F-97D5-4254-86ED-4F2C017B77FE}"/>
                </a:ext>
              </a:extLst>
            </p:cNvPr>
            <p:cNvSpPr/>
            <p:nvPr/>
          </p:nvSpPr>
          <p:spPr>
            <a:xfrm>
              <a:off x="4747847" y="4268420"/>
              <a:ext cx="2696307" cy="1535724"/>
            </a:xfrm>
            <a:prstGeom prst="roundRect">
              <a:avLst/>
            </a:prstGeom>
            <a:solidFill>
              <a:srgbClr val="00823B">
                <a:alpha val="20000"/>
              </a:srgbClr>
            </a:solidFill>
            <a:ln w="25400">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2F3E"/>
                  </a:solidFill>
                  <a:ea typeface="Amazon Ember" panose="020B0703020204020204" pitchFamily="34" charset="0"/>
                  <a:cs typeface="Amazon Ember" panose="020B0703020204020204" pitchFamily="34" charset="0"/>
                </a:rPr>
                <a:t>Allow</a:t>
              </a:r>
            </a:p>
          </p:txBody>
        </p:sp>
        <p:sp>
          <p:nvSpPr>
            <p:cNvPr id="9" name="Pentagon 39">
              <a:extLst>
                <a:ext uri="{FF2B5EF4-FFF2-40B4-BE49-F238E27FC236}">
                  <a16:creationId xmlns:a16="http://schemas.microsoft.com/office/drawing/2014/main" id="{54643657-B2D8-4020-A096-C221A8FFC250}"/>
                </a:ext>
              </a:extLst>
            </p:cNvPr>
            <p:cNvSpPr/>
            <p:nvPr/>
          </p:nvSpPr>
          <p:spPr>
            <a:xfrm>
              <a:off x="3978874" y="2414953"/>
              <a:ext cx="650276" cy="50409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No</a:t>
              </a:r>
            </a:p>
          </p:txBody>
        </p:sp>
        <p:sp>
          <p:nvSpPr>
            <p:cNvPr id="10" name="Pentagon 40">
              <a:extLst>
                <a:ext uri="{FF2B5EF4-FFF2-40B4-BE49-F238E27FC236}">
                  <a16:creationId xmlns:a16="http://schemas.microsoft.com/office/drawing/2014/main" id="{E273EE06-5042-4106-A212-5B0C28667D48}"/>
                </a:ext>
              </a:extLst>
            </p:cNvPr>
            <p:cNvSpPr/>
            <p:nvPr/>
          </p:nvSpPr>
          <p:spPr>
            <a:xfrm rot="5400000">
              <a:off x="2186885" y="3599594"/>
              <a:ext cx="650276" cy="50409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bg1"/>
                  </a:solidFill>
                </a:rPr>
                <a:t>Yes</a:t>
              </a:r>
            </a:p>
          </p:txBody>
        </p:sp>
        <p:sp>
          <p:nvSpPr>
            <p:cNvPr id="11" name="Pentagon 41">
              <a:extLst>
                <a:ext uri="{FF2B5EF4-FFF2-40B4-BE49-F238E27FC236}">
                  <a16:creationId xmlns:a16="http://schemas.microsoft.com/office/drawing/2014/main" id="{A0F68E8A-57F6-4203-ABCF-1D48FD7E2EAB}"/>
                </a:ext>
              </a:extLst>
            </p:cNvPr>
            <p:cNvSpPr/>
            <p:nvPr/>
          </p:nvSpPr>
          <p:spPr>
            <a:xfrm rot="5400000">
              <a:off x="5770861" y="3597218"/>
              <a:ext cx="650276" cy="50409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bg1"/>
                  </a:solidFill>
                </a:rPr>
                <a:t>Yes</a:t>
              </a:r>
            </a:p>
          </p:txBody>
        </p:sp>
        <p:sp>
          <p:nvSpPr>
            <p:cNvPr id="12" name="Pentagon 43">
              <a:extLst>
                <a:ext uri="{FF2B5EF4-FFF2-40B4-BE49-F238E27FC236}">
                  <a16:creationId xmlns:a16="http://schemas.microsoft.com/office/drawing/2014/main" id="{53AB2DC2-36BD-433A-95EE-6C3E02FB0CBD}"/>
                </a:ext>
              </a:extLst>
            </p:cNvPr>
            <p:cNvSpPr/>
            <p:nvPr/>
          </p:nvSpPr>
          <p:spPr>
            <a:xfrm>
              <a:off x="7562850" y="2414952"/>
              <a:ext cx="650276" cy="50409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No</a:t>
              </a:r>
            </a:p>
          </p:txBody>
        </p:sp>
      </p:grpSp>
    </p:spTree>
    <p:custDataLst>
      <p:tags r:id="rId1"/>
    </p:custDataLst>
    <p:extLst>
      <p:ext uri="{BB962C8B-B14F-4D97-AF65-F5344CB8AC3E}">
        <p14:creationId xmlns:p14="http://schemas.microsoft.com/office/powerpoint/2010/main" val="3875446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908B81-5609-4B83-8CBB-678C44F675B6}"/>
              </a:ext>
            </a:extLst>
          </p:cNvPr>
          <p:cNvSpPr>
            <a:spLocks noGrp="1"/>
          </p:cNvSpPr>
          <p:nvPr>
            <p:ph type="sldNum" idx="97"/>
          </p:nvPr>
        </p:nvSpPr>
        <p:spPr/>
        <p:txBody>
          <a:bodyPr/>
          <a:lstStyle/>
          <a:p>
            <a:fld id="{4037B1B0-0345-4E15-985A-6BECCDBE474F}" type="slidenum">
              <a:rPr lang="en-US" smtClean="0"/>
              <a:pPr/>
              <a:t>26</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IAM summary</a:t>
            </a:r>
          </a:p>
        </p:txBody>
      </p:sp>
      <p:grpSp>
        <p:nvGrpSpPr>
          <p:cNvPr id="54" name="IAMSummaryA" descr="A diagram conceptualizing the cascading way that the IAM grants access, starting at the principal, through authorization, actions or operations, AWS resources and finally, the Allow or deny effect as described in the notes.">
            <a:extLst>
              <a:ext uri="{FF2B5EF4-FFF2-40B4-BE49-F238E27FC236}">
                <a16:creationId xmlns:a16="http://schemas.microsoft.com/office/drawing/2014/main" id="{E50D67E7-394A-4471-B8DD-156FAE167F8B}"/>
              </a:ext>
            </a:extLst>
          </p:cNvPr>
          <p:cNvGrpSpPr/>
          <p:nvPr/>
        </p:nvGrpSpPr>
        <p:grpSpPr>
          <a:xfrm>
            <a:off x="320223" y="870423"/>
            <a:ext cx="11269797" cy="5366900"/>
            <a:chOff x="-1865" y="1171212"/>
            <a:chExt cx="11269797" cy="5366900"/>
          </a:xfrm>
        </p:grpSpPr>
        <p:sp>
          <p:nvSpPr>
            <p:cNvPr id="4" name="TextBox 8">
              <a:extLst>
                <a:ext uri="{FF2B5EF4-FFF2-40B4-BE49-F238E27FC236}">
                  <a16:creationId xmlns:a16="http://schemas.microsoft.com/office/drawing/2014/main" id="{FC22D7C8-D761-42C0-BA1A-7A5AE4FBEF7D}"/>
                </a:ext>
              </a:extLst>
            </p:cNvPr>
            <p:cNvSpPr txBox="1">
              <a:spLocks noChangeArrowheads="1"/>
            </p:cNvSpPr>
            <p:nvPr/>
          </p:nvSpPr>
          <p:spPr bwMode="auto">
            <a:xfrm>
              <a:off x="-1865" y="1752006"/>
              <a:ext cx="1215732" cy="307777"/>
            </a:xfrm>
            <a:prstGeom prst="rect">
              <a:avLst/>
            </a:prstGeom>
            <a:noFill/>
            <a:ln w="9525">
              <a:noFill/>
              <a:miter lim="800000"/>
              <a:headEnd/>
              <a:tailEnd/>
            </a:ln>
          </p:spPr>
          <p:txBody>
            <a:bodyPr wrap="square">
              <a:spAutoFit/>
            </a:bodyPr>
            <a:lstStyle/>
            <a:p>
              <a:pPr algn="ctr" defTabSz="457200"/>
              <a:r>
                <a:rPr lang="en-US" sz="1400" dirty="0">
                  <a:latin typeface="Amazon Ember" panose="020B0603020204020204" pitchFamily="34" charset="0"/>
                  <a:ea typeface="Amazon Ember" panose="020B0603020204020204" pitchFamily="34" charset="0"/>
                  <a:cs typeface="Amazon Ember" panose="020B0603020204020204" pitchFamily="34" charset="0"/>
                </a:rPr>
                <a:t> </a:t>
              </a:r>
            </a:p>
          </p:txBody>
        </p:sp>
        <p:grpSp>
          <p:nvGrpSpPr>
            <p:cNvPr id="5" name="Group 4">
              <a:extLst>
                <a:ext uri="{FF2B5EF4-FFF2-40B4-BE49-F238E27FC236}">
                  <a16:creationId xmlns:a16="http://schemas.microsoft.com/office/drawing/2014/main" id="{67E24323-6A20-4AB1-A6D9-BF9E8C3ED87B}"/>
                </a:ext>
              </a:extLst>
            </p:cNvPr>
            <p:cNvGrpSpPr/>
            <p:nvPr/>
          </p:nvGrpSpPr>
          <p:grpSpPr>
            <a:xfrm>
              <a:off x="1191958" y="3841844"/>
              <a:ext cx="7843752" cy="894249"/>
              <a:chOff x="1191958" y="3841844"/>
              <a:chExt cx="7843752" cy="894249"/>
            </a:xfrm>
          </p:grpSpPr>
          <p:sp>
            <p:nvSpPr>
              <p:cNvPr id="6" name="Rounded Rectangle 25">
                <a:extLst>
                  <a:ext uri="{FF2B5EF4-FFF2-40B4-BE49-F238E27FC236}">
                    <a16:creationId xmlns:a16="http://schemas.microsoft.com/office/drawing/2014/main" id="{5F28E64C-EB92-4787-8327-12189EFC039E}"/>
                  </a:ext>
                </a:extLst>
              </p:cNvPr>
              <p:cNvSpPr/>
              <p:nvPr/>
            </p:nvSpPr>
            <p:spPr>
              <a:xfrm>
                <a:off x="3481566" y="3841844"/>
                <a:ext cx="5554144" cy="678246"/>
              </a:xfrm>
              <a:prstGeom prst="roundRect">
                <a:avLst>
                  <a:gd name="adj" fmla="val 6012"/>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latin typeface="Arial"/>
                  <a:cs typeface="Arial"/>
                </a:endParaRPr>
              </a:p>
            </p:txBody>
          </p:sp>
          <p:sp>
            <p:nvSpPr>
              <p:cNvPr id="7" name="TextBox 8">
                <a:extLst>
                  <a:ext uri="{FF2B5EF4-FFF2-40B4-BE49-F238E27FC236}">
                    <a16:creationId xmlns:a16="http://schemas.microsoft.com/office/drawing/2014/main" id="{FFB40ED2-6C86-414F-A7EA-54DD17DB9BEB}"/>
                  </a:ext>
                </a:extLst>
              </p:cNvPr>
              <p:cNvSpPr txBox="1">
                <a:spLocks noChangeArrowheads="1"/>
              </p:cNvSpPr>
              <p:nvPr/>
            </p:nvSpPr>
            <p:spPr bwMode="auto">
              <a:xfrm>
                <a:off x="1191958" y="3905096"/>
                <a:ext cx="2218053" cy="830997"/>
              </a:xfrm>
              <a:prstGeom prst="rect">
                <a:avLst/>
              </a:prstGeom>
              <a:noFill/>
              <a:ln w="9525">
                <a:noFill/>
                <a:miter lim="800000"/>
                <a:headEnd/>
                <a:tailEnd/>
              </a:ln>
            </p:spPr>
            <p:txBody>
              <a:bodyPr wrap="square">
                <a:spAutoFit/>
              </a:bodyPr>
              <a:lstStyle/>
              <a:p>
                <a:pPr defTabSz="457200"/>
                <a:r>
                  <a:rPr lang="en-US" sz="1600" dirty="0">
                    <a:solidFill>
                      <a:srgbClr val="232F3E"/>
                    </a:solidFill>
                    <a:ea typeface="Amazon Ember" panose="020B0603020204020204" pitchFamily="34" charset="0"/>
                    <a:cs typeface="Amazon Ember" panose="020B0603020204020204" pitchFamily="34" charset="0"/>
                  </a:rPr>
                  <a:t>Actions (console) or operations (AWS CLI, API)</a:t>
                </a:r>
              </a:p>
            </p:txBody>
          </p:sp>
          <p:sp>
            <p:nvSpPr>
              <p:cNvPr id="8" name="TextBox 8">
                <a:extLst>
                  <a:ext uri="{FF2B5EF4-FFF2-40B4-BE49-F238E27FC236}">
                    <a16:creationId xmlns:a16="http://schemas.microsoft.com/office/drawing/2014/main" id="{EF3ADF1F-38F4-4CFF-9DA5-20D196060BBC}"/>
                  </a:ext>
                </a:extLst>
              </p:cNvPr>
              <p:cNvSpPr txBox="1">
                <a:spLocks noChangeArrowheads="1"/>
              </p:cNvSpPr>
              <p:nvPr/>
            </p:nvSpPr>
            <p:spPr bwMode="auto">
              <a:xfrm>
                <a:off x="3583166" y="4051292"/>
                <a:ext cx="1789663" cy="338554"/>
              </a:xfrm>
              <a:prstGeom prst="rect">
                <a:avLst/>
              </a:prstGeom>
              <a:noFill/>
              <a:ln w="9525">
                <a:noFill/>
                <a:miter lim="800000"/>
                <a:headEnd/>
                <a:tailEnd/>
              </a:ln>
            </p:spPr>
            <p:txBody>
              <a:bodyPr wrap="square">
                <a:spAutoFit/>
              </a:bodyPr>
              <a:lstStyle/>
              <a:p>
                <a:pPr algn="ctr" defTabSz="457200"/>
                <a:r>
                  <a:rPr lang="en-US" sz="1600" dirty="0">
                    <a:latin typeface="Lucida Console" panose="020B0609040504020204" pitchFamily="49" charset="0"/>
                    <a:ea typeface="Amazon Ember" panose="020B0603020204020204" pitchFamily="34" charset="0"/>
                    <a:cs typeface="Amazon Ember" panose="020B0603020204020204" pitchFamily="34" charset="0"/>
                  </a:rPr>
                  <a:t>RunInstances</a:t>
                </a:r>
              </a:p>
            </p:txBody>
          </p:sp>
          <p:sp>
            <p:nvSpPr>
              <p:cNvPr id="9" name="TextBox 8">
                <a:extLst>
                  <a:ext uri="{FF2B5EF4-FFF2-40B4-BE49-F238E27FC236}">
                    <a16:creationId xmlns:a16="http://schemas.microsoft.com/office/drawing/2014/main" id="{54D02A20-4837-4A65-8F10-FB1A6DF97ADB}"/>
                  </a:ext>
                </a:extLst>
              </p:cNvPr>
              <p:cNvSpPr txBox="1">
                <a:spLocks noChangeArrowheads="1"/>
              </p:cNvSpPr>
              <p:nvPr/>
            </p:nvSpPr>
            <p:spPr bwMode="auto">
              <a:xfrm>
                <a:off x="7053428" y="4055627"/>
                <a:ext cx="1827251" cy="338554"/>
              </a:xfrm>
              <a:prstGeom prst="rect">
                <a:avLst/>
              </a:prstGeom>
              <a:noFill/>
              <a:ln w="9525">
                <a:noFill/>
                <a:miter lim="800000"/>
                <a:headEnd/>
                <a:tailEnd/>
              </a:ln>
            </p:spPr>
            <p:txBody>
              <a:bodyPr wrap="square">
                <a:spAutoFit/>
              </a:bodyPr>
              <a:lstStyle/>
              <a:p>
                <a:pPr defTabSz="457200"/>
                <a:r>
                  <a:rPr lang="en-US" sz="1600" dirty="0">
                    <a:latin typeface="Lucida Console" panose="020B0609040504020204" pitchFamily="49" charset="0"/>
                    <a:ea typeface="Amazon Ember" panose="020B0603020204020204" pitchFamily="34" charset="0"/>
                    <a:cs typeface="Amazon Ember" panose="020B0603020204020204" pitchFamily="34" charset="0"/>
                  </a:rPr>
                  <a:t>CreateBucket</a:t>
                </a:r>
              </a:p>
            </p:txBody>
          </p:sp>
          <p:sp>
            <p:nvSpPr>
              <p:cNvPr id="10" name="TextBox 8">
                <a:extLst>
                  <a:ext uri="{FF2B5EF4-FFF2-40B4-BE49-F238E27FC236}">
                    <a16:creationId xmlns:a16="http://schemas.microsoft.com/office/drawing/2014/main" id="{BC842FBA-9F80-458D-AAF5-1B33FDB8720B}"/>
                  </a:ext>
                </a:extLst>
              </p:cNvPr>
              <p:cNvSpPr txBox="1">
                <a:spLocks noChangeArrowheads="1"/>
              </p:cNvSpPr>
              <p:nvPr/>
            </p:nvSpPr>
            <p:spPr bwMode="auto">
              <a:xfrm>
                <a:off x="5340337" y="4058932"/>
                <a:ext cx="1648957" cy="338554"/>
              </a:xfrm>
              <a:prstGeom prst="rect">
                <a:avLst/>
              </a:prstGeom>
              <a:noFill/>
              <a:ln w="9525">
                <a:noFill/>
                <a:miter lim="800000"/>
                <a:headEnd/>
                <a:tailEnd/>
              </a:ln>
            </p:spPr>
            <p:txBody>
              <a:bodyPr wrap="square">
                <a:spAutoFit/>
              </a:bodyPr>
              <a:lstStyle/>
              <a:p>
                <a:pPr algn="ctr" defTabSz="457200"/>
                <a:r>
                  <a:rPr lang="en-US" sz="1600" dirty="0">
                    <a:latin typeface="Lucida Console" panose="020B0609040504020204" pitchFamily="49" charset="0"/>
                    <a:ea typeface="Amazon Ember" panose="020B0603020204020204" pitchFamily="34" charset="0"/>
                    <a:cs typeface="Amazon Ember" panose="020B0603020204020204" pitchFamily="34" charset="0"/>
                  </a:rPr>
                  <a:t>CreateRole</a:t>
                </a:r>
              </a:p>
            </p:txBody>
          </p:sp>
        </p:grpSp>
        <p:sp>
          <p:nvSpPr>
            <p:cNvPr id="11" name="Curved Left Arrow 43">
              <a:extLst>
                <a:ext uri="{FF2B5EF4-FFF2-40B4-BE49-F238E27FC236}">
                  <a16:creationId xmlns:a16="http://schemas.microsoft.com/office/drawing/2014/main" id="{08D4AF05-5ECF-4501-B24B-709226A58FF8}"/>
                </a:ext>
              </a:extLst>
            </p:cNvPr>
            <p:cNvSpPr/>
            <p:nvPr/>
          </p:nvSpPr>
          <p:spPr>
            <a:xfrm rot="20241867">
              <a:off x="7938857" y="1976672"/>
              <a:ext cx="577113" cy="1280226"/>
            </a:xfrm>
            <a:prstGeom prst="curvedLef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Curved Left Arrow 44">
              <a:extLst>
                <a:ext uri="{FF2B5EF4-FFF2-40B4-BE49-F238E27FC236}">
                  <a16:creationId xmlns:a16="http://schemas.microsoft.com/office/drawing/2014/main" id="{82C2529D-6A76-4EC7-B994-7A73DB5FBD6A}"/>
                </a:ext>
              </a:extLst>
            </p:cNvPr>
            <p:cNvSpPr/>
            <p:nvPr/>
          </p:nvSpPr>
          <p:spPr>
            <a:xfrm rot="20241867">
              <a:off x="8879210" y="2909564"/>
              <a:ext cx="577113" cy="1280226"/>
            </a:xfrm>
            <a:prstGeom prst="curvedLef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Curved Left Arrow 45">
              <a:extLst>
                <a:ext uri="{FF2B5EF4-FFF2-40B4-BE49-F238E27FC236}">
                  <a16:creationId xmlns:a16="http://schemas.microsoft.com/office/drawing/2014/main" id="{5640B38E-18DE-4D34-8B6C-F4F3F46DF61B}"/>
                </a:ext>
              </a:extLst>
            </p:cNvPr>
            <p:cNvSpPr/>
            <p:nvPr/>
          </p:nvSpPr>
          <p:spPr>
            <a:xfrm rot="20241867">
              <a:off x="9859778" y="3969345"/>
              <a:ext cx="577113" cy="1280226"/>
            </a:xfrm>
            <a:prstGeom prst="curvedLef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4" name="Group 13">
              <a:extLst>
                <a:ext uri="{FF2B5EF4-FFF2-40B4-BE49-F238E27FC236}">
                  <a16:creationId xmlns:a16="http://schemas.microsoft.com/office/drawing/2014/main" id="{098F91B8-1368-4665-84D1-3235A3588726}"/>
                </a:ext>
              </a:extLst>
            </p:cNvPr>
            <p:cNvGrpSpPr/>
            <p:nvPr/>
          </p:nvGrpSpPr>
          <p:grpSpPr>
            <a:xfrm>
              <a:off x="5968208" y="5876025"/>
              <a:ext cx="4882416" cy="662087"/>
              <a:chOff x="3773377" y="5011739"/>
              <a:chExt cx="4882416" cy="662087"/>
            </a:xfrm>
          </p:grpSpPr>
          <p:sp>
            <p:nvSpPr>
              <p:cNvPr id="15" name="TextBox 8">
                <a:extLst>
                  <a:ext uri="{FF2B5EF4-FFF2-40B4-BE49-F238E27FC236}">
                    <a16:creationId xmlns:a16="http://schemas.microsoft.com/office/drawing/2014/main" id="{E4BF09C0-7D00-49C7-AA08-F5A434CCE4C8}"/>
                  </a:ext>
                </a:extLst>
              </p:cNvPr>
              <p:cNvSpPr txBox="1">
                <a:spLocks noChangeArrowheads="1"/>
              </p:cNvSpPr>
              <p:nvPr/>
            </p:nvSpPr>
            <p:spPr bwMode="auto">
              <a:xfrm>
                <a:off x="3773377" y="5195521"/>
                <a:ext cx="863951" cy="338554"/>
              </a:xfrm>
              <a:prstGeom prst="rect">
                <a:avLst/>
              </a:prstGeom>
              <a:noFill/>
              <a:ln w="9525">
                <a:noFill/>
                <a:miter lim="800000"/>
                <a:headEnd/>
                <a:tailEnd/>
              </a:ln>
            </p:spPr>
            <p:txBody>
              <a:bodyPr wrap="square">
                <a:spAutoFit/>
              </a:bodyPr>
              <a:lstStyle/>
              <a:p>
                <a:pPr algn="r" defTabSz="457200"/>
                <a:r>
                  <a:rPr lang="en-US" sz="1600" dirty="0">
                    <a:solidFill>
                      <a:srgbClr val="232F3E"/>
                    </a:solidFill>
                    <a:ea typeface="Amazon Ember" panose="020B0603020204020204" pitchFamily="34" charset="0"/>
                    <a:cs typeface="Amazon Ember" panose="020B0603020204020204" pitchFamily="34" charset="0"/>
                  </a:rPr>
                  <a:t>Effect</a:t>
                </a:r>
                <a:endParaRPr lang="en-US" sz="1400" dirty="0">
                  <a:solidFill>
                    <a:srgbClr val="232F3E"/>
                  </a:solidFill>
                  <a:ea typeface="Amazon Ember" panose="020B0603020204020204" pitchFamily="34" charset="0"/>
                  <a:cs typeface="Amazon Ember" panose="020B0603020204020204" pitchFamily="34" charset="0"/>
                </a:endParaRPr>
              </a:p>
            </p:txBody>
          </p:sp>
          <p:grpSp>
            <p:nvGrpSpPr>
              <p:cNvPr id="16" name="Group 15">
                <a:extLst>
                  <a:ext uri="{FF2B5EF4-FFF2-40B4-BE49-F238E27FC236}">
                    <a16:creationId xmlns:a16="http://schemas.microsoft.com/office/drawing/2014/main" id="{E9069777-710E-4A13-9119-0DB8F23CF5B0}"/>
                  </a:ext>
                </a:extLst>
              </p:cNvPr>
              <p:cNvGrpSpPr/>
              <p:nvPr/>
            </p:nvGrpSpPr>
            <p:grpSpPr>
              <a:xfrm>
                <a:off x="4756613" y="5011739"/>
                <a:ext cx="3899180" cy="662087"/>
                <a:chOff x="5518741" y="5677877"/>
                <a:chExt cx="4209838" cy="696785"/>
              </a:xfrm>
            </p:grpSpPr>
            <p:sp>
              <p:nvSpPr>
                <p:cNvPr id="17" name="Rounded Rectangle 49">
                  <a:extLst>
                    <a:ext uri="{FF2B5EF4-FFF2-40B4-BE49-F238E27FC236}">
                      <a16:creationId xmlns:a16="http://schemas.microsoft.com/office/drawing/2014/main" id="{E27FB327-03FE-4268-986E-8CE44634AE75}"/>
                    </a:ext>
                  </a:extLst>
                </p:cNvPr>
                <p:cNvSpPr/>
                <p:nvPr/>
              </p:nvSpPr>
              <p:spPr>
                <a:xfrm>
                  <a:off x="5518741" y="5677877"/>
                  <a:ext cx="4209838" cy="696785"/>
                </a:xfrm>
                <a:prstGeom prst="roundRect">
                  <a:avLst>
                    <a:gd name="adj" fmla="val 6012"/>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latin typeface="Arial"/>
                    <a:cs typeface="Arial"/>
                  </a:endParaRPr>
                </a:p>
              </p:txBody>
            </p:sp>
            <p:sp>
              <p:nvSpPr>
                <p:cNvPr id="18" name="TextBox 8">
                  <a:extLst>
                    <a:ext uri="{FF2B5EF4-FFF2-40B4-BE49-F238E27FC236}">
                      <a16:creationId xmlns:a16="http://schemas.microsoft.com/office/drawing/2014/main" id="{E5F2165C-B33C-4BBB-8FCE-E6A6C0A91A21}"/>
                    </a:ext>
                  </a:extLst>
                </p:cNvPr>
                <p:cNvSpPr txBox="1">
                  <a:spLocks noChangeArrowheads="1"/>
                </p:cNvSpPr>
                <p:nvPr/>
              </p:nvSpPr>
              <p:spPr bwMode="auto">
                <a:xfrm>
                  <a:off x="5996952" y="5837559"/>
                  <a:ext cx="1244228" cy="421078"/>
                </a:xfrm>
                <a:prstGeom prst="rect">
                  <a:avLst/>
                </a:prstGeom>
                <a:noFill/>
                <a:ln w="9525">
                  <a:noFill/>
                  <a:miter lim="800000"/>
                  <a:headEnd/>
                  <a:tailEnd/>
                </a:ln>
              </p:spPr>
              <p:txBody>
                <a:bodyPr wrap="square">
                  <a:spAutoFit/>
                </a:bodyPr>
                <a:lstStyle/>
                <a:p>
                  <a:pPr defTabSz="457200"/>
                  <a:r>
                    <a:rPr lang="en-US" sz="2000" dirty="0">
                      <a:solidFill>
                        <a:srgbClr val="232F3E"/>
                      </a:solidFill>
                      <a:ea typeface="Amazon Ember" panose="020B0703020204020204" pitchFamily="34" charset="0"/>
                      <a:cs typeface="Amazon Ember" panose="020B0703020204020204" pitchFamily="34" charset="0"/>
                    </a:rPr>
                    <a:t>ALLOW</a:t>
                  </a:r>
                </a:p>
              </p:txBody>
            </p:sp>
            <p:sp>
              <p:nvSpPr>
                <p:cNvPr id="19" name="TextBox 8">
                  <a:extLst>
                    <a:ext uri="{FF2B5EF4-FFF2-40B4-BE49-F238E27FC236}">
                      <a16:creationId xmlns:a16="http://schemas.microsoft.com/office/drawing/2014/main" id="{EBB9F128-80ED-475F-A48B-7A63DD64C3E1}"/>
                    </a:ext>
                  </a:extLst>
                </p:cNvPr>
                <p:cNvSpPr txBox="1">
                  <a:spLocks noChangeArrowheads="1"/>
                </p:cNvSpPr>
                <p:nvPr/>
              </p:nvSpPr>
              <p:spPr bwMode="auto">
                <a:xfrm>
                  <a:off x="8159620" y="5837559"/>
                  <a:ext cx="1338982" cy="421078"/>
                </a:xfrm>
                <a:prstGeom prst="rect">
                  <a:avLst/>
                </a:prstGeom>
                <a:noFill/>
                <a:ln w="9525">
                  <a:noFill/>
                  <a:miter lim="800000"/>
                  <a:headEnd/>
                  <a:tailEnd/>
                </a:ln>
              </p:spPr>
              <p:txBody>
                <a:bodyPr wrap="square">
                  <a:spAutoFit/>
                </a:bodyPr>
                <a:lstStyle/>
                <a:p>
                  <a:pPr defTabSz="457200"/>
                  <a:r>
                    <a:rPr lang="en-US" sz="2000" dirty="0">
                      <a:solidFill>
                        <a:srgbClr val="232F3E"/>
                      </a:solidFill>
                      <a:ea typeface="Amazon Ember" panose="020B0603020204020204" pitchFamily="34" charset="0"/>
                      <a:cs typeface="Amazon Ember" panose="020B0603020204020204" pitchFamily="34" charset="0"/>
                    </a:rPr>
                    <a:t>DENY</a:t>
                  </a:r>
                </a:p>
              </p:txBody>
            </p:sp>
          </p:grpSp>
        </p:grpSp>
        <p:sp>
          <p:nvSpPr>
            <p:cNvPr id="20" name="Curved Left Arrow 52">
              <a:extLst>
                <a:ext uri="{FF2B5EF4-FFF2-40B4-BE49-F238E27FC236}">
                  <a16:creationId xmlns:a16="http://schemas.microsoft.com/office/drawing/2014/main" id="{99A45BB8-32B8-491F-931D-68545926914D}"/>
                </a:ext>
              </a:extLst>
            </p:cNvPr>
            <p:cNvSpPr/>
            <p:nvPr/>
          </p:nvSpPr>
          <p:spPr>
            <a:xfrm rot="20241867">
              <a:off x="10690819" y="5070931"/>
              <a:ext cx="577113" cy="1280226"/>
            </a:xfrm>
            <a:prstGeom prst="curvedLef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1" name="Group 20">
              <a:extLst>
                <a:ext uri="{FF2B5EF4-FFF2-40B4-BE49-F238E27FC236}">
                  <a16:creationId xmlns:a16="http://schemas.microsoft.com/office/drawing/2014/main" id="{C0E72C8B-4AC3-4F01-B907-C1CD76A767C1}"/>
                </a:ext>
              </a:extLst>
            </p:cNvPr>
            <p:cNvGrpSpPr/>
            <p:nvPr/>
          </p:nvGrpSpPr>
          <p:grpSpPr>
            <a:xfrm>
              <a:off x="1311053" y="2858246"/>
              <a:ext cx="7098168" cy="721205"/>
              <a:chOff x="1311053" y="2858246"/>
              <a:chExt cx="7098168" cy="721205"/>
            </a:xfrm>
          </p:grpSpPr>
          <p:grpSp>
            <p:nvGrpSpPr>
              <p:cNvPr id="22" name="Group 21">
                <a:extLst>
                  <a:ext uri="{FF2B5EF4-FFF2-40B4-BE49-F238E27FC236}">
                    <a16:creationId xmlns:a16="http://schemas.microsoft.com/office/drawing/2014/main" id="{2C593320-F93E-4587-946D-755C1470B07A}"/>
                  </a:ext>
                </a:extLst>
              </p:cNvPr>
              <p:cNvGrpSpPr/>
              <p:nvPr/>
            </p:nvGrpSpPr>
            <p:grpSpPr>
              <a:xfrm>
                <a:off x="1311053" y="2858246"/>
                <a:ext cx="6767562" cy="721205"/>
                <a:chOff x="1311053" y="2858246"/>
                <a:chExt cx="6767562" cy="721205"/>
              </a:xfrm>
            </p:grpSpPr>
            <p:sp>
              <p:nvSpPr>
                <p:cNvPr id="24" name="Rounded Rectangle 17">
                  <a:extLst>
                    <a:ext uri="{FF2B5EF4-FFF2-40B4-BE49-F238E27FC236}">
                      <a16:creationId xmlns:a16="http://schemas.microsoft.com/office/drawing/2014/main" id="{0A8B557C-F381-4BFC-A830-5421297CA8D5}"/>
                    </a:ext>
                  </a:extLst>
                </p:cNvPr>
                <p:cNvSpPr/>
                <p:nvPr/>
              </p:nvSpPr>
              <p:spPr>
                <a:xfrm>
                  <a:off x="2891025" y="2858246"/>
                  <a:ext cx="5187590" cy="721205"/>
                </a:xfrm>
                <a:prstGeom prst="roundRect">
                  <a:avLst>
                    <a:gd name="adj" fmla="val 6012"/>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latin typeface="Arial"/>
                    <a:cs typeface="Arial"/>
                  </a:endParaRPr>
                </a:p>
              </p:txBody>
            </p:sp>
            <p:sp>
              <p:nvSpPr>
                <p:cNvPr id="25" name="TextBox 8">
                  <a:extLst>
                    <a:ext uri="{FF2B5EF4-FFF2-40B4-BE49-F238E27FC236}">
                      <a16:creationId xmlns:a16="http://schemas.microsoft.com/office/drawing/2014/main" id="{BF836D4D-314A-4B55-8977-635D6718D16A}"/>
                    </a:ext>
                  </a:extLst>
                </p:cNvPr>
                <p:cNvSpPr txBox="1">
                  <a:spLocks noChangeArrowheads="1"/>
                </p:cNvSpPr>
                <p:nvPr/>
              </p:nvSpPr>
              <p:spPr bwMode="auto">
                <a:xfrm>
                  <a:off x="3488574" y="2961211"/>
                  <a:ext cx="1977239" cy="584775"/>
                </a:xfrm>
                <a:prstGeom prst="rect">
                  <a:avLst/>
                </a:prstGeom>
                <a:noFill/>
                <a:ln w="9525">
                  <a:noFill/>
                  <a:miter lim="800000"/>
                  <a:headEnd/>
                  <a:tailEnd/>
                </a:ln>
              </p:spPr>
              <p:txBody>
                <a:bodyPr wrap="square">
                  <a:spAutoFit/>
                </a:bodyPr>
                <a:lstStyle/>
                <a:p>
                  <a:pPr algn="ctr" defTabSz="457200"/>
                  <a:r>
                    <a:rPr lang="en-US" sz="1600" dirty="0">
                      <a:solidFill>
                        <a:srgbClr val="232F3E"/>
                      </a:solidFill>
                      <a:ea typeface="Amazon Ember" panose="020B0603020204020204" pitchFamily="34" charset="0"/>
                      <a:cs typeface="Amazon Ember" panose="020B0603020204020204" pitchFamily="34" charset="0"/>
                    </a:rPr>
                    <a:t>Identity-based policies</a:t>
                  </a:r>
                </a:p>
              </p:txBody>
            </p:sp>
            <p:sp>
              <p:nvSpPr>
                <p:cNvPr id="26" name="TextBox 8">
                  <a:extLst>
                    <a:ext uri="{FF2B5EF4-FFF2-40B4-BE49-F238E27FC236}">
                      <a16:creationId xmlns:a16="http://schemas.microsoft.com/office/drawing/2014/main" id="{1E0770AA-A83C-4B73-81F2-5D76A37C553A}"/>
                    </a:ext>
                  </a:extLst>
                </p:cNvPr>
                <p:cNvSpPr txBox="1">
                  <a:spLocks noChangeArrowheads="1"/>
                </p:cNvSpPr>
                <p:nvPr/>
              </p:nvSpPr>
              <p:spPr bwMode="auto">
                <a:xfrm>
                  <a:off x="5882613" y="2963777"/>
                  <a:ext cx="1660907" cy="584775"/>
                </a:xfrm>
                <a:prstGeom prst="rect">
                  <a:avLst/>
                </a:prstGeom>
                <a:noFill/>
                <a:ln w="9525">
                  <a:noFill/>
                  <a:miter lim="800000"/>
                  <a:headEnd/>
                  <a:tailEnd/>
                </a:ln>
              </p:spPr>
              <p:txBody>
                <a:bodyPr wrap="square">
                  <a:spAutoFit/>
                </a:bodyPr>
                <a:lstStyle/>
                <a:p>
                  <a:pPr algn="ctr" defTabSz="457200"/>
                  <a:r>
                    <a:rPr lang="en-US" sz="1600" dirty="0">
                      <a:solidFill>
                        <a:srgbClr val="232F3E"/>
                      </a:solidFill>
                      <a:ea typeface="Amazon Ember" panose="020B0603020204020204" pitchFamily="34" charset="0"/>
                      <a:cs typeface="Amazon Ember" panose="020B0603020204020204" pitchFamily="34" charset="0"/>
                    </a:rPr>
                    <a:t>Resource-based policies</a:t>
                  </a:r>
                </a:p>
              </p:txBody>
            </p:sp>
            <p:sp>
              <p:nvSpPr>
                <p:cNvPr id="27" name="TextBox 8">
                  <a:extLst>
                    <a:ext uri="{FF2B5EF4-FFF2-40B4-BE49-F238E27FC236}">
                      <a16:creationId xmlns:a16="http://schemas.microsoft.com/office/drawing/2014/main" id="{F5803319-4B0D-4671-9D21-D9C69BDE3A05}"/>
                    </a:ext>
                  </a:extLst>
                </p:cNvPr>
                <p:cNvSpPr txBox="1">
                  <a:spLocks noChangeArrowheads="1"/>
                </p:cNvSpPr>
                <p:nvPr/>
              </p:nvSpPr>
              <p:spPr bwMode="auto">
                <a:xfrm>
                  <a:off x="1311053" y="3047152"/>
                  <a:ext cx="1551509" cy="338554"/>
                </a:xfrm>
                <a:prstGeom prst="rect">
                  <a:avLst/>
                </a:prstGeom>
                <a:noFill/>
                <a:ln w="9525">
                  <a:noFill/>
                  <a:miter lim="800000"/>
                  <a:headEnd/>
                  <a:tailEnd/>
                </a:ln>
              </p:spPr>
              <p:txBody>
                <a:bodyPr wrap="square">
                  <a:spAutoFit/>
                </a:bodyPr>
                <a:lstStyle/>
                <a:p>
                  <a:pPr algn="ctr" defTabSz="457200"/>
                  <a:r>
                    <a:rPr lang="en-US" sz="1600" dirty="0">
                      <a:solidFill>
                        <a:srgbClr val="232F3E"/>
                      </a:solidFill>
                      <a:ea typeface="Amazon Ember" panose="020B0603020204020204" pitchFamily="34" charset="0"/>
                      <a:cs typeface="Amazon Ember" panose="020B0603020204020204" pitchFamily="34" charset="0"/>
                    </a:rPr>
                    <a:t>Authorization</a:t>
                  </a:r>
                </a:p>
              </p:txBody>
            </p:sp>
            <p:pic>
              <p:nvPicPr>
                <p:cNvPr id="28" name="Graphic 27">
                  <a:extLst>
                    <a:ext uri="{FF2B5EF4-FFF2-40B4-BE49-F238E27FC236}">
                      <a16:creationId xmlns:a16="http://schemas.microsoft.com/office/drawing/2014/main" id="{F5F22F5A-A86F-48E4-821A-A198207256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08419" y="2934007"/>
                  <a:ext cx="550856" cy="550856"/>
                </a:xfrm>
                <a:prstGeom prst="rect">
                  <a:avLst/>
                </a:prstGeom>
              </p:spPr>
            </p:pic>
            <p:pic>
              <p:nvPicPr>
                <p:cNvPr id="29" name="Graphic 28">
                  <a:extLst>
                    <a:ext uri="{FF2B5EF4-FFF2-40B4-BE49-F238E27FC236}">
                      <a16:creationId xmlns:a16="http://schemas.microsoft.com/office/drawing/2014/main" id="{029CDB8F-15E8-4F5D-ACF1-DF06B8F02B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26881" y="2964643"/>
                  <a:ext cx="550856" cy="550856"/>
                </a:xfrm>
                <a:prstGeom prst="rect">
                  <a:avLst/>
                </a:prstGeom>
              </p:spPr>
            </p:pic>
          </p:grpSp>
          <p:sp>
            <p:nvSpPr>
              <p:cNvPr id="23" name="TextBox 8">
                <a:extLst>
                  <a:ext uri="{FF2B5EF4-FFF2-40B4-BE49-F238E27FC236}">
                    <a16:creationId xmlns:a16="http://schemas.microsoft.com/office/drawing/2014/main" id="{8D37A393-1AEA-4761-A285-9A1393F83980}"/>
                  </a:ext>
                </a:extLst>
              </p:cNvPr>
              <p:cNvSpPr txBox="1">
                <a:spLocks noChangeArrowheads="1"/>
              </p:cNvSpPr>
              <p:nvPr/>
            </p:nvSpPr>
            <p:spPr bwMode="auto">
              <a:xfrm>
                <a:off x="6897556" y="3101138"/>
                <a:ext cx="1511665" cy="400110"/>
              </a:xfrm>
              <a:prstGeom prst="rect">
                <a:avLst/>
              </a:prstGeom>
              <a:noFill/>
              <a:ln w="9525">
                <a:noFill/>
                <a:miter lim="800000"/>
                <a:headEnd/>
                <a:tailEnd/>
              </a:ln>
            </p:spPr>
            <p:txBody>
              <a:bodyPr wrap="square">
                <a:spAutoFit/>
              </a:bodyPr>
              <a:lstStyle/>
              <a:p>
                <a:pPr algn="ctr" defTabSz="457200"/>
                <a:r>
                  <a:rPr lang="en-US" sz="2000" dirty="0">
                    <a:latin typeface="Amazon Ember" panose="020B0603020204020204" pitchFamily="34" charset="0"/>
                    <a:ea typeface="Amazon Ember" panose="020B0603020204020204" pitchFamily="34" charset="0"/>
                    <a:cs typeface="Amazon Ember" panose="020B0603020204020204" pitchFamily="34" charset="0"/>
                  </a:rPr>
                  <a:t>…</a:t>
                </a:r>
              </a:p>
            </p:txBody>
          </p:sp>
        </p:grpSp>
        <p:grpSp>
          <p:nvGrpSpPr>
            <p:cNvPr id="30" name="Group 29">
              <a:extLst>
                <a:ext uri="{FF2B5EF4-FFF2-40B4-BE49-F238E27FC236}">
                  <a16:creationId xmlns:a16="http://schemas.microsoft.com/office/drawing/2014/main" id="{5B8C30C4-5A5C-4DA4-B402-BA3D53CF8031}"/>
                </a:ext>
              </a:extLst>
            </p:cNvPr>
            <p:cNvGrpSpPr/>
            <p:nvPr/>
          </p:nvGrpSpPr>
          <p:grpSpPr>
            <a:xfrm>
              <a:off x="1005841" y="1171212"/>
              <a:ext cx="6832268" cy="1621063"/>
              <a:chOff x="1005841" y="1171212"/>
              <a:chExt cx="6832268" cy="1621063"/>
            </a:xfrm>
          </p:grpSpPr>
          <p:sp>
            <p:nvSpPr>
              <p:cNvPr id="31" name="Down Arrow 7">
                <a:extLst>
                  <a:ext uri="{FF2B5EF4-FFF2-40B4-BE49-F238E27FC236}">
                    <a16:creationId xmlns:a16="http://schemas.microsoft.com/office/drawing/2014/main" id="{87A5A0EA-9694-43BA-A0AF-F8FC0662497D}"/>
                  </a:ext>
                </a:extLst>
              </p:cNvPr>
              <p:cNvSpPr/>
              <p:nvPr/>
            </p:nvSpPr>
            <p:spPr>
              <a:xfrm rot="16200000">
                <a:off x="3720291" y="1814008"/>
                <a:ext cx="210805" cy="224967"/>
              </a:xfrm>
              <a:prstGeom prst="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Down Arrow 9">
                <a:extLst>
                  <a:ext uri="{FF2B5EF4-FFF2-40B4-BE49-F238E27FC236}">
                    <a16:creationId xmlns:a16="http://schemas.microsoft.com/office/drawing/2014/main" id="{5286157F-4A45-456E-A097-64943F721ACA}"/>
                  </a:ext>
                </a:extLst>
              </p:cNvPr>
              <p:cNvSpPr/>
              <p:nvPr/>
            </p:nvSpPr>
            <p:spPr>
              <a:xfrm rot="16200000">
                <a:off x="5078482" y="1814008"/>
                <a:ext cx="210805" cy="224967"/>
              </a:xfrm>
              <a:prstGeom prst="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8">
                <a:extLst>
                  <a:ext uri="{FF2B5EF4-FFF2-40B4-BE49-F238E27FC236}">
                    <a16:creationId xmlns:a16="http://schemas.microsoft.com/office/drawing/2014/main" id="{0E429ED4-097B-492C-9824-E36CBEB3EE84}"/>
                  </a:ext>
                </a:extLst>
              </p:cNvPr>
              <p:cNvSpPr txBox="1">
                <a:spLocks noChangeArrowheads="1"/>
              </p:cNvSpPr>
              <p:nvPr/>
            </p:nvSpPr>
            <p:spPr bwMode="auto">
              <a:xfrm>
                <a:off x="3645912" y="2258094"/>
                <a:ext cx="1721847" cy="338554"/>
              </a:xfrm>
              <a:prstGeom prst="rect">
                <a:avLst/>
              </a:prstGeom>
              <a:noFill/>
              <a:ln w="9525">
                <a:noFill/>
                <a:miter lim="800000"/>
                <a:headEnd/>
                <a:tailEnd/>
              </a:ln>
            </p:spPr>
            <p:txBody>
              <a:bodyPr wrap="square">
                <a:spAutoFit/>
              </a:bodyPr>
              <a:lstStyle/>
              <a:p>
                <a:pPr algn="ctr" defTabSz="457200"/>
                <a:r>
                  <a:rPr lang="en-US" sz="1600" dirty="0">
                    <a:solidFill>
                      <a:srgbClr val="232F3E"/>
                    </a:solidFill>
                    <a:ea typeface="Amazon Ember" panose="020B0603020204020204" pitchFamily="34" charset="0"/>
                    <a:cs typeface="Amazon Ember" panose="020B0603020204020204" pitchFamily="34" charset="0"/>
                  </a:rPr>
                  <a:t>Authentication</a:t>
                </a:r>
                <a:endParaRPr lang="en-US" sz="1400" dirty="0">
                  <a:solidFill>
                    <a:srgbClr val="232F3E"/>
                  </a:solidFill>
                  <a:ea typeface="Amazon Ember" panose="020B0603020204020204" pitchFamily="34" charset="0"/>
                  <a:cs typeface="Amazon Ember" panose="020B0603020204020204" pitchFamily="34" charset="0"/>
                </a:endParaRPr>
              </a:p>
            </p:txBody>
          </p:sp>
          <p:sp>
            <p:nvSpPr>
              <p:cNvPr id="34" name="TextBox 8">
                <a:extLst>
                  <a:ext uri="{FF2B5EF4-FFF2-40B4-BE49-F238E27FC236}">
                    <a16:creationId xmlns:a16="http://schemas.microsoft.com/office/drawing/2014/main" id="{5564EF15-ABA4-40DF-99BB-44124B00A4D9}"/>
                  </a:ext>
                </a:extLst>
              </p:cNvPr>
              <p:cNvSpPr txBox="1">
                <a:spLocks noChangeArrowheads="1"/>
              </p:cNvSpPr>
              <p:nvPr/>
            </p:nvSpPr>
            <p:spPr bwMode="auto">
              <a:xfrm>
                <a:off x="6799396" y="1612343"/>
                <a:ext cx="1038713" cy="861774"/>
              </a:xfrm>
              <a:prstGeom prst="rect">
                <a:avLst/>
              </a:prstGeom>
              <a:noFill/>
              <a:ln w="9525">
                <a:noFill/>
                <a:miter lim="800000"/>
                <a:headEnd/>
                <a:tailEnd/>
              </a:ln>
            </p:spPr>
            <p:txBody>
              <a:bodyPr wrap="square">
                <a:spAutoFit/>
              </a:bodyPr>
              <a:lstStyle/>
              <a:p>
                <a:pPr defTabSz="457200"/>
                <a:r>
                  <a:rPr lang="en-US" sz="1600" dirty="0">
                    <a:solidFill>
                      <a:srgbClr val="232F3E"/>
                    </a:solidFill>
                    <a:ea typeface="Amazon Ember" panose="020B0603020204020204" pitchFamily="34" charset="0"/>
                    <a:cs typeface="Amazon Ember" panose="020B0603020204020204" pitchFamily="34" charset="0"/>
                  </a:rPr>
                  <a:t>Send access request</a:t>
                </a:r>
              </a:p>
            </p:txBody>
          </p:sp>
          <p:grpSp>
            <p:nvGrpSpPr>
              <p:cNvPr id="35" name="Group 34">
                <a:extLst>
                  <a:ext uri="{FF2B5EF4-FFF2-40B4-BE49-F238E27FC236}">
                    <a16:creationId xmlns:a16="http://schemas.microsoft.com/office/drawing/2014/main" id="{021E1C1A-1463-4CB6-A7B7-6B02B831953A}"/>
                  </a:ext>
                </a:extLst>
              </p:cNvPr>
              <p:cNvGrpSpPr/>
              <p:nvPr/>
            </p:nvGrpSpPr>
            <p:grpSpPr>
              <a:xfrm>
                <a:off x="5477783" y="1171212"/>
                <a:ext cx="1176495" cy="1621063"/>
                <a:chOff x="10111102" y="1413979"/>
                <a:chExt cx="1176495" cy="1621063"/>
              </a:xfrm>
            </p:grpSpPr>
            <p:pic>
              <p:nvPicPr>
                <p:cNvPr id="42" name="Picture 41">
                  <a:extLst>
                    <a:ext uri="{FF2B5EF4-FFF2-40B4-BE49-F238E27FC236}">
                      <a16:creationId xmlns:a16="http://schemas.microsoft.com/office/drawing/2014/main" id="{8283B564-391F-439A-A77B-C92B07BECE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30227" y="1413979"/>
                  <a:ext cx="1143374" cy="1621063"/>
                </a:xfrm>
                <a:prstGeom prst="rect">
                  <a:avLst/>
                </a:prstGeom>
              </p:spPr>
            </p:pic>
            <p:sp>
              <p:nvSpPr>
                <p:cNvPr id="43" name="TextBox 8">
                  <a:extLst>
                    <a:ext uri="{FF2B5EF4-FFF2-40B4-BE49-F238E27FC236}">
                      <a16:creationId xmlns:a16="http://schemas.microsoft.com/office/drawing/2014/main" id="{6041AE42-126A-42D4-B18D-9F3A4ED94186}"/>
                    </a:ext>
                  </a:extLst>
                </p:cNvPr>
                <p:cNvSpPr txBox="1">
                  <a:spLocks noChangeArrowheads="1"/>
                </p:cNvSpPr>
                <p:nvPr/>
              </p:nvSpPr>
              <p:spPr bwMode="auto">
                <a:xfrm>
                  <a:off x="10111102" y="1917774"/>
                  <a:ext cx="1176495" cy="1109727"/>
                </a:xfrm>
                <a:prstGeom prst="rect">
                  <a:avLst/>
                </a:prstGeom>
                <a:noFill/>
                <a:ln w="9525">
                  <a:noFill/>
                  <a:miter lim="800000"/>
                  <a:headEnd/>
                  <a:tailEnd/>
                </a:ln>
              </p:spPr>
              <p:txBody>
                <a:bodyPr wrap="square">
                  <a:spAutoFit/>
                </a:bodyPr>
                <a:lstStyle/>
                <a:p>
                  <a:pPr algn="ctr" defTabSz="457200">
                    <a:lnSpc>
                      <a:spcPts val="0"/>
                    </a:lnSpc>
                    <a:spcBef>
                      <a:spcPts val="1500"/>
                    </a:spcBef>
                  </a:pPr>
                  <a:r>
                    <a:rPr lang="en-US" sz="1600" dirty="0">
                      <a:ea typeface="Amazon Ember" panose="020B0603020204020204" pitchFamily="34" charset="0"/>
                      <a:cs typeface="Courier New" panose="02070309020205020404" pitchFamily="49" charset="0"/>
                    </a:rPr>
                    <a:t>Action</a:t>
                  </a:r>
                </a:p>
                <a:p>
                  <a:pPr algn="ctr" defTabSz="457200">
                    <a:lnSpc>
                      <a:spcPts val="0"/>
                    </a:lnSpc>
                    <a:spcBef>
                      <a:spcPts val="1500"/>
                    </a:spcBef>
                  </a:pPr>
                  <a:r>
                    <a:rPr lang="en-US" sz="1600" dirty="0">
                      <a:ea typeface="Amazon Ember" panose="020B0603020204020204" pitchFamily="34" charset="0"/>
                      <a:cs typeface="Courier New" panose="02070309020205020404" pitchFamily="49" charset="0"/>
                    </a:rPr>
                    <a:t>------</a:t>
                  </a:r>
                </a:p>
                <a:p>
                  <a:pPr algn="ctr" defTabSz="457200">
                    <a:lnSpc>
                      <a:spcPts val="0"/>
                    </a:lnSpc>
                    <a:spcBef>
                      <a:spcPts val="1500"/>
                    </a:spcBef>
                  </a:pPr>
                  <a:r>
                    <a:rPr lang="en-US" sz="1600" dirty="0">
                      <a:ea typeface="Amazon Ember" panose="020B0603020204020204" pitchFamily="34" charset="0"/>
                      <a:cs typeface="Courier New" panose="02070309020205020404" pitchFamily="49" charset="0"/>
                    </a:rPr>
                    <a:t>Resource</a:t>
                  </a:r>
                </a:p>
                <a:p>
                  <a:pPr algn="ctr" defTabSz="457200">
                    <a:lnSpc>
                      <a:spcPts val="0"/>
                    </a:lnSpc>
                    <a:spcBef>
                      <a:spcPts val="1500"/>
                    </a:spcBef>
                  </a:pPr>
                  <a:r>
                    <a:rPr lang="en-US" sz="1600" dirty="0">
                      <a:ea typeface="Amazon Ember" panose="020B0603020204020204" pitchFamily="34" charset="0"/>
                      <a:cs typeface="Courier New" panose="02070309020205020404" pitchFamily="49" charset="0"/>
                    </a:rPr>
                    <a:t>-----</a:t>
                  </a:r>
                </a:p>
                <a:p>
                  <a:pPr algn="ctr" defTabSz="457200">
                    <a:lnSpc>
                      <a:spcPts val="0"/>
                    </a:lnSpc>
                    <a:spcBef>
                      <a:spcPts val="1500"/>
                    </a:spcBef>
                  </a:pPr>
                  <a:r>
                    <a:rPr lang="en-US" sz="1600" dirty="0">
                      <a:ea typeface="Amazon Ember" panose="020B0603020204020204" pitchFamily="34" charset="0"/>
                      <a:cs typeface="Courier New" panose="02070309020205020404" pitchFamily="49" charset="0"/>
                    </a:rPr>
                    <a:t>Request</a:t>
                  </a:r>
                </a:p>
                <a:p>
                  <a:pPr algn="ctr" defTabSz="457200">
                    <a:lnSpc>
                      <a:spcPts val="0"/>
                    </a:lnSpc>
                    <a:spcBef>
                      <a:spcPts val="1500"/>
                    </a:spcBef>
                  </a:pPr>
                  <a:r>
                    <a:rPr lang="en-US" sz="1600" dirty="0">
                      <a:ea typeface="Amazon Ember" panose="020B0603020204020204" pitchFamily="34" charset="0"/>
                      <a:cs typeface="Courier New" panose="02070309020205020404" pitchFamily="49" charset="0"/>
                    </a:rPr>
                    <a:t> info</a:t>
                  </a:r>
                </a:p>
              </p:txBody>
            </p:sp>
          </p:grpSp>
          <p:pic>
            <p:nvPicPr>
              <p:cNvPr id="36" name="Graphic 35">
                <a:extLst>
                  <a:ext uri="{FF2B5EF4-FFF2-40B4-BE49-F238E27FC236}">
                    <a16:creationId xmlns:a16="http://schemas.microsoft.com/office/drawing/2014/main" id="{C6200323-7587-4FF9-9CB9-1576A452D71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09548" y="1603009"/>
                <a:ext cx="585670" cy="585670"/>
              </a:xfrm>
              <a:prstGeom prst="rect">
                <a:avLst/>
              </a:prstGeom>
            </p:spPr>
          </p:pic>
          <p:sp>
            <p:nvSpPr>
              <p:cNvPr id="37" name="Rounded Rectangle 8">
                <a:extLst>
                  <a:ext uri="{FF2B5EF4-FFF2-40B4-BE49-F238E27FC236}">
                    <a16:creationId xmlns:a16="http://schemas.microsoft.com/office/drawing/2014/main" id="{8531930C-62C1-4865-99A5-7006BBBC22B5}"/>
                  </a:ext>
                </a:extLst>
              </p:cNvPr>
              <p:cNvSpPr/>
              <p:nvPr/>
            </p:nvSpPr>
            <p:spPr>
              <a:xfrm>
                <a:off x="1107440" y="1527013"/>
                <a:ext cx="2403718" cy="728947"/>
              </a:xfrm>
              <a:prstGeom prst="roundRect">
                <a:avLst>
                  <a:gd name="adj" fmla="val 6214"/>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54">
                <a:extLst>
                  <a:ext uri="{FF2B5EF4-FFF2-40B4-BE49-F238E27FC236}">
                    <a16:creationId xmlns:a16="http://schemas.microsoft.com/office/drawing/2014/main" id="{8E314AAE-5947-47D4-9050-FBF30227D84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52511" y="1642677"/>
                <a:ext cx="458848" cy="458848"/>
              </a:xfrm>
              <a:prstGeom prst="rect">
                <a:avLst/>
              </a:prstGeom>
            </p:spPr>
          </p:pic>
          <p:pic>
            <p:nvPicPr>
              <p:cNvPr id="39" name="Picture 38">
                <a:extLst>
                  <a:ext uri="{FF2B5EF4-FFF2-40B4-BE49-F238E27FC236}">
                    <a16:creationId xmlns:a16="http://schemas.microsoft.com/office/drawing/2014/main" id="{6BF0EBF5-1675-451A-B6EA-6C580635D6D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36654" y="1558666"/>
                <a:ext cx="682917" cy="684624"/>
              </a:xfrm>
              <a:prstGeom prst="rect">
                <a:avLst/>
              </a:prstGeom>
            </p:spPr>
          </p:pic>
          <p:graphicFrame>
            <p:nvGraphicFramePr>
              <p:cNvPr id="40" name="Object 39">
                <a:extLst>
                  <a:ext uri="{FF2B5EF4-FFF2-40B4-BE49-F238E27FC236}">
                    <a16:creationId xmlns:a16="http://schemas.microsoft.com/office/drawing/2014/main" id="{112E07FB-7AC7-472B-92A9-D77FF655DEA9}"/>
                  </a:ext>
                </a:extLst>
              </p:cNvPr>
              <p:cNvGraphicFramePr>
                <a:graphicFrameLocks noChangeAspect="1"/>
              </p:cNvGraphicFramePr>
              <p:nvPr>
                <p:extLst>
                  <p:ext uri="{D42A27DB-BD31-4B8C-83A1-F6EECF244321}">
                    <p14:modId xmlns:p14="http://schemas.microsoft.com/office/powerpoint/2010/main" val="433871583"/>
                  </p:ext>
                </p:extLst>
              </p:nvPr>
            </p:nvGraphicFramePr>
            <p:xfrm>
              <a:off x="1191958" y="1668406"/>
              <a:ext cx="573062" cy="493032"/>
            </p:xfrm>
            <a:graphic>
              <a:graphicData uri="http://schemas.openxmlformats.org/presentationml/2006/ole">
                <mc:AlternateContent xmlns:mc="http://schemas.openxmlformats.org/markup-compatibility/2006">
                  <mc:Choice xmlns:v="urn:schemas-microsoft-com:vml" Requires="v">
                    <p:oleObj name="Visio" r:id="rId12" imgW="8248686" imgH="7096292" progId="Visio.Drawing.15">
                      <p:embed/>
                    </p:oleObj>
                  </mc:Choice>
                  <mc:Fallback>
                    <p:oleObj name="Visio" r:id="rId12" imgW="8248686" imgH="7096292" progId="Visio.Drawing.15">
                      <p:embed/>
                      <p:pic>
                        <p:nvPicPr>
                          <p:cNvPr id="40" name="Object 39">
                            <a:extLst>
                              <a:ext uri="{FF2B5EF4-FFF2-40B4-BE49-F238E27FC236}">
                                <a16:creationId xmlns:a16="http://schemas.microsoft.com/office/drawing/2014/main" id="{112E07FB-7AC7-472B-92A9-D77FF655DEA9}"/>
                              </a:ext>
                            </a:extLst>
                          </p:cNvPr>
                          <p:cNvPicPr/>
                          <p:nvPr/>
                        </p:nvPicPr>
                        <p:blipFill>
                          <a:blip r:embed="rId13"/>
                          <a:stretch>
                            <a:fillRect/>
                          </a:stretch>
                        </p:blipFill>
                        <p:spPr>
                          <a:xfrm>
                            <a:off x="1191958" y="1668406"/>
                            <a:ext cx="573062" cy="493032"/>
                          </a:xfrm>
                          <a:prstGeom prst="rect">
                            <a:avLst/>
                          </a:prstGeom>
                        </p:spPr>
                      </p:pic>
                    </p:oleObj>
                  </mc:Fallback>
                </mc:AlternateContent>
              </a:graphicData>
            </a:graphic>
          </p:graphicFrame>
          <p:sp>
            <p:nvSpPr>
              <p:cNvPr id="41" name="TextBox 40">
                <a:extLst>
                  <a:ext uri="{FF2B5EF4-FFF2-40B4-BE49-F238E27FC236}">
                    <a16:creationId xmlns:a16="http://schemas.microsoft.com/office/drawing/2014/main" id="{E4B166A9-660F-43F5-BE3B-CA1523456D31}"/>
                  </a:ext>
                </a:extLst>
              </p:cNvPr>
              <p:cNvSpPr txBox="1"/>
              <p:nvPr/>
            </p:nvSpPr>
            <p:spPr>
              <a:xfrm>
                <a:off x="1005841" y="2287342"/>
                <a:ext cx="2660118" cy="338554"/>
              </a:xfrm>
              <a:prstGeom prst="rect">
                <a:avLst/>
              </a:prstGeom>
              <a:noFill/>
            </p:spPr>
            <p:txBody>
              <a:bodyPr wrap="square" rtlCol="0">
                <a:spAutoFit/>
              </a:bodyPr>
              <a:lstStyle/>
              <a:p>
                <a:pPr algn="ctr"/>
                <a:r>
                  <a:rPr lang="en-US" sz="1600" dirty="0">
                    <a:solidFill>
                      <a:srgbClr val="232F3E"/>
                    </a:solidFill>
                    <a:ea typeface="Amazon Ember" panose="020B0603020204020204" pitchFamily="34" charset="0"/>
                    <a:cs typeface="Amazon Ember" panose="020B0603020204020204" pitchFamily="34" charset="0"/>
                  </a:rPr>
                  <a:t> User   Application  Role</a:t>
                </a:r>
              </a:p>
            </p:txBody>
          </p:sp>
        </p:grpSp>
        <p:grpSp>
          <p:nvGrpSpPr>
            <p:cNvPr id="44" name="Group 43">
              <a:extLst>
                <a:ext uri="{FF2B5EF4-FFF2-40B4-BE49-F238E27FC236}">
                  <a16:creationId xmlns:a16="http://schemas.microsoft.com/office/drawing/2014/main" id="{E17022C6-BC75-4ECB-995F-0BB88E7DE8A8}"/>
                </a:ext>
              </a:extLst>
            </p:cNvPr>
            <p:cNvGrpSpPr/>
            <p:nvPr/>
          </p:nvGrpSpPr>
          <p:grpSpPr>
            <a:xfrm>
              <a:off x="3434080" y="4796305"/>
              <a:ext cx="6580126" cy="782578"/>
              <a:chOff x="3434080" y="4796305"/>
              <a:chExt cx="6580126" cy="782578"/>
            </a:xfrm>
          </p:grpSpPr>
          <p:sp>
            <p:nvSpPr>
              <p:cNvPr id="45" name="TextBox 8">
                <a:extLst>
                  <a:ext uri="{FF2B5EF4-FFF2-40B4-BE49-F238E27FC236}">
                    <a16:creationId xmlns:a16="http://schemas.microsoft.com/office/drawing/2014/main" id="{525DFE85-6ECF-4B07-A693-E7C61BD956EB}"/>
                  </a:ext>
                </a:extLst>
              </p:cNvPr>
              <p:cNvSpPr txBox="1">
                <a:spLocks noChangeArrowheads="1"/>
              </p:cNvSpPr>
              <p:nvPr/>
            </p:nvSpPr>
            <p:spPr bwMode="auto">
              <a:xfrm>
                <a:off x="3434080" y="5078050"/>
                <a:ext cx="1256618" cy="338554"/>
              </a:xfrm>
              <a:prstGeom prst="rect">
                <a:avLst/>
              </a:prstGeom>
              <a:noFill/>
              <a:ln w="9525">
                <a:noFill/>
                <a:miter lim="800000"/>
                <a:headEnd/>
                <a:tailEnd/>
              </a:ln>
            </p:spPr>
            <p:txBody>
              <a:bodyPr wrap="square">
                <a:spAutoFit/>
              </a:bodyPr>
              <a:lstStyle/>
              <a:p>
                <a:pPr algn="r" defTabSz="457200"/>
                <a:r>
                  <a:rPr lang="en-US" sz="1600" dirty="0">
                    <a:solidFill>
                      <a:srgbClr val="232F3E"/>
                    </a:solidFill>
                    <a:ea typeface="Amazon Ember" panose="020B0603020204020204" pitchFamily="34" charset="0"/>
                    <a:cs typeface="Amazon Ember" panose="020B0603020204020204" pitchFamily="34" charset="0"/>
                  </a:rPr>
                  <a:t>Resources</a:t>
                </a:r>
              </a:p>
            </p:txBody>
          </p:sp>
          <p:grpSp>
            <p:nvGrpSpPr>
              <p:cNvPr id="46" name="Group 45">
                <a:extLst>
                  <a:ext uri="{FF2B5EF4-FFF2-40B4-BE49-F238E27FC236}">
                    <a16:creationId xmlns:a16="http://schemas.microsoft.com/office/drawing/2014/main" id="{84CB5D88-8B97-4E05-855E-26F3E4E14984}"/>
                  </a:ext>
                </a:extLst>
              </p:cNvPr>
              <p:cNvGrpSpPr/>
              <p:nvPr/>
            </p:nvGrpSpPr>
            <p:grpSpPr>
              <a:xfrm>
                <a:off x="4865534" y="4796305"/>
                <a:ext cx="5148672" cy="782578"/>
                <a:chOff x="5312574" y="4765825"/>
                <a:chExt cx="5148672" cy="782578"/>
              </a:xfrm>
            </p:grpSpPr>
            <p:sp>
              <p:nvSpPr>
                <p:cNvPr id="47" name="Rounded Rectangle 36">
                  <a:extLst>
                    <a:ext uri="{FF2B5EF4-FFF2-40B4-BE49-F238E27FC236}">
                      <a16:creationId xmlns:a16="http://schemas.microsoft.com/office/drawing/2014/main" id="{B869066E-7EDF-4806-AF4E-D4449EC0762D}"/>
                    </a:ext>
                  </a:extLst>
                </p:cNvPr>
                <p:cNvSpPr/>
                <p:nvPr/>
              </p:nvSpPr>
              <p:spPr>
                <a:xfrm>
                  <a:off x="5312574" y="4765825"/>
                  <a:ext cx="5148672" cy="782578"/>
                </a:xfrm>
                <a:prstGeom prst="roundRect">
                  <a:avLst>
                    <a:gd name="adj" fmla="val 6012"/>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latin typeface="Arial"/>
                    <a:cs typeface="Arial"/>
                  </a:endParaRPr>
                </a:p>
              </p:txBody>
            </p:sp>
            <p:sp>
              <p:nvSpPr>
                <p:cNvPr id="48" name="TextBox 8">
                  <a:extLst>
                    <a:ext uri="{FF2B5EF4-FFF2-40B4-BE49-F238E27FC236}">
                      <a16:creationId xmlns:a16="http://schemas.microsoft.com/office/drawing/2014/main" id="{F3AFE981-2AF2-491E-8F3D-8EFEB2658065}"/>
                    </a:ext>
                  </a:extLst>
                </p:cNvPr>
                <p:cNvSpPr txBox="1">
                  <a:spLocks noChangeArrowheads="1"/>
                </p:cNvSpPr>
                <p:nvPr/>
              </p:nvSpPr>
              <p:spPr bwMode="auto">
                <a:xfrm>
                  <a:off x="6085840" y="5029200"/>
                  <a:ext cx="1290996" cy="338554"/>
                </a:xfrm>
                <a:prstGeom prst="rect">
                  <a:avLst/>
                </a:prstGeom>
                <a:noFill/>
                <a:ln w="9525">
                  <a:noFill/>
                  <a:miter lim="800000"/>
                  <a:headEnd/>
                  <a:tailEnd/>
                </a:ln>
              </p:spPr>
              <p:txBody>
                <a:bodyPr wrap="square">
                  <a:spAutoFit/>
                </a:bodyPr>
                <a:lstStyle/>
                <a:p>
                  <a:pPr defTabSz="457200"/>
                  <a:r>
                    <a:rPr lang="en-US" sz="1600" dirty="0">
                      <a:solidFill>
                        <a:srgbClr val="232F3E"/>
                      </a:solidFill>
                      <a:ea typeface="Amazon Ember" panose="020B0603020204020204" pitchFamily="34" charset="0"/>
                      <a:cs typeface="Amazon Ember" panose="020B0603020204020204" pitchFamily="34" charset="0"/>
                    </a:rPr>
                    <a:t>Instance</a:t>
                  </a:r>
                </a:p>
              </p:txBody>
            </p:sp>
            <p:sp>
              <p:nvSpPr>
                <p:cNvPr id="49" name="TextBox 8">
                  <a:extLst>
                    <a:ext uri="{FF2B5EF4-FFF2-40B4-BE49-F238E27FC236}">
                      <a16:creationId xmlns:a16="http://schemas.microsoft.com/office/drawing/2014/main" id="{DBF61C8A-0DCC-4652-9BF3-9DF592DC4589}"/>
                    </a:ext>
                  </a:extLst>
                </p:cNvPr>
                <p:cNvSpPr txBox="1">
                  <a:spLocks noChangeArrowheads="1"/>
                </p:cNvSpPr>
                <p:nvPr/>
              </p:nvSpPr>
              <p:spPr bwMode="auto">
                <a:xfrm>
                  <a:off x="7925324" y="5029200"/>
                  <a:ext cx="665523" cy="338554"/>
                </a:xfrm>
                <a:prstGeom prst="rect">
                  <a:avLst/>
                </a:prstGeom>
                <a:noFill/>
                <a:ln w="9525">
                  <a:noFill/>
                  <a:miter lim="800000"/>
                  <a:headEnd/>
                  <a:tailEnd/>
                </a:ln>
              </p:spPr>
              <p:txBody>
                <a:bodyPr wrap="square">
                  <a:spAutoFit/>
                </a:bodyPr>
                <a:lstStyle/>
                <a:p>
                  <a:pPr defTabSz="457200"/>
                  <a:r>
                    <a:rPr lang="en-US" sz="1600" dirty="0">
                      <a:solidFill>
                        <a:srgbClr val="232F3E"/>
                      </a:solidFill>
                      <a:ea typeface="Amazon Ember" panose="020B0603020204020204" pitchFamily="34" charset="0"/>
                      <a:cs typeface="Amazon Ember" panose="020B0603020204020204" pitchFamily="34" charset="0"/>
                    </a:rPr>
                    <a:t>Role</a:t>
                  </a:r>
                </a:p>
              </p:txBody>
            </p:sp>
            <p:pic>
              <p:nvPicPr>
                <p:cNvPr id="50" name="Graphic 49">
                  <a:extLst>
                    <a:ext uri="{FF2B5EF4-FFF2-40B4-BE49-F238E27FC236}">
                      <a16:creationId xmlns:a16="http://schemas.microsoft.com/office/drawing/2014/main" id="{9D5C2CEB-584B-4498-AEC4-67C5D7724A4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475748" y="4867180"/>
                  <a:ext cx="579868" cy="579868"/>
                </a:xfrm>
                <a:prstGeom prst="rect">
                  <a:avLst/>
                </a:prstGeom>
              </p:spPr>
            </p:pic>
            <p:pic>
              <p:nvPicPr>
                <p:cNvPr id="51" name="Graphic 50">
                  <a:extLst>
                    <a:ext uri="{FF2B5EF4-FFF2-40B4-BE49-F238E27FC236}">
                      <a16:creationId xmlns:a16="http://schemas.microsoft.com/office/drawing/2014/main" id="{5B451D06-2F7F-464C-8E86-3D886BD3350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13850" y="4803539"/>
                  <a:ext cx="707150" cy="707150"/>
                </a:xfrm>
                <a:prstGeom prst="rect">
                  <a:avLst/>
                </a:prstGeom>
              </p:spPr>
            </p:pic>
            <p:pic>
              <p:nvPicPr>
                <p:cNvPr id="52" name="Graphic 51">
                  <a:extLst>
                    <a:ext uri="{FF2B5EF4-FFF2-40B4-BE49-F238E27FC236}">
                      <a16:creationId xmlns:a16="http://schemas.microsoft.com/office/drawing/2014/main" id="{8A8E0FE3-7BF4-42B0-B9AF-C8588F291A5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723002" y="4866258"/>
                  <a:ext cx="602044" cy="602044"/>
                </a:xfrm>
                <a:prstGeom prst="rect">
                  <a:avLst/>
                </a:prstGeom>
              </p:spPr>
            </p:pic>
            <p:sp>
              <p:nvSpPr>
                <p:cNvPr id="53" name="TextBox 8">
                  <a:extLst>
                    <a:ext uri="{FF2B5EF4-FFF2-40B4-BE49-F238E27FC236}">
                      <a16:creationId xmlns:a16="http://schemas.microsoft.com/office/drawing/2014/main" id="{DB96928B-6B18-4794-B131-703363F8AB5D}"/>
                    </a:ext>
                  </a:extLst>
                </p:cNvPr>
                <p:cNvSpPr txBox="1">
                  <a:spLocks noChangeArrowheads="1"/>
                </p:cNvSpPr>
                <p:nvPr/>
              </p:nvSpPr>
              <p:spPr bwMode="auto">
                <a:xfrm>
                  <a:off x="9090862" y="5029200"/>
                  <a:ext cx="1333069" cy="338554"/>
                </a:xfrm>
                <a:prstGeom prst="rect">
                  <a:avLst/>
                </a:prstGeom>
                <a:noFill/>
                <a:ln w="9525">
                  <a:noFill/>
                  <a:miter lim="800000"/>
                  <a:headEnd/>
                  <a:tailEnd/>
                </a:ln>
              </p:spPr>
              <p:txBody>
                <a:bodyPr wrap="square">
                  <a:spAutoFit/>
                </a:bodyPr>
                <a:lstStyle/>
                <a:p>
                  <a:pPr algn="r" defTabSz="457200"/>
                  <a:r>
                    <a:rPr lang="en-US" sz="1600" dirty="0">
                      <a:solidFill>
                        <a:srgbClr val="232F3E"/>
                      </a:solidFill>
                      <a:ea typeface="Amazon Ember" panose="020B0603020204020204" pitchFamily="34" charset="0"/>
                      <a:cs typeface="Amazon Ember" panose="020B0603020204020204" pitchFamily="34" charset="0"/>
                    </a:rPr>
                    <a:t>S3 bucket</a:t>
                  </a:r>
                </a:p>
              </p:txBody>
            </p:sp>
          </p:grpSp>
        </p:grpSp>
      </p:grpSp>
    </p:spTree>
    <p:custDataLst>
      <p:tags r:id="rId1"/>
    </p:custDataLst>
    <p:extLst>
      <p:ext uri="{BB962C8B-B14F-4D97-AF65-F5344CB8AC3E}">
        <p14:creationId xmlns:p14="http://schemas.microsoft.com/office/powerpoint/2010/main" val="1475812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3C3874-FB9D-4F70-93A8-5DCFB51B7D28}"/>
              </a:ext>
            </a:extLst>
          </p:cNvPr>
          <p:cNvSpPr>
            <a:spLocks noGrp="1"/>
          </p:cNvSpPr>
          <p:nvPr>
            <p:ph type="sldNum" idx="97"/>
          </p:nvPr>
        </p:nvSpPr>
        <p:spPr/>
        <p:txBody>
          <a:bodyPr/>
          <a:lstStyle/>
          <a:p>
            <a:fld id="{4037B1B0-0345-4E15-985A-6BECCDBE474F}" type="slidenum">
              <a:rPr lang="en-US" smtClean="0"/>
              <a:pPr/>
              <a:t>27</a:t>
            </a:fld>
            <a:endParaRPr lang="en-US" dirty="0"/>
          </a:p>
        </p:txBody>
      </p:sp>
      <p:sp>
        <p:nvSpPr>
          <p:cNvPr id="5" name="Title">
            <a:extLst>
              <a:ext uri="{FF2B5EF4-FFF2-40B4-BE49-F238E27FC236}">
                <a16:creationId xmlns:a16="http://schemas.microsoft.com/office/drawing/2014/main" id="{A07D3699-31C0-499B-B182-BF187048742B}"/>
              </a:ext>
            </a:extLst>
          </p:cNvPr>
          <p:cNvSpPr>
            <a:spLocks noGrp="1"/>
          </p:cNvSpPr>
          <p:nvPr>
            <p:ph type="title" idx="1"/>
          </p:nvPr>
        </p:nvSpPr>
        <p:spPr/>
        <p:txBody>
          <a:bodyPr/>
          <a:lstStyle/>
          <a:p>
            <a:br>
              <a:rPr lang="en-US" dirty="0"/>
            </a:br>
            <a:r>
              <a:rPr lang="en-US" dirty="0"/>
              <a:t>Best practices for IAM</a:t>
            </a:r>
          </a:p>
        </p:txBody>
      </p:sp>
      <p:sp>
        <p:nvSpPr>
          <p:cNvPr id="6" name="Subtitle 5">
            <a:extLst>
              <a:ext uri="{FF2B5EF4-FFF2-40B4-BE49-F238E27FC236}">
                <a16:creationId xmlns:a16="http://schemas.microsoft.com/office/drawing/2014/main" id="{48283404-D427-491B-94B5-1731FDBE2659}"/>
              </a:ext>
            </a:extLst>
          </p:cNvPr>
          <p:cNvSpPr>
            <a:spLocks noGrp="1"/>
          </p:cNvSpPr>
          <p:nvPr>
            <p:ph type="subTitle" idx="2"/>
          </p:nvPr>
        </p:nvSpPr>
        <p:spPr/>
        <p:txBody>
          <a:bodyPr/>
          <a:lstStyle/>
          <a:p>
            <a:endParaRPr lang="en-US" dirty="0"/>
          </a:p>
        </p:txBody>
      </p:sp>
    </p:spTree>
    <p:custDataLst>
      <p:tags r:id="rId1"/>
    </p:custDataLst>
    <p:extLst>
      <p:ext uri="{BB962C8B-B14F-4D97-AF65-F5344CB8AC3E}">
        <p14:creationId xmlns:p14="http://schemas.microsoft.com/office/powerpoint/2010/main" val="2224269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C74ACF-9E62-4CA3-BCF0-5D857F2169D7}"/>
              </a:ext>
            </a:extLst>
          </p:cNvPr>
          <p:cNvSpPr>
            <a:spLocks noGrp="1"/>
          </p:cNvSpPr>
          <p:nvPr>
            <p:ph type="sldNum" idx="97"/>
          </p:nvPr>
        </p:nvSpPr>
        <p:spPr/>
        <p:txBody>
          <a:bodyPr/>
          <a:lstStyle/>
          <a:p>
            <a:fld id="{4037B1B0-0345-4E15-985A-6BECCDBE474F}" type="slidenum">
              <a:rPr lang="en-US" smtClean="0"/>
              <a:pPr/>
              <a:t>28</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Start with AWS managed policies </a:t>
            </a:r>
          </a:p>
        </p:txBody>
      </p:sp>
      <p:grpSp>
        <p:nvGrpSpPr>
          <p:cNvPr id="5" name="AWSPolicies27">
            <a:extLst>
              <a:ext uri="{FF2B5EF4-FFF2-40B4-BE49-F238E27FC236}">
                <a16:creationId xmlns:a16="http://schemas.microsoft.com/office/drawing/2014/main" id="{36F25D2A-C61A-40FE-92D3-CC4677C4234B}"/>
              </a:ext>
              <a:ext uri="{C183D7F6-B498-43B3-948B-1728B52AA6E4}">
                <adec:decorative xmlns:adec="http://schemas.microsoft.com/office/drawing/2017/decorative" val="1"/>
              </a:ext>
            </a:extLst>
          </p:cNvPr>
          <p:cNvGrpSpPr/>
          <p:nvPr/>
        </p:nvGrpSpPr>
        <p:grpSpPr>
          <a:xfrm>
            <a:off x="8254683" y="1528175"/>
            <a:ext cx="3335337" cy="3762434"/>
            <a:chOff x="7586662" y="1528175"/>
            <a:chExt cx="3335337" cy="3762434"/>
          </a:xfrm>
        </p:grpSpPr>
        <p:pic>
          <p:nvPicPr>
            <p:cNvPr id="17" name="Picture 16">
              <a:extLst>
                <a:ext uri="{FF2B5EF4-FFF2-40B4-BE49-F238E27FC236}">
                  <a16:creationId xmlns:a16="http://schemas.microsoft.com/office/drawing/2014/main" id="{0A1D5C12-5E9D-45D5-A367-1536302B0600}"/>
                </a:ext>
              </a:extLst>
            </p:cNvPr>
            <p:cNvPicPr>
              <a:picLocks noChangeAspect="1"/>
            </p:cNvPicPr>
            <p:nvPr/>
          </p:nvPicPr>
          <p:blipFill rotWithShape="1">
            <a:blip r:embed="rId4">
              <a:extLst>
                <a:ext uri="{28A0092B-C50C-407E-A947-70E740481C1C}">
                  <a14:useLocalDpi xmlns:a14="http://schemas.microsoft.com/office/drawing/2010/main" val="0"/>
                </a:ext>
              </a:extLst>
            </a:blip>
            <a:srcRect t="17734" r="37274" b="18555"/>
            <a:stretch/>
          </p:blipFill>
          <p:spPr>
            <a:xfrm>
              <a:off x="7586662" y="1528175"/>
              <a:ext cx="3335337" cy="3387724"/>
            </a:xfrm>
            <a:prstGeom prst="rect">
              <a:avLst/>
            </a:prstGeom>
          </p:spPr>
        </p:pic>
        <p:sp>
          <p:nvSpPr>
            <p:cNvPr id="18" name="TextBox 17">
              <a:extLst>
                <a:ext uri="{FF2B5EF4-FFF2-40B4-BE49-F238E27FC236}">
                  <a16:creationId xmlns:a16="http://schemas.microsoft.com/office/drawing/2014/main" id="{DE659C0B-BB31-4877-8E1E-F1FA05FD04C9}"/>
                </a:ext>
              </a:extLst>
            </p:cNvPr>
            <p:cNvSpPr txBox="1"/>
            <p:nvPr/>
          </p:nvSpPr>
          <p:spPr>
            <a:xfrm>
              <a:off x="7721600" y="4890499"/>
              <a:ext cx="3200399" cy="400110"/>
            </a:xfrm>
            <a:prstGeom prst="rect">
              <a:avLst/>
            </a:prstGeom>
            <a:noFill/>
          </p:spPr>
          <p:txBody>
            <a:bodyPr wrap="square" rtlCol="0">
              <a:spAutoFit/>
            </a:bodyPr>
            <a:lstStyle/>
            <a:p>
              <a:pPr algn="ct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AWS managed policies</a:t>
              </a:r>
            </a:p>
          </p:txBody>
        </p:sp>
      </p:grpSp>
      <p:sp>
        <p:nvSpPr>
          <p:cNvPr id="16" name="Content Placeholder 2">
            <a:extLst>
              <a:ext uri="{FF2B5EF4-FFF2-40B4-BE49-F238E27FC236}">
                <a16:creationId xmlns:a16="http://schemas.microsoft.com/office/drawing/2014/main" id="{71BBFE0A-BEF9-4886-BCBD-EFDB02FFF477}"/>
              </a:ext>
            </a:extLst>
          </p:cNvPr>
          <p:cNvSpPr txBox="1">
            <a:spLocks/>
          </p:cNvSpPr>
          <p:nvPr/>
        </p:nvSpPr>
        <p:spPr>
          <a:xfrm>
            <a:off x="419099" y="1528175"/>
            <a:ext cx="7575111" cy="46487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232F3E"/>
                </a:solidFill>
                <a:latin typeface="Amazon Ember Display Heavy"/>
              </a:defRPr>
            </a:lvl1pPr>
          </a:lstStyle>
          <a:p>
            <a:pPr>
              <a:spcAft>
                <a:spcPts val="1200"/>
              </a:spcAft>
            </a:pPr>
            <a:r>
              <a:rPr lang="en-US" sz="2800" dirty="0">
                <a:latin typeface="+mn-lt"/>
                <a:ea typeface="Amazon Ember" panose="020B0603020204020204" pitchFamily="34" charset="0"/>
                <a:cs typeface="Amazon Ember" panose="020B0603020204020204" pitchFamily="34" charset="0"/>
              </a:rPr>
              <a:t>AWS managed policies are:</a:t>
            </a:r>
          </a:p>
          <a:p>
            <a:pPr marL="457200" indent="-457200">
              <a:spcAft>
                <a:spcPts val="1200"/>
              </a:spcAft>
              <a:buFont typeface="Arial" panose="020B0604020202020204" pitchFamily="34" charset="0"/>
              <a:buChar char="•"/>
            </a:pPr>
            <a:r>
              <a:rPr lang="en-US" sz="2800" dirty="0">
                <a:latin typeface="+mn-lt"/>
                <a:ea typeface="Amazon Ember" panose="020B0603020204020204" pitchFamily="34" charset="0"/>
                <a:cs typeface="Amazon Ember" panose="020B0603020204020204" pitchFamily="34" charset="0"/>
              </a:rPr>
              <a:t>Predefined policies designed for most common use cases</a:t>
            </a:r>
          </a:p>
          <a:p>
            <a:pPr marL="457200" indent="-457200">
              <a:spcAft>
                <a:spcPts val="1200"/>
              </a:spcAft>
              <a:buFont typeface="Arial" panose="020B0604020202020204" pitchFamily="34" charset="0"/>
              <a:buChar char="•"/>
            </a:pPr>
            <a:r>
              <a:rPr lang="en-US" sz="2800" dirty="0">
                <a:latin typeface="+mn-lt"/>
                <a:ea typeface="Amazon Ember" panose="020B0603020204020204" pitchFamily="34" charset="0"/>
                <a:cs typeface="Amazon Ember" panose="020B0603020204020204" pitchFamily="34" charset="0"/>
              </a:rPr>
              <a:t>Created and maintained by AWS </a:t>
            </a:r>
          </a:p>
          <a:p>
            <a:pPr marL="457200" indent="-457200">
              <a:spcAft>
                <a:spcPts val="1200"/>
              </a:spcAft>
              <a:buFont typeface="Arial" panose="020B0604020202020204" pitchFamily="34" charset="0"/>
              <a:buChar char="•"/>
            </a:pPr>
            <a:r>
              <a:rPr lang="en-US" sz="2800" dirty="0">
                <a:latin typeface="+mn-lt"/>
                <a:ea typeface="Amazon Ember" panose="020B0603020204020204" pitchFamily="34" charset="0"/>
                <a:cs typeface="Amazon Ember" panose="020B0603020204020204" pitchFamily="34" charset="0"/>
              </a:rPr>
              <a:t>Read-only</a:t>
            </a:r>
          </a:p>
          <a:p>
            <a:pPr marL="457200" indent="-457200">
              <a:spcAft>
                <a:spcPts val="1200"/>
              </a:spcAft>
              <a:buFont typeface="Arial" panose="020B0604020202020204" pitchFamily="34" charset="0"/>
              <a:buChar char="•"/>
            </a:pPr>
            <a:endParaRPr lang="en-US" sz="2800" dirty="0">
              <a:latin typeface="+mn-lt"/>
              <a:ea typeface="Amazon Ember" panose="020B0603020204020204" pitchFamily="34" charset="0"/>
              <a:cs typeface="Amazon Ember" panose="020B0603020204020204" pitchFamily="34" charset="0"/>
            </a:endParaRPr>
          </a:p>
          <a:p>
            <a:pPr>
              <a:spcAft>
                <a:spcPts val="1200"/>
              </a:spcAft>
            </a:pPr>
            <a:r>
              <a:rPr lang="en-US" sz="2800" b="1" dirty="0">
                <a:latin typeface="+mn-lt"/>
                <a:ea typeface="Amazon Ember" panose="020B0603020204020204" pitchFamily="34" charset="0"/>
                <a:cs typeface="Amazon Ember" panose="020B0603020204020204" pitchFamily="34" charset="0"/>
              </a:rPr>
              <a:t>Start here. Refine toward least privilege as you go.</a:t>
            </a:r>
          </a:p>
          <a:p>
            <a:endParaRPr lang="en-US" dirty="0">
              <a:latin typeface="+mn-lt"/>
            </a:endParaRPr>
          </a:p>
        </p:txBody>
      </p:sp>
    </p:spTree>
    <p:custDataLst>
      <p:tags r:id="rId1"/>
    </p:custDataLst>
    <p:extLst>
      <p:ext uri="{BB962C8B-B14F-4D97-AF65-F5344CB8AC3E}">
        <p14:creationId xmlns:p14="http://schemas.microsoft.com/office/powerpoint/2010/main" val="2590276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E94C48-D351-497E-BA77-C9D093F8B944}"/>
              </a:ext>
            </a:extLst>
          </p:cNvPr>
          <p:cNvSpPr>
            <a:spLocks noGrp="1"/>
          </p:cNvSpPr>
          <p:nvPr>
            <p:ph type="sldNum" idx="97"/>
          </p:nvPr>
        </p:nvSpPr>
        <p:spPr/>
        <p:txBody>
          <a:bodyPr/>
          <a:lstStyle/>
          <a:p>
            <a:fld id="{4037B1B0-0345-4E15-985A-6BECCDBE474F}" type="slidenum">
              <a:rPr lang="en-US" smtClean="0"/>
              <a:pPr/>
              <a:t>29</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Use multi-factor authentication</a:t>
            </a:r>
          </a:p>
        </p:txBody>
      </p:sp>
      <p:grpSp>
        <p:nvGrpSpPr>
          <p:cNvPr id="20" name="LoginSuccessA" descr="A conceptual diagram highlighting the use of multi-factor authentication—AWS credentials plus MFA-registered devices equal a successful AWS login as described in the notes. &#10;">
            <a:extLst>
              <a:ext uri="{FF2B5EF4-FFF2-40B4-BE49-F238E27FC236}">
                <a16:creationId xmlns:a16="http://schemas.microsoft.com/office/drawing/2014/main" id="{07F8914D-97D1-42F2-A470-62BD9B9419AA}"/>
              </a:ext>
            </a:extLst>
          </p:cNvPr>
          <p:cNvGrpSpPr/>
          <p:nvPr/>
        </p:nvGrpSpPr>
        <p:grpSpPr>
          <a:xfrm>
            <a:off x="575322" y="1295579"/>
            <a:ext cx="10528402" cy="5076745"/>
            <a:chOff x="575322" y="1295579"/>
            <a:chExt cx="10528402" cy="5076745"/>
          </a:xfrm>
        </p:grpSpPr>
        <p:pic>
          <p:nvPicPr>
            <p:cNvPr id="4" name="Picture 3">
              <a:extLst>
                <a:ext uri="{FF2B5EF4-FFF2-40B4-BE49-F238E27FC236}">
                  <a16:creationId xmlns:a16="http://schemas.microsoft.com/office/drawing/2014/main" id="{71E53805-D320-4042-AA42-FADDD9C0805C}"/>
                </a:ext>
              </a:extLst>
            </p:cNvPr>
            <p:cNvPicPr>
              <a:picLocks noChangeAspect="1"/>
            </p:cNvPicPr>
            <p:nvPr/>
          </p:nvPicPr>
          <p:blipFill rotWithShape="1">
            <a:blip r:embed="rId4"/>
            <a:srcRect l="15350" t="17273" r="19033" b="21715"/>
            <a:stretch/>
          </p:blipFill>
          <p:spPr>
            <a:xfrm>
              <a:off x="5263955" y="4909112"/>
              <a:ext cx="1664090" cy="848521"/>
            </a:xfrm>
            <a:prstGeom prst="rect">
              <a:avLst/>
            </a:prstGeom>
          </p:spPr>
        </p:pic>
        <p:grpSp>
          <p:nvGrpSpPr>
            <p:cNvPr id="5" name="Group 4">
              <a:extLst>
                <a:ext uri="{FF2B5EF4-FFF2-40B4-BE49-F238E27FC236}">
                  <a16:creationId xmlns:a16="http://schemas.microsoft.com/office/drawing/2014/main" id="{1A3F2C62-7489-4634-BCB4-513BC22F0A04}"/>
                </a:ext>
              </a:extLst>
            </p:cNvPr>
            <p:cNvGrpSpPr/>
            <p:nvPr/>
          </p:nvGrpSpPr>
          <p:grpSpPr>
            <a:xfrm>
              <a:off x="575322" y="1786361"/>
              <a:ext cx="3010886" cy="3980742"/>
              <a:chOff x="463834" y="1098620"/>
              <a:chExt cx="3010886" cy="3980742"/>
            </a:xfrm>
          </p:grpSpPr>
          <p:pic>
            <p:nvPicPr>
              <p:cNvPr id="6" name="Picture 5">
                <a:extLst>
                  <a:ext uri="{FF2B5EF4-FFF2-40B4-BE49-F238E27FC236}">
                    <a16:creationId xmlns:a16="http://schemas.microsoft.com/office/drawing/2014/main" id="{2E63F7AC-12D0-4A8B-83C6-EE76DA853177}"/>
                  </a:ext>
                </a:extLst>
              </p:cNvPr>
              <p:cNvPicPr>
                <a:picLocks noChangeAspect="1"/>
              </p:cNvPicPr>
              <p:nvPr/>
            </p:nvPicPr>
            <p:blipFill rotWithShape="1">
              <a:blip r:embed="rId5"/>
              <a:srcRect l="18867" r="21419"/>
              <a:stretch/>
            </p:blipFill>
            <p:spPr>
              <a:xfrm>
                <a:off x="463834" y="1098620"/>
                <a:ext cx="1296786" cy="812800"/>
              </a:xfrm>
              <a:prstGeom prst="rect">
                <a:avLst/>
              </a:prstGeom>
            </p:spPr>
          </p:pic>
          <p:sp>
            <p:nvSpPr>
              <p:cNvPr id="7" name="Content Placeholder 2">
                <a:extLst>
                  <a:ext uri="{FF2B5EF4-FFF2-40B4-BE49-F238E27FC236}">
                    <a16:creationId xmlns:a16="http://schemas.microsoft.com/office/drawing/2014/main" id="{D9A9E33B-D674-4EA3-87EC-DC9C112E110E}"/>
                  </a:ext>
                </a:extLst>
              </p:cNvPr>
              <p:cNvSpPr txBox="1">
                <a:spLocks/>
              </p:cNvSpPr>
              <p:nvPr/>
            </p:nvSpPr>
            <p:spPr>
              <a:xfrm>
                <a:off x="463834" y="3175293"/>
                <a:ext cx="2364173" cy="386770"/>
              </a:xfrm>
              <a:prstGeom prst="rect">
                <a:avLst/>
              </a:prstGeom>
            </p:spPr>
            <p:txBody>
              <a:bodyPr vert="horz" lIns="91440" tIns="45720" rIns="91440" bIns="45720" rtlCol="0">
                <a:noAutofit/>
              </a:bodyPr>
              <a:lstStyle>
                <a:lvl1pPr marL="457200" indent="-475488" algn="l" defTabSz="914400" rtl="0" eaLnBrk="1" latinLnBrk="0" hangingPunct="1">
                  <a:lnSpc>
                    <a:spcPct val="100000"/>
                  </a:lnSpc>
                  <a:spcBef>
                    <a:spcPts val="600"/>
                  </a:spcBef>
                  <a:buFontTx/>
                  <a:buBlip>
                    <a:blip r:embed="rId6"/>
                  </a:buBlip>
                  <a:defRPr sz="2800" b="0" i="0" kern="1200">
                    <a:solidFill>
                      <a:schemeClr val="tx1"/>
                    </a:solidFill>
                    <a:latin typeface="Amazon Ember Light" charset="0"/>
                    <a:ea typeface="Amazon Ember Light" charset="0"/>
                    <a:cs typeface="Amazon Ember Light" charset="0"/>
                  </a:defRPr>
                </a:lvl1pPr>
                <a:lvl2pPr marL="914400" indent="-466344" algn="l" defTabSz="914400" rtl="0" eaLnBrk="1" latinLnBrk="0" hangingPunct="1">
                  <a:lnSpc>
                    <a:spcPct val="100000"/>
                  </a:lnSpc>
                  <a:spcBef>
                    <a:spcPts val="600"/>
                  </a:spcBef>
                  <a:buFontTx/>
                  <a:buBlip>
                    <a:blip r:embed="rId6"/>
                  </a:buBlip>
                  <a:defRPr sz="2400" b="0" i="0" kern="1200">
                    <a:solidFill>
                      <a:schemeClr val="tx1"/>
                    </a:solidFill>
                    <a:latin typeface="Amazon Ember Light" charset="0"/>
                    <a:ea typeface="Amazon Ember Light" charset="0"/>
                    <a:cs typeface="Amazon Ember Light" charset="0"/>
                  </a:defRPr>
                </a:lvl2pPr>
                <a:lvl3pPr marL="1143000" indent="-228600" algn="l" defTabSz="914400" rtl="0" eaLnBrk="1" latinLnBrk="0" hangingPunct="1">
                  <a:lnSpc>
                    <a:spcPct val="90000"/>
                  </a:lnSpc>
                  <a:spcBef>
                    <a:spcPts val="500"/>
                  </a:spcBef>
                  <a:buFontTx/>
                  <a:buBlip>
                    <a:blip r:embed="rId6"/>
                  </a:buBlip>
                  <a:defRPr sz="2000" b="0" i="0" kern="1200">
                    <a:solidFill>
                      <a:schemeClr val="tx1"/>
                    </a:solidFill>
                    <a:latin typeface="Amazon Ember Light" charset="0"/>
                    <a:ea typeface="Amazon Ember Light" charset="0"/>
                    <a:cs typeface="Amazon Ember Light" charset="0"/>
                  </a:defRPr>
                </a:lvl3pPr>
                <a:lvl4pPr marL="1600200" indent="-228600" algn="l" defTabSz="914400" rtl="0" eaLnBrk="1" latinLnBrk="0" hangingPunct="1">
                  <a:lnSpc>
                    <a:spcPct val="90000"/>
                  </a:lnSpc>
                  <a:spcBef>
                    <a:spcPts val="500"/>
                  </a:spcBef>
                  <a:buFontTx/>
                  <a:buBlip>
                    <a:blip r:embed="rId6"/>
                  </a:buBlip>
                  <a:defRPr sz="1800" b="0" i="0" kern="1200">
                    <a:solidFill>
                      <a:schemeClr val="tx1"/>
                    </a:solidFill>
                    <a:latin typeface="Amazon Ember Light" charset="0"/>
                    <a:ea typeface="Amazon Ember Light" charset="0"/>
                    <a:cs typeface="Amazon Ember Light" charset="0"/>
                  </a:defRPr>
                </a:lvl4pPr>
                <a:lvl5pPr marL="2057400" indent="-228600" algn="l" defTabSz="914400" rtl="0" eaLnBrk="1" latinLnBrk="0" hangingPunct="1">
                  <a:lnSpc>
                    <a:spcPct val="90000"/>
                  </a:lnSpc>
                  <a:spcBef>
                    <a:spcPts val="500"/>
                  </a:spcBef>
                  <a:buFontTx/>
                  <a:buBlip>
                    <a:blip r:embed="rId6"/>
                  </a:buBlip>
                  <a:defRPr sz="1800" b="0" i="0" kern="1200">
                    <a:solidFill>
                      <a:schemeClr val="tx1"/>
                    </a:solidFill>
                    <a:latin typeface="Amazon Ember Light" charset="0"/>
                    <a:ea typeface="Amazon Ember Light" charset="0"/>
                    <a:cs typeface="Amazon Ember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FontTx/>
                  <a:buNone/>
                </a:pPr>
                <a:r>
                  <a:rPr lang="en-US" sz="1800" b="1" dirty="0">
                    <a:latin typeface="+mn-lt"/>
                    <a:ea typeface="Amazon Ember" panose="020B0603020204020204" pitchFamily="34" charset="0"/>
                    <a:cs typeface="Amazon Ember" panose="020B0603020204020204" pitchFamily="34" charset="0"/>
                  </a:rPr>
                  <a:t>IAM username</a:t>
                </a:r>
              </a:p>
            </p:txBody>
          </p:sp>
          <p:sp>
            <p:nvSpPr>
              <p:cNvPr id="8" name="Content Placeholder 2">
                <a:extLst>
                  <a:ext uri="{FF2B5EF4-FFF2-40B4-BE49-F238E27FC236}">
                    <a16:creationId xmlns:a16="http://schemas.microsoft.com/office/drawing/2014/main" id="{EAFCEA59-CD17-48FE-AB74-5E1C45FD6CE7}"/>
                  </a:ext>
                </a:extLst>
              </p:cNvPr>
              <p:cNvSpPr txBox="1">
                <a:spLocks/>
              </p:cNvSpPr>
              <p:nvPr/>
            </p:nvSpPr>
            <p:spPr>
              <a:xfrm>
                <a:off x="463834" y="4193829"/>
                <a:ext cx="2364173" cy="386770"/>
              </a:xfrm>
              <a:prstGeom prst="rect">
                <a:avLst/>
              </a:prstGeom>
            </p:spPr>
            <p:txBody>
              <a:bodyPr vert="horz" lIns="91440" tIns="45720" rIns="91440" bIns="45720" rtlCol="0">
                <a:noAutofit/>
              </a:bodyPr>
              <a:lstStyle>
                <a:lvl1pPr marL="457200" indent="-475488" algn="l" defTabSz="914400" rtl="0" eaLnBrk="1" latinLnBrk="0" hangingPunct="1">
                  <a:lnSpc>
                    <a:spcPct val="100000"/>
                  </a:lnSpc>
                  <a:spcBef>
                    <a:spcPts val="600"/>
                  </a:spcBef>
                  <a:buFontTx/>
                  <a:buBlip>
                    <a:blip r:embed="rId6"/>
                  </a:buBlip>
                  <a:defRPr sz="2800" b="0" i="0" kern="1200">
                    <a:solidFill>
                      <a:schemeClr val="tx1"/>
                    </a:solidFill>
                    <a:latin typeface="Amazon Ember Light" charset="0"/>
                    <a:ea typeface="Amazon Ember Light" charset="0"/>
                    <a:cs typeface="Amazon Ember Light" charset="0"/>
                  </a:defRPr>
                </a:lvl1pPr>
                <a:lvl2pPr marL="914400" indent="-466344" algn="l" defTabSz="914400" rtl="0" eaLnBrk="1" latinLnBrk="0" hangingPunct="1">
                  <a:lnSpc>
                    <a:spcPct val="100000"/>
                  </a:lnSpc>
                  <a:spcBef>
                    <a:spcPts val="600"/>
                  </a:spcBef>
                  <a:buFontTx/>
                  <a:buBlip>
                    <a:blip r:embed="rId6"/>
                  </a:buBlip>
                  <a:defRPr sz="2400" b="0" i="0" kern="1200">
                    <a:solidFill>
                      <a:schemeClr val="tx1"/>
                    </a:solidFill>
                    <a:latin typeface="Amazon Ember Light" charset="0"/>
                    <a:ea typeface="Amazon Ember Light" charset="0"/>
                    <a:cs typeface="Amazon Ember Light" charset="0"/>
                  </a:defRPr>
                </a:lvl2pPr>
                <a:lvl3pPr marL="1143000" indent="-228600" algn="l" defTabSz="914400" rtl="0" eaLnBrk="1" latinLnBrk="0" hangingPunct="1">
                  <a:lnSpc>
                    <a:spcPct val="90000"/>
                  </a:lnSpc>
                  <a:spcBef>
                    <a:spcPts val="500"/>
                  </a:spcBef>
                  <a:buFontTx/>
                  <a:buBlip>
                    <a:blip r:embed="rId6"/>
                  </a:buBlip>
                  <a:defRPr sz="2000" b="0" i="0" kern="1200">
                    <a:solidFill>
                      <a:schemeClr val="tx1"/>
                    </a:solidFill>
                    <a:latin typeface="Amazon Ember Light" charset="0"/>
                    <a:ea typeface="Amazon Ember Light" charset="0"/>
                    <a:cs typeface="Amazon Ember Light" charset="0"/>
                  </a:defRPr>
                </a:lvl3pPr>
                <a:lvl4pPr marL="1600200" indent="-228600" algn="l" defTabSz="914400" rtl="0" eaLnBrk="1" latinLnBrk="0" hangingPunct="1">
                  <a:lnSpc>
                    <a:spcPct val="90000"/>
                  </a:lnSpc>
                  <a:spcBef>
                    <a:spcPts val="500"/>
                  </a:spcBef>
                  <a:buFontTx/>
                  <a:buBlip>
                    <a:blip r:embed="rId6"/>
                  </a:buBlip>
                  <a:defRPr sz="1800" b="0" i="0" kern="1200">
                    <a:solidFill>
                      <a:schemeClr val="tx1"/>
                    </a:solidFill>
                    <a:latin typeface="Amazon Ember Light" charset="0"/>
                    <a:ea typeface="Amazon Ember Light" charset="0"/>
                    <a:cs typeface="Amazon Ember Light" charset="0"/>
                  </a:defRPr>
                </a:lvl4pPr>
                <a:lvl5pPr marL="2057400" indent="-228600" algn="l" defTabSz="914400" rtl="0" eaLnBrk="1" latinLnBrk="0" hangingPunct="1">
                  <a:lnSpc>
                    <a:spcPct val="90000"/>
                  </a:lnSpc>
                  <a:spcBef>
                    <a:spcPts val="500"/>
                  </a:spcBef>
                  <a:buFontTx/>
                  <a:buBlip>
                    <a:blip r:embed="rId6"/>
                  </a:buBlip>
                  <a:defRPr sz="1800" b="0" i="0" kern="1200">
                    <a:solidFill>
                      <a:schemeClr val="tx1"/>
                    </a:solidFill>
                    <a:latin typeface="Amazon Ember Light" charset="0"/>
                    <a:ea typeface="Amazon Ember Light" charset="0"/>
                    <a:cs typeface="Amazon Ember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FontTx/>
                  <a:buNone/>
                </a:pPr>
                <a:r>
                  <a:rPr lang="en-US" sz="1800" b="1" dirty="0">
                    <a:latin typeface="+mn-lt"/>
                    <a:ea typeface="Amazon Ember" panose="020B0603020204020204" pitchFamily="34" charset="0"/>
                    <a:cs typeface="Amazon Ember" panose="020B0603020204020204" pitchFamily="34" charset="0"/>
                  </a:rPr>
                  <a:t>Password</a:t>
                </a:r>
              </a:p>
            </p:txBody>
          </p:sp>
          <p:sp>
            <p:nvSpPr>
              <p:cNvPr id="9" name="Rounded Rectangle 38">
                <a:extLst>
                  <a:ext uri="{FF2B5EF4-FFF2-40B4-BE49-F238E27FC236}">
                    <a16:creationId xmlns:a16="http://schemas.microsoft.com/office/drawing/2014/main" id="{A80BA2A7-7C61-4A31-A49D-51A356AB01F0}"/>
                  </a:ext>
                </a:extLst>
              </p:cNvPr>
              <p:cNvSpPr/>
              <p:nvPr/>
            </p:nvSpPr>
            <p:spPr>
              <a:xfrm>
                <a:off x="565266" y="3578688"/>
                <a:ext cx="2909454" cy="498763"/>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39">
                <a:extLst>
                  <a:ext uri="{FF2B5EF4-FFF2-40B4-BE49-F238E27FC236}">
                    <a16:creationId xmlns:a16="http://schemas.microsoft.com/office/drawing/2014/main" id="{016051D2-31B1-4340-982B-B2E24DA96D8D}"/>
                  </a:ext>
                </a:extLst>
              </p:cNvPr>
              <p:cNvSpPr/>
              <p:nvPr/>
            </p:nvSpPr>
            <p:spPr>
              <a:xfrm>
                <a:off x="565266" y="4580599"/>
                <a:ext cx="2909454" cy="498763"/>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Content Placeholder 2">
              <a:extLst>
                <a:ext uri="{FF2B5EF4-FFF2-40B4-BE49-F238E27FC236}">
                  <a16:creationId xmlns:a16="http://schemas.microsoft.com/office/drawing/2014/main" id="{4F131B41-1180-47E1-A844-6B3610F457D8}"/>
                </a:ext>
              </a:extLst>
            </p:cNvPr>
            <p:cNvSpPr txBox="1">
              <a:spLocks/>
            </p:cNvSpPr>
            <p:nvPr/>
          </p:nvSpPr>
          <p:spPr>
            <a:xfrm>
              <a:off x="5080562" y="5798867"/>
              <a:ext cx="2030877" cy="573457"/>
            </a:xfrm>
            <a:prstGeom prst="rect">
              <a:avLst/>
            </a:prstGeom>
          </p:spPr>
          <p:txBody>
            <a:bodyPr vert="horz" lIns="91440" tIns="45720" rIns="91440" bIns="45720" rtlCol="0">
              <a:noAutofit/>
            </a:bodyPr>
            <a:lstStyle>
              <a:lvl1pPr marL="457200" indent="-475488" algn="l" defTabSz="914400" rtl="0" eaLnBrk="1" latinLnBrk="0" hangingPunct="1">
                <a:lnSpc>
                  <a:spcPct val="100000"/>
                </a:lnSpc>
                <a:spcBef>
                  <a:spcPts val="600"/>
                </a:spcBef>
                <a:buFontTx/>
                <a:buBlip>
                  <a:blip r:embed="rId6"/>
                </a:buBlip>
                <a:defRPr sz="2800" b="0" i="0" kern="1200">
                  <a:solidFill>
                    <a:schemeClr val="tx1"/>
                  </a:solidFill>
                  <a:latin typeface="Amazon Ember Light" charset="0"/>
                  <a:ea typeface="Amazon Ember Light" charset="0"/>
                  <a:cs typeface="Amazon Ember Light" charset="0"/>
                </a:defRPr>
              </a:lvl1pPr>
              <a:lvl2pPr marL="914400" indent="-466344" algn="l" defTabSz="914400" rtl="0" eaLnBrk="1" latinLnBrk="0" hangingPunct="1">
                <a:lnSpc>
                  <a:spcPct val="100000"/>
                </a:lnSpc>
                <a:spcBef>
                  <a:spcPts val="600"/>
                </a:spcBef>
                <a:buFontTx/>
                <a:buBlip>
                  <a:blip r:embed="rId6"/>
                </a:buBlip>
                <a:defRPr sz="2400" b="0" i="0" kern="1200">
                  <a:solidFill>
                    <a:schemeClr val="tx1"/>
                  </a:solidFill>
                  <a:latin typeface="Amazon Ember Light" charset="0"/>
                  <a:ea typeface="Amazon Ember Light" charset="0"/>
                  <a:cs typeface="Amazon Ember Light" charset="0"/>
                </a:defRPr>
              </a:lvl2pPr>
              <a:lvl3pPr marL="1143000" indent="-228600" algn="l" defTabSz="914400" rtl="0" eaLnBrk="1" latinLnBrk="0" hangingPunct="1">
                <a:lnSpc>
                  <a:spcPct val="90000"/>
                </a:lnSpc>
                <a:spcBef>
                  <a:spcPts val="500"/>
                </a:spcBef>
                <a:buFontTx/>
                <a:buBlip>
                  <a:blip r:embed="rId6"/>
                </a:buBlip>
                <a:defRPr sz="2000" b="0" i="0" kern="1200">
                  <a:solidFill>
                    <a:schemeClr val="tx1"/>
                  </a:solidFill>
                  <a:latin typeface="Amazon Ember Light" charset="0"/>
                  <a:ea typeface="Amazon Ember Light" charset="0"/>
                  <a:cs typeface="Amazon Ember Light" charset="0"/>
                </a:defRPr>
              </a:lvl3pPr>
              <a:lvl4pPr marL="1600200" indent="-228600" algn="l" defTabSz="914400" rtl="0" eaLnBrk="1" latinLnBrk="0" hangingPunct="1">
                <a:lnSpc>
                  <a:spcPct val="90000"/>
                </a:lnSpc>
                <a:spcBef>
                  <a:spcPts val="500"/>
                </a:spcBef>
                <a:buFontTx/>
                <a:buBlip>
                  <a:blip r:embed="rId6"/>
                </a:buBlip>
                <a:defRPr sz="1800" b="0" i="0" kern="1200">
                  <a:solidFill>
                    <a:schemeClr val="tx1"/>
                  </a:solidFill>
                  <a:latin typeface="Amazon Ember Light" charset="0"/>
                  <a:ea typeface="Amazon Ember Light" charset="0"/>
                  <a:cs typeface="Amazon Ember Light" charset="0"/>
                </a:defRPr>
              </a:lvl4pPr>
              <a:lvl5pPr marL="2057400" indent="-228600" algn="l" defTabSz="914400" rtl="0" eaLnBrk="1" latinLnBrk="0" hangingPunct="1">
                <a:lnSpc>
                  <a:spcPct val="90000"/>
                </a:lnSpc>
                <a:spcBef>
                  <a:spcPts val="500"/>
                </a:spcBef>
                <a:buFontTx/>
                <a:buBlip>
                  <a:blip r:embed="rId6"/>
                </a:buBlip>
                <a:defRPr sz="1800" b="0" i="0" kern="1200">
                  <a:solidFill>
                    <a:schemeClr val="tx1"/>
                  </a:solidFill>
                  <a:latin typeface="Amazon Ember Light" charset="0"/>
                  <a:ea typeface="Amazon Ember Light" charset="0"/>
                  <a:cs typeface="Amazon Ember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spcBef>
                  <a:spcPts val="0"/>
                </a:spcBef>
                <a:buFontTx/>
                <a:buNone/>
              </a:pPr>
              <a:r>
                <a:rPr lang="en-US" sz="1600" dirty="0">
                  <a:latin typeface="+mn-lt"/>
                  <a:ea typeface="Amazon Ember" panose="020B0603020204020204" pitchFamily="34" charset="0"/>
                  <a:cs typeface="Amazon Ember" panose="020B0603020204020204" pitchFamily="34" charset="0"/>
                </a:rPr>
                <a:t>MFA-registered devices</a:t>
              </a:r>
            </a:p>
          </p:txBody>
        </p:sp>
        <p:sp>
          <p:nvSpPr>
            <p:cNvPr id="12" name="TextBox 11">
              <a:extLst>
                <a:ext uri="{FF2B5EF4-FFF2-40B4-BE49-F238E27FC236}">
                  <a16:creationId xmlns:a16="http://schemas.microsoft.com/office/drawing/2014/main" id="{CDA6EF17-516B-4A71-87E1-4513D7633020}"/>
                </a:ext>
              </a:extLst>
            </p:cNvPr>
            <p:cNvSpPr txBox="1"/>
            <p:nvPr/>
          </p:nvSpPr>
          <p:spPr>
            <a:xfrm>
              <a:off x="4132489" y="3542014"/>
              <a:ext cx="1995055" cy="1107996"/>
            </a:xfrm>
            <a:prstGeom prst="rect">
              <a:avLst/>
            </a:prstGeom>
            <a:noFill/>
          </p:spPr>
          <p:txBody>
            <a:bodyPr wrap="square" rtlCol="0">
              <a:spAutoFit/>
            </a:bodyPr>
            <a:lstStyle/>
            <a:p>
              <a:r>
                <a:rPr lang="en-US" sz="6600" dirty="0"/>
                <a:t>+</a:t>
              </a:r>
            </a:p>
          </p:txBody>
        </p:sp>
        <p:sp>
          <p:nvSpPr>
            <p:cNvPr id="13" name="TextBox 12">
              <a:extLst>
                <a:ext uri="{FF2B5EF4-FFF2-40B4-BE49-F238E27FC236}">
                  <a16:creationId xmlns:a16="http://schemas.microsoft.com/office/drawing/2014/main" id="{4AE782DE-E16E-47D1-8ECE-EF32D2FAAAA6}"/>
                </a:ext>
              </a:extLst>
            </p:cNvPr>
            <p:cNvSpPr txBox="1"/>
            <p:nvPr/>
          </p:nvSpPr>
          <p:spPr>
            <a:xfrm>
              <a:off x="7629737" y="3542014"/>
              <a:ext cx="1995055" cy="1107996"/>
            </a:xfrm>
            <a:prstGeom prst="rect">
              <a:avLst/>
            </a:prstGeom>
            <a:noFill/>
          </p:spPr>
          <p:txBody>
            <a:bodyPr wrap="square" rtlCol="0">
              <a:spAutoFit/>
            </a:bodyPr>
            <a:lstStyle/>
            <a:p>
              <a:r>
                <a:rPr lang="en-US" sz="6600" dirty="0"/>
                <a:t>=</a:t>
              </a:r>
            </a:p>
          </p:txBody>
        </p:sp>
        <p:sp>
          <p:nvSpPr>
            <p:cNvPr id="14" name="Content Placeholder 2">
              <a:extLst>
                <a:ext uri="{FF2B5EF4-FFF2-40B4-BE49-F238E27FC236}">
                  <a16:creationId xmlns:a16="http://schemas.microsoft.com/office/drawing/2014/main" id="{0DB26379-2FAB-439D-8921-465852AF9402}"/>
                </a:ext>
              </a:extLst>
            </p:cNvPr>
            <p:cNvSpPr txBox="1">
              <a:spLocks/>
            </p:cNvSpPr>
            <p:nvPr/>
          </p:nvSpPr>
          <p:spPr>
            <a:xfrm>
              <a:off x="8839200" y="3603222"/>
              <a:ext cx="2264524" cy="970061"/>
            </a:xfrm>
            <a:prstGeom prst="rect">
              <a:avLst/>
            </a:prstGeom>
          </p:spPr>
          <p:txBody>
            <a:bodyPr vert="horz" lIns="91440" tIns="45720" rIns="91440" bIns="45720" rtlCol="0">
              <a:noAutofit/>
            </a:bodyPr>
            <a:lstStyle>
              <a:lvl1pPr marL="457200" indent="-475488" algn="l" defTabSz="914400" rtl="0" eaLnBrk="1" latinLnBrk="0" hangingPunct="1">
                <a:lnSpc>
                  <a:spcPct val="100000"/>
                </a:lnSpc>
                <a:spcBef>
                  <a:spcPts val="600"/>
                </a:spcBef>
                <a:buFontTx/>
                <a:buBlip>
                  <a:blip r:embed="rId6"/>
                </a:buBlip>
                <a:defRPr sz="2800" b="0" i="0" kern="1200">
                  <a:solidFill>
                    <a:schemeClr val="tx1"/>
                  </a:solidFill>
                  <a:latin typeface="Amazon Ember Light" charset="0"/>
                  <a:ea typeface="Amazon Ember Light" charset="0"/>
                  <a:cs typeface="Amazon Ember Light" charset="0"/>
                </a:defRPr>
              </a:lvl1pPr>
              <a:lvl2pPr marL="914400" indent="-466344" algn="l" defTabSz="914400" rtl="0" eaLnBrk="1" latinLnBrk="0" hangingPunct="1">
                <a:lnSpc>
                  <a:spcPct val="100000"/>
                </a:lnSpc>
                <a:spcBef>
                  <a:spcPts val="600"/>
                </a:spcBef>
                <a:buFontTx/>
                <a:buBlip>
                  <a:blip r:embed="rId6"/>
                </a:buBlip>
                <a:defRPr sz="2400" b="0" i="0" kern="1200">
                  <a:solidFill>
                    <a:schemeClr val="tx1"/>
                  </a:solidFill>
                  <a:latin typeface="Amazon Ember Light" charset="0"/>
                  <a:ea typeface="Amazon Ember Light" charset="0"/>
                  <a:cs typeface="Amazon Ember Light" charset="0"/>
                </a:defRPr>
              </a:lvl2pPr>
              <a:lvl3pPr marL="1143000" indent="-228600" algn="l" defTabSz="914400" rtl="0" eaLnBrk="1" latinLnBrk="0" hangingPunct="1">
                <a:lnSpc>
                  <a:spcPct val="90000"/>
                </a:lnSpc>
                <a:spcBef>
                  <a:spcPts val="500"/>
                </a:spcBef>
                <a:buFontTx/>
                <a:buBlip>
                  <a:blip r:embed="rId6"/>
                </a:buBlip>
                <a:defRPr sz="2000" b="0" i="0" kern="1200">
                  <a:solidFill>
                    <a:schemeClr val="tx1"/>
                  </a:solidFill>
                  <a:latin typeface="Amazon Ember Light" charset="0"/>
                  <a:ea typeface="Amazon Ember Light" charset="0"/>
                  <a:cs typeface="Amazon Ember Light" charset="0"/>
                </a:defRPr>
              </a:lvl3pPr>
              <a:lvl4pPr marL="1600200" indent="-228600" algn="l" defTabSz="914400" rtl="0" eaLnBrk="1" latinLnBrk="0" hangingPunct="1">
                <a:lnSpc>
                  <a:spcPct val="90000"/>
                </a:lnSpc>
                <a:spcBef>
                  <a:spcPts val="500"/>
                </a:spcBef>
                <a:buFontTx/>
                <a:buBlip>
                  <a:blip r:embed="rId6"/>
                </a:buBlip>
                <a:defRPr sz="1800" b="0" i="0" kern="1200">
                  <a:solidFill>
                    <a:schemeClr val="tx1"/>
                  </a:solidFill>
                  <a:latin typeface="Amazon Ember Light" charset="0"/>
                  <a:ea typeface="Amazon Ember Light" charset="0"/>
                  <a:cs typeface="Amazon Ember Light" charset="0"/>
                </a:defRPr>
              </a:lvl4pPr>
              <a:lvl5pPr marL="2057400" indent="-228600" algn="l" defTabSz="914400" rtl="0" eaLnBrk="1" latinLnBrk="0" hangingPunct="1">
                <a:lnSpc>
                  <a:spcPct val="90000"/>
                </a:lnSpc>
                <a:spcBef>
                  <a:spcPts val="500"/>
                </a:spcBef>
                <a:buFontTx/>
                <a:buBlip>
                  <a:blip r:embed="rId6"/>
                </a:buBlip>
                <a:defRPr sz="1800" b="0" i="0" kern="1200">
                  <a:solidFill>
                    <a:schemeClr val="tx1"/>
                  </a:solidFill>
                  <a:latin typeface="Amazon Ember Light" charset="0"/>
                  <a:ea typeface="Amazon Ember Light" charset="0"/>
                  <a:cs typeface="Amazon Ember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Tx/>
                <a:buNone/>
              </a:pPr>
              <a:r>
                <a:rPr lang="en-US" sz="3200" b="1" dirty="0">
                  <a:solidFill>
                    <a:srgbClr val="BE4E2E"/>
                  </a:solidFill>
                  <a:latin typeface="+mn-lt"/>
                  <a:ea typeface="Amazon Ember" panose="020B0603020204020204" pitchFamily="34" charset="0"/>
                  <a:cs typeface="Amazon Ember" panose="020B0603020204020204" pitchFamily="34" charset="0"/>
                </a:rPr>
                <a:t>Successful</a:t>
              </a:r>
            </a:p>
            <a:p>
              <a:pPr marL="0" indent="0" algn="ctr">
                <a:buFontTx/>
                <a:buNone/>
              </a:pPr>
              <a:r>
                <a:rPr lang="en-US" sz="3200" b="1" dirty="0">
                  <a:solidFill>
                    <a:srgbClr val="BE4E2E"/>
                  </a:solidFill>
                  <a:latin typeface="+mn-lt"/>
                  <a:ea typeface="Amazon Ember" panose="020B0603020204020204" pitchFamily="34" charset="0"/>
                  <a:cs typeface="Amazon Ember" panose="020B0603020204020204" pitchFamily="34" charset="0"/>
                </a:rPr>
                <a:t>login</a:t>
              </a:r>
            </a:p>
          </p:txBody>
        </p:sp>
        <p:sp>
          <p:nvSpPr>
            <p:cNvPr id="15" name="Content Placeholder 2">
              <a:extLst>
                <a:ext uri="{FF2B5EF4-FFF2-40B4-BE49-F238E27FC236}">
                  <a16:creationId xmlns:a16="http://schemas.microsoft.com/office/drawing/2014/main" id="{6F1E3E07-0D9E-46DB-BD36-D301F791B1BB}"/>
                </a:ext>
              </a:extLst>
            </p:cNvPr>
            <p:cNvSpPr txBox="1">
              <a:spLocks/>
            </p:cNvSpPr>
            <p:nvPr/>
          </p:nvSpPr>
          <p:spPr>
            <a:xfrm>
              <a:off x="575322" y="2844498"/>
              <a:ext cx="2364173" cy="386770"/>
            </a:xfrm>
            <a:prstGeom prst="rect">
              <a:avLst/>
            </a:prstGeom>
          </p:spPr>
          <p:txBody>
            <a:bodyPr vert="horz" lIns="91440" tIns="45720" rIns="91440" bIns="45720" rtlCol="0">
              <a:noAutofit/>
            </a:bodyPr>
            <a:lstStyle>
              <a:lvl1pPr marL="457200" indent="-475488" algn="l" defTabSz="914400" rtl="0" eaLnBrk="1" latinLnBrk="0" hangingPunct="1">
                <a:lnSpc>
                  <a:spcPct val="100000"/>
                </a:lnSpc>
                <a:spcBef>
                  <a:spcPts val="600"/>
                </a:spcBef>
                <a:buFontTx/>
                <a:buBlip>
                  <a:blip r:embed="rId6"/>
                </a:buBlip>
                <a:defRPr sz="2800" b="0" i="0" kern="1200">
                  <a:solidFill>
                    <a:schemeClr val="tx1"/>
                  </a:solidFill>
                  <a:latin typeface="Amazon Ember Light" charset="0"/>
                  <a:ea typeface="Amazon Ember Light" charset="0"/>
                  <a:cs typeface="Amazon Ember Light" charset="0"/>
                </a:defRPr>
              </a:lvl1pPr>
              <a:lvl2pPr marL="914400" indent="-466344" algn="l" defTabSz="914400" rtl="0" eaLnBrk="1" latinLnBrk="0" hangingPunct="1">
                <a:lnSpc>
                  <a:spcPct val="100000"/>
                </a:lnSpc>
                <a:spcBef>
                  <a:spcPts val="600"/>
                </a:spcBef>
                <a:buFontTx/>
                <a:buBlip>
                  <a:blip r:embed="rId6"/>
                </a:buBlip>
                <a:defRPr sz="2400" b="0" i="0" kern="1200">
                  <a:solidFill>
                    <a:schemeClr val="tx1"/>
                  </a:solidFill>
                  <a:latin typeface="Amazon Ember Light" charset="0"/>
                  <a:ea typeface="Amazon Ember Light" charset="0"/>
                  <a:cs typeface="Amazon Ember Light" charset="0"/>
                </a:defRPr>
              </a:lvl2pPr>
              <a:lvl3pPr marL="1143000" indent="-228600" algn="l" defTabSz="914400" rtl="0" eaLnBrk="1" latinLnBrk="0" hangingPunct="1">
                <a:lnSpc>
                  <a:spcPct val="90000"/>
                </a:lnSpc>
                <a:spcBef>
                  <a:spcPts val="500"/>
                </a:spcBef>
                <a:buFontTx/>
                <a:buBlip>
                  <a:blip r:embed="rId6"/>
                </a:buBlip>
                <a:defRPr sz="2000" b="0" i="0" kern="1200">
                  <a:solidFill>
                    <a:schemeClr val="tx1"/>
                  </a:solidFill>
                  <a:latin typeface="Amazon Ember Light" charset="0"/>
                  <a:ea typeface="Amazon Ember Light" charset="0"/>
                  <a:cs typeface="Amazon Ember Light" charset="0"/>
                </a:defRPr>
              </a:lvl3pPr>
              <a:lvl4pPr marL="1600200" indent="-228600" algn="l" defTabSz="914400" rtl="0" eaLnBrk="1" latinLnBrk="0" hangingPunct="1">
                <a:lnSpc>
                  <a:spcPct val="90000"/>
                </a:lnSpc>
                <a:spcBef>
                  <a:spcPts val="500"/>
                </a:spcBef>
                <a:buFontTx/>
                <a:buBlip>
                  <a:blip r:embed="rId6"/>
                </a:buBlip>
                <a:defRPr sz="1800" b="0" i="0" kern="1200">
                  <a:solidFill>
                    <a:schemeClr val="tx1"/>
                  </a:solidFill>
                  <a:latin typeface="Amazon Ember Light" charset="0"/>
                  <a:ea typeface="Amazon Ember Light" charset="0"/>
                  <a:cs typeface="Amazon Ember Light" charset="0"/>
                </a:defRPr>
              </a:lvl4pPr>
              <a:lvl5pPr marL="2057400" indent="-228600" algn="l" defTabSz="914400" rtl="0" eaLnBrk="1" latinLnBrk="0" hangingPunct="1">
                <a:lnSpc>
                  <a:spcPct val="90000"/>
                </a:lnSpc>
                <a:spcBef>
                  <a:spcPts val="500"/>
                </a:spcBef>
                <a:buFontTx/>
                <a:buBlip>
                  <a:blip r:embed="rId6"/>
                </a:buBlip>
                <a:defRPr sz="1800" b="0" i="0" kern="1200">
                  <a:solidFill>
                    <a:schemeClr val="tx1"/>
                  </a:solidFill>
                  <a:latin typeface="Amazon Ember Light" charset="0"/>
                  <a:ea typeface="Amazon Ember Light" charset="0"/>
                  <a:cs typeface="Amazon Ember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FontTx/>
                <a:buNone/>
              </a:pPr>
              <a:r>
                <a:rPr lang="en-US" sz="1800" b="1" dirty="0">
                  <a:latin typeface="+mn-lt"/>
                  <a:ea typeface="Amazon Ember" panose="020B0603020204020204" pitchFamily="34" charset="0"/>
                  <a:cs typeface="Amazon Ember" panose="020B0603020204020204" pitchFamily="34" charset="0"/>
                </a:rPr>
                <a:t>Account ID or Alias</a:t>
              </a:r>
            </a:p>
          </p:txBody>
        </p:sp>
        <p:sp>
          <p:nvSpPr>
            <p:cNvPr id="16" name="Rounded Rectangle 45">
              <a:extLst>
                <a:ext uri="{FF2B5EF4-FFF2-40B4-BE49-F238E27FC236}">
                  <a16:creationId xmlns:a16="http://schemas.microsoft.com/office/drawing/2014/main" id="{D0F9DC51-0404-4CB9-8E4F-9C273979681E}"/>
                </a:ext>
              </a:extLst>
            </p:cNvPr>
            <p:cNvSpPr/>
            <p:nvPr/>
          </p:nvSpPr>
          <p:spPr>
            <a:xfrm>
              <a:off x="676754" y="3247893"/>
              <a:ext cx="2909454" cy="498763"/>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A8AED2BB-6965-424C-9C60-C2EDC55506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83599" y="3472825"/>
              <a:ext cx="1224803" cy="1224803"/>
            </a:xfrm>
            <a:prstGeom prst="rect">
              <a:avLst/>
            </a:prstGeom>
          </p:spPr>
        </p:pic>
        <p:pic>
          <p:nvPicPr>
            <p:cNvPr id="18" name="Picture 17">
              <a:extLst>
                <a:ext uri="{FF2B5EF4-FFF2-40B4-BE49-F238E27FC236}">
                  <a16:creationId xmlns:a16="http://schemas.microsoft.com/office/drawing/2014/main" id="{818A0C3F-09EF-42AF-A23C-F16545730B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68626" y="1295579"/>
              <a:ext cx="2654748" cy="2039383"/>
            </a:xfrm>
            <a:prstGeom prst="rect">
              <a:avLst/>
            </a:prstGeom>
          </p:spPr>
        </p:pic>
        <p:sp>
          <p:nvSpPr>
            <p:cNvPr id="19" name="TextBox 18">
              <a:extLst>
                <a:ext uri="{FF2B5EF4-FFF2-40B4-BE49-F238E27FC236}">
                  <a16:creationId xmlns:a16="http://schemas.microsoft.com/office/drawing/2014/main" id="{8E2523ED-8C7E-40E9-ACF0-11D8B32F940A}"/>
                </a:ext>
              </a:extLst>
            </p:cNvPr>
            <p:cNvSpPr txBox="1"/>
            <p:nvPr/>
          </p:nvSpPr>
          <p:spPr>
            <a:xfrm>
              <a:off x="5598467" y="1874785"/>
              <a:ext cx="995066" cy="830997"/>
            </a:xfrm>
            <a:prstGeom prst="rect">
              <a:avLst/>
            </a:prstGeom>
            <a:noFill/>
          </p:spPr>
          <p:txBody>
            <a:bodyPr wrap="square" rtlCol="0">
              <a:spAutoFit/>
            </a:bodyPr>
            <a:lstStyle/>
            <a:p>
              <a:pPr algn="ctr"/>
              <a:r>
                <a:rPr lang="en-US" sz="1600" dirty="0">
                  <a:ea typeface="Amazon Ember Light" panose="020B0403020204020204" pitchFamily="34" charset="0"/>
                  <a:cs typeface="Amazon Ember Light" panose="020B0403020204020204" pitchFamily="34" charset="0"/>
                </a:rPr>
                <a:t>Use Code</a:t>
              </a:r>
            </a:p>
            <a:p>
              <a:pPr algn="ctr"/>
              <a:r>
                <a:rPr lang="en-US" sz="1600" dirty="0">
                  <a:ea typeface="Amazon Ember Light" panose="020B0403020204020204" pitchFamily="34" charset="0"/>
                  <a:cs typeface="Amazon Ember Light" panose="020B0403020204020204" pitchFamily="34" charset="0"/>
                </a:rPr>
                <a:t>43897</a:t>
              </a:r>
            </a:p>
          </p:txBody>
        </p:sp>
      </p:grpSp>
    </p:spTree>
    <p:custDataLst>
      <p:tags r:id="rId1"/>
    </p:custDataLst>
    <p:extLst>
      <p:ext uri="{BB962C8B-B14F-4D97-AF65-F5344CB8AC3E}">
        <p14:creationId xmlns:p14="http://schemas.microsoft.com/office/powerpoint/2010/main" val="2301489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7B490C-5B5F-42B6-A26D-BEE6BC989711}"/>
              </a:ext>
            </a:extLst>
          </p:cNvPr>
          <p:cNvSpPr>
            <a:spLocks noGrp="1"/>
          </p:cNvSpPr>
          <p:nvPr>
            <p:ph type="sldNum" idx="97"/>
          </p:nvPr>
        </p:nvSpPr>
        <p:spPr/>
        <p:txBody>
          <a:bodyPr/>
          <a:lstStyle/>
          <a:p>
            <a:fld id="{930176A1-BCF0-4712-97A6-6B495F55390B}" type="slidenum">
              <a:rPr lang="en-US" smtClean="0"/>
              <a:pPr/>
              <a:t>3</a:t>
            </a:fld>
            <a:endParaRPr lang="en-US" dirty="0"/>
          </a:p>
        </p:txBody>
      </p:sp>
      <p:sp>
        <p:nvSpPr>
          <p:cNvPr id="5" name="Title">
            <a:extLst>
              <a:ext uri="{FF2B5EF4-FFF2-40B4-BE49-F238E27FC236}">
                <a16:creationId xmlns:a16="http://schemas.microsoft.com/office/drawing/2014/main" id="{852C1F51-3DA9-4692-AE5D-8F365B0D723B}"/>
              </a:ext>
            </a:extLst>
          </p:cNvPr>
          <p:cNvSpPr>
            <a:spLocks noGrp="1"/>
          </p:cNvSpPr>
          <p:nvPr>
            <p:ph type="title" idx="1"/>
          </p:nvPr>
        </p:nvSpPr>
        <p:spPr/>
        <p:txBody>
          <a:bodyPr/>
          <a:lstStyle/>
          <a:p>
            <a:r>
              <a:rPr lang="en-US" dirty="0"/>
              <a:t>Example Corp. manager requests </a:t>
            </a:r>
          </a:p>
        </p:txBody>
      </p:sp>
      <p:sp>
        <p:nvSpPr>
          <p:cNvPr id="12" name="Rounded Rectangle 30">
            <a:extLst>
              <a:ext uri="{FF2B5EF4-FFF2-40B4-BE49-F238E27FC236}">
                <a16:creationId xmlns:a16="http://schemas.microsoft.com/office/drawing/2014/main" id="{78A4433F-4805-45F3-B076-733F9C24DA6F}"/>
              </a:ext>
            </a:extLst>
          </p:cNvPr>
          <p:cNvSpPr>
            <a:spLocks/>
          </p:cNvSpPr>
          <p:nvPr/>
        </p:nvSpPr>
        <p:spPr>
          <a:xfrm>
            <a:off x="5027678" y="1278144"/>
            <a:ext cx="6657845" cy="731520"/>
          </a:xfrm>
          <a:prstGeom prst="roundRect">
            <a:avLst/>
          </a:prstGeom>
          <a:solidFill>
            <a:schemeClr val="accent5">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noAutofit/>
          </a:bodyPr>
          <a:lstStyle/>
          <a:p>
            <a:pPr algn="ctr"/>
            <a:r>
              <a:rPr lang="en-US" sz="2400" dirty="0">
                <a:solidFill>
                  <a:schemeClr val="tx1"/>
                </a:solidFill>
                <a:ea typeface="Amazon Ember" panose="020B0603020204020204" pitchFamily="34" charset="0"/>
                <a:cs typeface="Amazon Ember" panose="020B0603020204020204" pitchFamily="34" charset="0"/>
              </a:rPr>
              <a:t>Permissions across environments must be </a:t>
            </a:r>
            <a:r>
              <a:rPr lang="en-US" sz="2400" i="1" dirty="0">
                <a:solidFill>
                  <a:schemeClr val="tx1"/>
                </a:solidFill>
                <a:ea typeface="Amazon Ember" panose="020B0603020204020204" pitchFamily="34" charset="0"/>
                <a:cs typeface="Amazon Ember" panose="020B0603020204020204" pitchFamily="34" charset="0"/>
              </a:rPr>
              <a:t>consistent.</a:t>
            </a:r>
          </a:p>
        </p:txBody>
      </p:sp>
      <p:sp>
        <p:nvSpPr>
          <p:cNvPr id="11" name="Rounded Rectangle 28">
            <a:extLst>
              <a:ext uri="{FF2B5EF4-FFF2-40B4-BE49-F238E27FC236}">
                <a16:creationId xmlns:a16="http://schemas.microsoft.com/office/drawing/2014/main" id="{FDC2C688-540F-4EA1-A761-032F91523542}"/>
              </a:ext>
            </a:extLst>
          </p:cNvPr>
          <p:cNvSpPr>
            <a:spLocks/>
          </p:cNvSpPr>
          <p:nvPr/>
        </p:nvSpPr>
        <p:spPr>
          <a:xfrm>
            <a:off x="5027678" y="3063240"/>
            <a:ext cx="6657845" cy="731520"/>
          </a:xfrm>
          <a:prstGeom prst="roundRect">
            <a:avLst/>
          </a:prstGeom>
          <a:solidFill>
            <a:schemeClr val="accent1">
              <a:lumMod val="10000"/>
              <a:lumOff val="9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ea typeface="Amazon Ember" panose="020B0603020204020204" pitchFamily="34" charset="0"/>
                <a:cs typeface="Amazon Ember" panose="020B0603020204020204" pitchFamily="34" charset="0"/>
              </a:rPr>
              <a:t>AWS accounts must be </a:t>
            </a:r>
            <a:r>
              <a:rPr lang="en-US" sz="2400" i="1" dirty="0">
                <a:solidFill>
                  <a:schemeClr val="tx1"/>
                </a:solidFill>
                <a:ea typeface="Amazon Ember" panose="020B0603020204020204" pitchFamily="34" charset="0"/>
                <a:cs typeface="Amazon Ember" panose="020B0603020204020204" pitchFamily="34" charset="0"/>
              </a:rPr>
              <a:t>organized. </a:t>
            </a:r>
            <a:endParaRPr lang="en-US" sz="2400" dirty="0">
              <a:solidFill>
                <a:schemeClr val="tx1"/>
              </a:solidFill>
              <a:ea typeface="Amazon Ember" panose="020B0603020204020204" pitchFamily="34" charset="0"/>
              <a:cs typeface="Amazon Ember" panose="020B0603020204020204" pitchFamily="34" charset="0"/>
            </a:endParaRPr>
          </a:p>
        </p:txBody>
      </p:sp>
      <p:grpSp>
        <p:nvGrpSpPr>
          <p:cNvPr id="8" name="PersonIcon">
            <a:extLst>
              <a:ext uri="{FF2B5EF4-FFF2-40B4-BE49-F238E27FC236}">
                <a16:creationId xmlns:a16="http://schemas.microsoft.com/office/drawing/2014/main" id="{5A137658-F2F8-43FB-BF87-338293882391}"/>
              </a:ext>
              <a:ext uri="{C183D7F6-B498-43B3-948B-1728B52AA6E4}">
                <adec:decorative xmlns:adec="http://schemas.microsoft.com/office/drawing/2017/decorative" val="1"/>
              </a:ext>
            </a:extLst>
          </p:cNvPr>
          <p:cNvGrpSpPr/>
          <p:nvPr/>
        </p:nvGrpSpPr>
        <p:grpSpPr>
          <a:xfrm>
            <a:off x="1155246" y="2907713"/>
            <a:ext cx="2264974" cy="2685011"/>
            <a:chOff x="1346357" y="3144464"/>
            <a:chExt cx="2264974" cy="2747236"/>
          </a:xfrm>
        </p:grpSpPr>
        <p:sp>
          <p:nvSpPr>
            <p:cNvPr id="9" name="Delay 31">
              <a:extLst>
                <a:ext uri="{FF2B5EF4-FFF2-40B4-BE49-F238E27FC236}">
                  <a16:creationId xmlns:a16="http://schemas.microsoft.com/office/drawing/2014/main" id="{FA67F09B-EE50-459E-90F5-33C0BF2D306B}"/>
                </a:ext>
              </a:extLst>
            </p:cNvPr>
            <p:cNvSpPr>
              <a:spLocks noChangeAspect="1"/>
            </p:cNvSpPr>
            <p:nvPr/>
          </p:nvSpPr>
          <p:spPr>
            <a:xfrm rot="16200000">
              <a:off x="1795187" y="4075556"/>
              <a:ext cx="1367314" cy="2264974"/>
            </a:xfrm>
            <a:prstGeom prst="flowChartDelay">
              <a:avLst/>
            </a:prstGeom>
            <a:noFill/>
            <a:ln w="123825">
              <a:solidFill>
                <a:srgbClr val="34A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mazon Ember Display"/>
                <a:ea typeface="+mn-ea"/>
                <a:cs typeface="+mn-cs"/>
              </a:endParaRPr>
            </a:p>
          </p:txBody>
        </p:sp>
        <p:sp>
          <p:nvSpPr>
            <p:cNvPr id="10" name="Oval 9">
              <a:extLst>
                <a:ext uri="{FF2B5EF4-FFF2-40B4-BE49-F238E27FC236}">
                  <a16:creationId xmlns:a16="http://schemas.microsoft.com/office/drawing/2014/main" id="{0D613807-60D9-4F1C-843C-3CDCC081613C}"/>
                </a:ext>
              </a:extLst>
            </p:cNvPr>
            <p:cNvSpPr>
              <a:spLocks noChangeAspect="1"/>
            </p:cNvSpPr>
            <p:nvPr/>
          </p:nvSpPr>
          <p:spPr>
            <a:xfrm>
              <a:off x="1757720" y="3144464"/>
              <a:ext cx="1373086" cy="1373359"/>
            </a:xfrm>
            <a:prstGeom prst="ellipse">
              <a:avLst/>
            </a:prstGeom>
            <a:noFill/>
            <a:ln w="123825">
              <a:solidFill>
                <a:srgbClr val="34A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mazon Ember Display"/>
                <a:ea typeface="+mn-ea"/>
                <a:cs typeface="+mn-cs"/>
              </a:endParaRPr>
            </a:p>
          </p:txBody>
        </p:sp>
      </p:grpSp>
    </p:spTree>
    <p:custDataLst>
      <p:tags r:id="rId1"/>
    </p:custDataLst>
    <p:extLst>
      <p:ext uri="{BB962C8B-B14F-4D97-AF65-F5344CB8AC3E}">
        <p14:creationId xmlns:p14="http://schemas.microsoft.com/office/powerpoint/2010/main" val="2376268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399592-CC2F-44EA-8E40-74029A8D46C4}"/>
              </a:ext>
            </a:extLst>
          </p:cNvPr>
          <p:cNvSpPr>
            <a:spLocks noGrp="1"/>
          </p:cNvSpPr>
          <p:nvPr>
            <p:ph type="sldNum" idx="97"/>
          </p:nvPr>
        </p:nvSpPr>
        <p:spPr/>
        <p:txBody>
          <a:bodyPr/>
          <a:lstStyle/>
          <a:p>
            <a:fld id="{4037B1B0-0345-4E15-985A-6BECCDBE474F}" type="slidenum">
              <a:rPr lang="en-US" smtClean="0"/>
              <a:pPr/>
              <a:t>30</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Rotate credentials regularly</a:t>
            </a:r>
          </a:p>
        </p:txBody>
      </p:sp>
      <p:sp>
        <p:nvSpPr>
          <p:cNvPr id="14" name="TextBox 13">
            <a:extLst>
              <a:ext uri="{FF2B5EF4-FFF2-40B4-BE49-F238E27FC236}">
                <a16:creationId xmlns:a16="http://schemas.microsoft.com/office/drawing/2014/main" id="{1E4F19FF-6A55-4897-95DB-27B7CB6ABE3F}"/>
              </a:ext>
            </a:extLst>
          </p:cNvPr>
          <p:cNvSpPr txBox="1"/>
          <p:nvPr/>
        </p:nvSpPr>
        <p:spPr>
          <a:xfrm>
            <a:off x="506253" y="1860844"/>
            <a:ext cx="4385375" cy="1384995"/>
          </a:xfrm>
          <a:prstGeom prst="rect">
            <a:avLst/>
          </a:prstGeom>
          <a:noFill/>
          <a:ln>
            <a:noFill/>
          </a:ln>
        </p:spPr>
        <p:txBody>
          <a:bodyPr wrap="square" rtlCol="0">
            <a:spAutoFit/>
          </a:bodyPr>
          <a:lstStyle/>
          <a:p>
            <a:r>
              <a:rPr lang="en-US" sz="2800" dirty="0">
                <a:solidFill>
                  <a:srgbClr val="232F3E"/>
                </a:solidFill>
                <a:ea typeface="Amazon Ember" panose="020B0603020204020204" pitchFamily="34" charset="0"/>
                <a:cs typeface="Amazon Ember" panose="020B0603020204020204" pitchFamily="34" charset="0"/>
              </a:rPr>
              <a:t>Reduce the impact of a possibly compromised access key.</a:t>
            </a:r>
          </a:p>
        </p:txBody>
      </p:sp>
      <p:sp>
        <p:nvSpPr>
          <p:cNvPr id="16" name="TextBox 15">
            <a:extLst>
              <a:ext uri="{FF2B5EF4-FFF2-40B4-BE49-F238E27FC236}">
                <a16:creationId xmlns:a16="http://schemas.microsoft.com/office/drawing/2014/main" id="{184FCFD5-61EB-4D3C-9838-870D540297A9}"/>
              </a:ext>
            </a:extLst>
          </p:cNvPr>
          <p:cNvSpPr txBox="1"/>
          <p:nvPr/>
        </p:nvSpPr>
        <p:spPr>
          <a:xfrm>
            <a:off x="506253" y="4251607"/>
            <a:ext cx="4385375" cy="1384995"/>
          </a:xfrm>
          <a:prstGeom prst="rect">
            <a:avLst/>
          </a:prstGeom>
          <a:noFill/>
          <a:ln>
            <a:noFill/>
          </a:ln>
        </p:spPr>
        <p:txBody>
          <a:bodyPr wrap="square" rtlCol="0">
            <a:spAutoFit/>
          </a:bodyPr>
          <a:lstStyle/>
          <a:p>
            <a:r>
              <a:rPr lang="en-US" sz="2800" dirty="0">
                <a:solidFill>
                  <a:srgbClr val="232F3E"/>
                </a:solidFill>
                <a:ea typeface="Amazon Ember" panose="020B0603020204020204" pitchFamily="34" charset="0"/>
                <a:cs typeface="Amazon Ember" panose="020B0603020204020204" pitchFamily="34" charset="0"/>
              </a:rPr>
              <a:t>Use AWS Config to identify access keys past due for rotation. </a:t>
            </a:r>
          </a:p>
        </p:txBody>
      </p:sp>
      <p:grpSp>
        <p:nvGrpSpPr>
          <p:cNvPr id="18" name="KeysPasswordsA">
            <a:extLst>
              <a:ext uri="{FF2B5EF4-FFF2-40B4-BE49-F238E27FC236}">
                <a16:creationId xmlns:a16="http://schemas.microsoft.com/office/drawing/2014/main" id="{A60BDF66-F931-4488-B1F5-52C84AFAE2BB}"/>
              </a:ext>
              <a:ext uri="{C183D7F6-B498-43B3-948B-1728B52AA6E4}">
                <adec:decorative xmlns:adec="http://schemas.microsoft.com/office/drawing/2017/decorative" val="1"/>
              </a:ext>
            </a:extLst>
          </p:cNvPr>
          <p:cNvGrpSpPr/>
          <p:nvPr/>
        </p:nvGrpSpPr>
        <p:grpSpPr>
          <a:xfrm>
            <a:off x="708775" y="1394835"/>
            <a:ext cx="10395343" cy="4961515"/>
            <a:chOff x="708775" y="1394835"/>
            <a:chExt cx="10395343" cy="4961515"/>
          </a:xfrm>
        </p:grpSpPr>
        <p:pic>
          <p:nvPicPr>
            <p:cNvPr id="6" name="Graphic 38">
              <a:extLst>
                <a:ext uri="{FF2B5EF4-FFF2-40B4-BE49-F238E27FC236}">
                  <a16:creationId xmlns:a16="http://schemas.microsoft.com/office/drawing/2014/main" id="{F5CE4759-2ACF-4D3D-B99B-78E658B29C9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37674" y="2963265"/>
              <a:ext cx="1428759" cy="1428759"/>
            </a:xfrm>
            <a:prstGeom prst="rect">
              <a:avLst/>
            </a:prstGeom>
          </p:spPr>
        </p:pic>
        <p:pic>
          <p:nvPicPr>
            <p:cNvPr id="7" name="Graphic 48">
              <a:extLst>
                <a:ext uri="{FF2B5EF4-FFF2-40B4-BE49-F238E27FC236}">
                  <a16:creationId xmlns:a16="http://schemas.microsoft.com/office/drawing/2014/main" id="{0D047411-EDE2-40EE-98F6-9C25C7F49AAA}"/>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75339" y="2959716"/>
              <a:ext cx="1428759" cy="1428759"/>
            </a:xfrm>
            <a:prstGeom prst="rect">
              <a:avLst/>
            </a:prstGeom>
          </p:spPr>
        </p:pic>
        <p:sp>
          <p:nvSpPr>
            <p:cNvPr id="8" name="Curved Down Arrow 4">
              <a:extLst>
                <a:ext uri="{FF2B5EF4-FFF2-40B4-BE49-F238E27FC236}">
                  <a16:creationId xmlns:a16="http://schemas.microsoft.com/office/drawing/2014/main" id="{E97B838E-0051-4D11-A4CE-5C33F5D6E003}"/>
                </a:ext>
              </a:extLst>
            </p:cNvPr>
            <p:cNvSpPr/>
            <p:nvPr/>
          </p:nvSpPr>
          <p:spPr>
            <a:xfrm>
              <a:off x="7273714" y="1394835"/>
              <a:ext cx="3285640" cy="1207906"/>
            </a:xfrm>
            <a:prstGeom prst="curvedDownArrow">
              <a:avLst/>
            </a:prstGeom>
            <a:solidFill>
              <a:srgbClr val="36C2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2F3E"/>
                </a:solidFill>
              </a:endParaRPr>
            </a:p>
          </p:txBody>
        </p:sp>
        <p:sp>
          <p:nvSpPr>
            <p:cNvPr id="9" name="Curved Down Arrow 9">
              <a:extLst>
                <a:ext uri="{FF2B5EF4-FFF2-40B4-BE49-F238E27FC236}">
                  <a16:creationId xmlns:a16="http://schemas.microsoft.com/office/drawing/2014/main" id="{BDC1226F-0F72-46A2-8EA1-5DDD4E59246A}"/>
                </a:ext>
              </a:extLst>
            </p:cNvPr>
            <p:cNvSpPr/>
            <p:nvPr/>
          </p:nvSpPr>
          <p:spPr>
            <a:xfrm rot="10800000">
              <a:off x="7227221" y="5148444"/>
              <a:ext cx="3285640" cy="1207906"/>
            </a:xfrm>
            <a:prstGeom prst="curvedDownArrow">
              <a:avLst/>
            </a:prstGeom>
            <a:solidFill>
              <a:srgbClr val="36C2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2F3E"/>
                </a:solidFill>
              </a:endParaRPr>
            </a:p>
          </p:txBody>
        </p:sp>
        <p:sp>
          <p:nvSpPr>
            <p:cNvPr id="10" name="Rectangle 9">
              <a:extLst>
                <a:ext uri="{FF2B5EF4-FFF2-40B4-BE49-F238E27FC236}">
                  <a16:creationId xmlns:a16="http://schemas.microsoft.com/office/drawing/2014/main" id="{10C73518-E878-44C4-AF39-3D90226E9664}"/>
                </a:ext>
              </a:extLst>
            </p:cNvPr>
            <p:cNvSpPr/>
            <p:nvPr/>
          </p:nvSpPr>
          <p:spPr>
            <a:xfrm>
              <a:off x="6374813" y="2900404"/>
              <a:ext cx="1554480" cy="1554480"/>
            </a:xfrm>
            <a:prstGeom prst="rect">
              <a:avLst/>
            </a:prstGeom>
            <a:noFill/>
            <a:ln w="25400">
              <a:solidFill>
                <a:srgbClr val="D62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2F3E"/>
                </a:solidFill>
              </a:endParaRPr>
            </a:p>
          </p:txBody>
        </p:sp>
        <p:sp>
          <p:nvSpPr>
            <p:cNvPr id="11" name="Rectangle 10">
              <a:extLst>
                <a:ext uri="{FF2B5EF4-FFF2-40B4-BE49-F238E27FC236}">
                  <a16:creationId xmlns:a16="http://schemas.microsoft.com/office/drawing/2014/main" id="{4EE21782-561F-4C90-9DCC-271B6B0446E3}"/>
                </a:ext>
              </a:extLst>
            </p:cNvPr>
            <p:cNvSpPr/>
            <p:nvPr/>
          </p:nvSpPr>
          <p:spPr>
            <a:xfrm>
              <a:off x="9412478" y="2896855"/>
              <a:ext cx="1554480" cy="1554480"/>
            </a:xfrm>
            <a:prstGeom prst="rect">
              <a:avLst/>
            </a:prstGeom>
            <a:noFill/>
            <a:ln w="25400">
              <a:solidFill>
                <a:srgbClr val="D62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2F3E"/>
                </a:solidFill>
              </a:endParaRPr>
            </a:p>
          </p:txBody>
        </p:sp>
        <p:sp>
          <p:nvSpPr>
            <p:cNvPr id="12" name="TextBox 11">
              <a:extLst>
                <a:ext uri="{FF2B5EF4-FFF2-40B4-BE49-F238E27FC236}">
                  <a16:creationId xmlns:a16="http://schemas.microsoft.com/office/drawing/2014/main" id="{1CC2DC95-045B-42DB-A89F-35F94F51A958}"/>
                </a:ext>
              </a:extLst>
            </p:cNvPr>
            <p:cNvSpPr txBox="1"/>
            <p:nvPr/>
          </p:nvSpPr>
          <p:spPr>
            <a:xfrm>
              <a:off x="6237653" y="4646417"/>
              <a:ext cx="1828800" cy="369332"/>
            </a:xfrm>
            <a:prstGeom prst="rect">
              <a:avLst/>
            </a:prstGeom>
            <a:noFill/>
          </p:spPr>
          <p:txBody>
            <a:bodyPr wrap="square" rtlCol="0">
              <a:spAutoFit/>
            </a:bodyPr>
            <a:lstStyle/>
            <a:p>
              <a:pPr algn="ctr"/>
              <a:r>
                <a:rPr lang="en-US" dirty="0">
                  <a:solidFill>
                    <a:srgbClr val="232F3E"/>
                  </a:solidFill>
                  <a:ea typeface="Amazon Ember" panose="020B0603020204020204" pitchFamily="34" charset="0"/>
                  <a:cs typeface="Amazon Ember" panose="020B0603020204020204" pitchFamily="34" charset="0"/>
                </a:rPr>
                <a:t>Access keys</a:t>
              </a:r>
            </a:p>
          </p:txBody>
        </p:sp>
        <p:sp>
          <p:nvSpPr>
            <p:cNvPr id="13" name="TextBox 12">
              <a:extLst>
                <a:ext uri="{FF2B5EF4-FFF2-40B4-BE49-F238E27FC236}">
                  <a16:creationId xmlns:a16="http://schemas.microsoft.com/office/drawing/2014/main" id="{6B5240CC-5585-43FE-8535-39962D6EC515}"/>
                </a:ext>
              </a:extLst>
            </p:cNvPr>
            <p:cNvSpPr txBox="1"/>
            <p:nvPr/>
          </p:nvSpPr>
          <p:spPr>
            <a:xfrm>
              <a:off x="9275318" y="4646416"/>
              <a:ext cx="1828800" cy="369332"/>
            </a:xfrm>
            <a:prstGeom prst="rect">
              <a:avLst/>
            </a:prstGeom>
            <a:noFill/>
          </p:spPr>
          <p:txBody>
            <a:bodyPr wrap="square" rtlCol="0">
              <a:spAutoFit/>
            </a:bodyPr>
            <a:lstStyle/>
            <a:p>
              <a:pPr algn="ctr"/>
              <a:r>
                <a:rPr lang="en-US" dirty="0">
                  <a:solidFill>
                    <a:srgbClr val="232F3E"/>
                  </a:solidFill>
                  <a:ea typeface="Amazon Ember" panose="020B0603020204020204" pitchFamily="34" charset="0"/>
                  <a:cs typeface="Amazon Ember" panose="020B0603020204020204" pitchFamily="34" charset="0"/>
                </a:rPr>
                <a:t>Passwords</a:t>
              </a:r>
            </a:p>
          </p:txBody>
        </p:sp>
        <p:cxnSp>
          <p:nvCxnSpPr>
            <p:cNvPr id="15" name="Straight Connector 14">
              <a:extLst>
                <a:ext uri="{FF2B5EF4-FFF2-40B4-BE49-F238E27FC236}">
                  <a16:creationId xmlns:a16="http://schemas.microsoft.com/office/drawing/2014/main" id="{45FEE381-888D-4F08-B527-04E25A4D3EF6}"/>
                </a:ext>
              </a:extLst>
            </p:cNvPr>
            <p:cNvCxnSpPr/>
            <p:nvPr/>
          </p:nvCxnSpPr>
          <p:spPr>
            <a:xfrm>
              <a:off x="708775" y="3724834"/>
              <a:ext cx="398033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4019297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0581F63-35D3-4E11-9515-4DBC1B5BAD6D}"/>
              </a:ext>
            </a:extLst>
          </p:cNvPr>
          <p:cNvSpPr>
            <a:spLocks noGrp="1"/>
          </p:cNvSpPr>
          <p:nvPr>
            <p:ph type="sldNum" idx="97"/>
          </p:nvPr>
        </p:nvSpPr>
        <p:spPr/>
        <p:txBody>
          <a:bodyPr/>
          <a:lstStyle/>
          <a:p>
            <a:fld id="{4037B1B0-0345-4E15-985A-6BECCDBE474F}" type="slidenum">
              <a:rPr lang="en-US" smtClean="0"/>
              <a:pPr/>
              <a:t>31</a:t>
            </a:fld>
            <a:endParaRPr lang="en-US"/>
          </a:p>
        </p:txBody>
      </p:sp>
      <p:sp>
        <p:nvSpPr>
          <p:cNvPr id="2" name="Title 1">
            <a:extLst>
              <a:ext uri="{FF2B5EF4-FFF2-40B4-BE49-F238E27FC236}">
                <a16:creationId xmlns:a16="http://schemas.microsoft.com/office/drawing/2014/main" id="{F2629ED9-0106-4DF9-9C38-87BF4E0F1627}"/>
              </a:ext>
            </a:extLst>
          </p:cNvPr>
          <p:cNvSpPr>
            <a:spLocks noGrp="1"/>
          </p:cNvSpPr>
          <p:nvPr>
            <p:ph type="title" idx="1"/>
          </p:nvPr>
        </p:nvSpPr>
        <p:spPr/>
        <p:txBody>
          <a:bodyPr>
            <a:normAutofit/>
          </a:bodyPr>
          <a:lstStyle/>
          <a:p>
            <a:r>
              <a:rPr lang="en-US" dirty="0"/>
              <a:t>Review and audit IAM access</a:t>
            </a:r>
          </a:p>
        </p:txBody>
      </p:sp>
      <p:sp>
        <p:nvSpPr>
          <p:cNvPr id="3" name="Text Placeholder 2">
            <a:extLst>
              <a:ext uri="{FF2B5EF4-FFF2-40B4-BE49-F238E27FC236}">
                <a16:creationId xmlns:a16="http://schemas.microsoft.com/office/drawing/2014/main" id="{ACEFFDC3-9F72-4C4F-9629-15058A3F3012}"/>
              </a:ext>
            </a:extLst>
          </p:cNvPr>
          <p:cNvSpPr>
            <a:spLocks noGrp="1"/>
          </p:cNvSpPr>
          <p:nvPr>
            <p:ph idx="2"/>
          </p:nvPr>
        </p:nvSpPr>
        <p:spPr/>
        <p:txBody>
          <a:bodyPr/>
          <a:lstStyle/>
          <a:p>
            <a:pPr marL="0" indent="0">
              <a:buNone/>
            </a:pPr>
            <a:r>
              <a:rPr lang="en-US" b="1" dirty="0"/>
              <a:t>Credential report</a:t>
            </a:r>
          </a:p>
          <a:p>
            <a:r>
              <a:rPr lang="en-US" dirty="0"/>
              <a:t>Lists all IAM users</a:t>
            </a:r>
          </a:p>
          <a:p>
            <a:r>
              <a:rPr lang="en-US" dirty="0"/>
              <a:t>Includes the status of the users’:</a:t>
            </a:r>
          </a:p>
          <a:p>
            <a:pPr lvl="1">
              <a:spcBef>
                <a:spcPts val="0"/>
              </a:spcBef>
            </a:pPr>
            <a:r>
              <a:rPr lang="en-US" sz="2800" dirty="0"/>
              <a:t>Passwords</a:t>
            </a:r>
          </a:p>
          <a:p>
            <a:pPr lvl="1">
              <a:spcBef>
                <a:spcPts val="0"/>
              </a:spcBef>
            </a:pPr>
            <a:r>
              <a:rPr lang="en-US" sz="2800" dirty="0"/>
              <a:t>Access keys</a:t>
            </a:r>
          </a:p>
          <a:p>
            <a:pPr lvl="1">
              <a:spcBef>
                <a:spcPts val="0"/>
              </a:spcBef>
            </a:pPr>
            <a:r>
              <a:rPr lang="en-US" sz="2800" dirty="0"/>
              <a:t>MFA devices</a:t>
            </a:r>
          </a:p>
          <a:p>
            <a:pPr lvl="1">
              <a:spcBef>
                <a:spcPts val="0"/>
              </a:spcBef>
            </a:pPr>
            <a:r>
              <a:rPr lang="en-US" sz="2800" dirty="0"/>
              <a:t>Signing certificates</a:t>
            </a:r>
          </a:p>
        </p:txBody>
      </p:sp>
      <p:sp>
        <p:nvSpPr>
          <p:cNvPr id="4" name="Text Placeholder 3">
            <a:extLst>
              <a:ext uri="{FF2B5EF4-FFF2-40B4-BE49-F238E27FC236}">
                <a16:creationId xmlns:a16="http://schemas.microsoft.com/office/drawing/2014/main" id="{C637CB0B-F8F9-4061-B264-184FF393F179}"/>
              </a:ext>
            </a:extLst>
          </p:cNvPr>
          <p:cNvSpPr>
            <a:spLocks noGrp="1"/>
          </p:cNvSpPr>
          <p:nvPr>
            <p:ph idx="3"/>
          </p:nvPr>
        </p:nvSpPr>
        <p:spPr/>
        <p:txBody>
          <a:bodyPr/>
          <a:lstStyle/>
          <a:p>
            <a:pPr marL="0" indent="0">
              <a:buNone/>
            </a:pPr>
            <a:r>
              <a:rPr lang="en-US" b="1" dirty="0"/>
              <a:t>IAM Access Analyzer</a:t>
            </a:r>
            <a:r>
              <a:rPr lang="en-US" dirty="0"/>
              <a:t>	</a:t>
            </a:r>
          </a:p>
          <a:p>
            <a:r>
              <a:rPr lang="en-US" dirty="0"/>
              <a:t>Identifies resources shared with external entities</a:t>
            </a:r>
          </a:p>
          <a:p>
            <a:r>
              <a:rPr lang="en-US" dirty="0"/>
              <a:t>Validates policies against best practices</a:t>
            </a:r>
          </a:p>
          <a:p>
            <a:r>
              <a:rPr lang="en-US" dirty="0"/>
              <a:t>Generates policies based on access activity in CloudTrail logs</a:t>
            </a:r>
          </a:p>
        </p:txBody>
      </p:sp>
    </p:spTree>
    <p:custDataLst>
      <p:tags r:id="rId1"/>
    </p:custDataLst>
    <p:extLst>
      <p:ext uri="{BB962C8B-B14F-4D97-AF65-F5344CB8AC3E}">
        <p14:creationId xmlns:p14="http://schemas.microsoft.com/office/powerpoint/2010/main" val="254784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9AD762-5834-4143-BF78-CAB87970FCEF}"/>
              </a:ext>
            </a:extLst>
          </p:cNvPr>
          <p:cNvSpPr>
            <a:spLocks noGrp="1"/>
          </p:cNvSpPr>
          <p:nvPr>
            <p:ph type="sldNum" idx="97"/>
          </p:nvPr>
        </p:nvSpPr>
        <p:spPr/>
        <p:txBody>
          <a:bodyPr/>
          <a:lstStyle/>
          <a:p>
            <a:fld id="{4037B1B0-0345-4E15-985A-6BECCDBE474F}" type="slidenum">
              <a:rPr lang="en-US" smtClean="0"/>
              <a:pPr/>
              <a:t>32</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Remove unnecessary credentials</a:t>
            </a:r>
          </a:p>
        </p:txBody>
      </p:sp>
      <p:grpSp>
        <p:nvGrpSpPr>
          <p:cNvPr id="11" name="TrashCanA">
            <a:extLst>
              <a:ext uri="{FF2B5EF4-FFF2-40B4-BE49-F238E27FC236}">
                <a16:creationId xmlns:a16="http://schemas.microsoft.com/office/drawing/2014/main" id="{319E77D2-4B36-4248-B4D8-63A4A4B45583}"/>
              </a:ext>
              <a:ext uri="{C183D7F6-B498-43B3-948B-1728B52AA6E4}">
                <adec:decorative xmlns:adec="http://schemas.microsoft.com/office/drawing/2017/decorative" val="1"/>
              </a:ext>
            </a:extLst>
          </p:cNvPr>
          <p:cNvGrpSpPr/>
          <p:nvPr/>
        </p:nvGrpSpPr>
        <p:grpSpPr>
          <a:xfrm>
            <a:off x="854351" y="1394847"/>
            <a:ext cx="10407104" cy="4782116"/>
            <a:chOff x="854351" y="1394847"/>
            <a:chExt cx="10407104" cy="4782116"/>
          </a:xfrm>
        </p:grpSpPr>
        <p:sp>
          <p:nvSpPr>
            <p:cNvPr id="4" name="Rectangle 3">
              <a:extLst>
                <a:ext uri="{FF2B5EF4-FFF2-40B4-BE49-F238E27FC236}">
                  <a16:creationId xmlns:a16="http://schemas.microsoft.com/office/drawing/2014/main" id="{EA6C861E-E99E-4EED-9F9D-E094AA05F18F}"/>
                </a:ext>
              </a:extLst>
            </p:cNvPr>
            <p:cNvSpPr/>
            <p:nvPr/>
          </p:nvSpPr>
          <p:spPr>
            <a:xfrm>
              <a:off x="2557219" y="1394847"/>
              <a:ext cx="8704236" cy="47821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2F3E"/>
                </a:solidFill>
              </a:endParaRPr>
            </a:p>
          </p:txBody>
        </p:sp>
        <p:sp>
          <p:nvSpPr>
            <p:cNvPr id="6" name="Rectangle 5">
              <a:extLst>
                <a:ext uri="{FF2B5EF4-FFF2-40B4-BE49-F238E27FC236}">
                  <a16:creationId xmlns:a16="http://schemas.microsoft.com/office/drawing/2014/main" id="{B4608B63-0CE7-4896-A4AA-A3AAA453F106}"/>
                </a:ext>
              </a:extLst>
            </p:cNvPr>
            <p:cNvSpPr/>
            <p:nvPr/>
          </p:nvSpPr>
          <p:spPr>
            <a:xfrm>
              <a:off x="885347" y="1937288"/>
              <a:ext cx="2958231" cy="322519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2F3E"/>
                </a:solidFill>
              </a:endParaRPr>
            </a:p>
          </p:txBody>
        </p:sp>
        <p:pic>
          <p:nvPicPr>
            <p:cNvPr id="7" name="Picture 6">
              <a:extLst>
                <a:ext uri="{FF2B5EF4-FFF2-40B4-BE49-F238E27FC236}">
                  <a16:creationId xmlns:a16="http://schemas.microsoft.com/office/drawing/2014/main" id="{A934ED48-8359-4019-B11F-AEAA9E6319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347" y="1648645"/>
              <a:ext cx="2958231" cy="2958231"/>
            </a:xfrm>
            <a:prstGeom prst="rect">
              <a:avLst/>
            </a:prstGeom>
          </p:spPr>
        </p:pic>
        <p:sp>
          <p:nvSpPr>
            <p:cNvPr id="8" name="TextBox 7">
              <a:extLst>
                <a:ext uri="{FF2B5EF4-FFF2-40B4-BE49-F238E27FC236}">
                  <a16:creationId xmlns:a16="http://schemas.microsoft.com/office/drawing/2014/main" id="{CBDA394E-DA74-4579-BB46-8931692800D3}"/>
                </a:ext>
              </a:extLst>
            </p:cNvPr>
            <p:cNvSpPr txBox="1"/>
            <p:nvPr/>
          </p:nvSpPr>
          <p:spPr>
            <a:xfrm>
              <a:off x="854351" y="4293033"/>
              <a:ext cx="3097716" cy="338554"/>
            </a:xfrm>
            <a:prstGeom prst="rect">
              <a:avLst/>
            </a:prstGeom>
            <a:noFill/>
          </p:spPr>
          <p:txBody>
            <a:bodyPr wrap="square" rtlCol="0">
              <a:spAutoFit/>
            </a:bodyPr>
            <a:lstStyle/>
            <a:p>
              <a:pPr algn="ctr"/>
              <a:r>
                <a:rPr lang="en-US" sz="1600" dirty="0">
                  <a:solidFill>
                    <a:srgbClr val="232F3E"/>
                  </a:solidFill>
                  <a:ea typeface="Amazon Ember" panose="020B0703020204020204" pitchFamily="34" charset="0"/>
                  <a:cs typeface="Amazon Ember" panose="020B0703020204020204" pitchFamily="34" charset="0"/>
                </a:rPr>
                <a:t>IAM credential report</a:t>
              </a:r>
            </a:p>
          </p:txBody>
        </p:sp>
        <p:pic>
          <p:nvPicPr>
            <p:cNvPr id="9" name="Picture 8">
              <a:extLst>
                <a:ext uri="{FF2B5EF4-FFF2-40B4-BE49-F238E27FC236}">
                  <a16:creationId xmlns:a16="http://schemas.microsoft.com/office/drawing/2014/main" id="{7F0F6145-5131-4447-B772-CAA8705ECBD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1928" y="4093547"/>
              <a:ext cx="1644706" cy="1644706"/>
            </a:xfrm>
            <a:prstGeom prst="rect">
              <a:avLst/>
            </a:prstGeom>
          </p:spPr>
        </p:pic>
      </p:grpSp>
      <p:sp>
        <p:nvSpPr>
          <p:cNvPr id="5" name="Content Placeholder 2">
            <a:extLst>
              <a:ext uri="{FF2B5EF4-FFF2-40B4-BE49-F238E27FC236}">
                <a16:creationId xmlns:a16="http://schemas.microsoft.com/office/drawing/2014/main" id="{FE10C889-209A-441D-A96B-5E89BCB0B0B5}"/>
              </a:ext>
            </a:extLst>
          </p:cNvPr>
          <p:cNvSpPr txBox="1">
            <a:spLocks/>
          </p:cNvSpPr>
          <p:nvPr/>
        </p:nvSpPr>
        <p:spPr>
          <a:xfrm>
            <a:off x="4773478" y="1528175"/>
            <a:ext cx="6276814" cy="123627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600" kern="1200">
                <a:solidFill>
                  <a:srgbClr val="232F3E"/>
                </a:solidFill>
                <a:latin typeface="Amazon Ember Display Heavy"/>
              </a:defRPr>
            </a:lvl1pPr>
          </a:lstStyle>
          <a:p>
            <a:endParaRPr lang="en-US" dirty="0">
              <a:latin typeface="+mn-lt"/>
            </a:endParaRPr>
          </a:p>
          <a:p>
            <a:r>
              <a:rPr lang="en-US" sz="2400" dirty="0">
                <a:latin typeface="+mn-lt"/>
                <a:ea typeface="Amazon Ember" panose="020B0603020204020204" pitchFamily="34" charset="0"/>
                <a:cs typeface="Amazon Ember" panose="020B0603020204020204" pitchFamily="34" charset="0"/>
              </a:rPr>
              <a:t>Remove IAM user credentials (</a:t>
            </a:r>
            <a:r>
              <a:rPr lang="en-US" sz="2400" b="1" dirty="0">
                <a:latin typeface="+mn-lt"/>
                <a:ea typeface="Amazon Ember" panose="020B0603020204020204" pitchFamily="34" charset="0"/>
                <a:cs typeface="Amazon Ember" panose="020B0603020204020204" pitchFamily="34" charset="0"/>
              </a:rPr>
              <a:t>passwords</a:t>
            </a:r>
            <a:r>
              <a:rPr lang="en-US" sz="2400" dirty="0">
                <a:latin typeface="+mn-lt"/>
                <a:ea typeface="Amazon Ember" panose="020B0603020204020204" pitchFamily="34" charset="0"/>
                <a:cs typeface="Amazon Ember" panose="020B0603020204020204" pitchFamily="34" charset="0"/>
              </a:rPr>
              <a:t> and </a:t>
            </a:r>
            <a:r>
              <a:rPr lang="en-US" sz="2400" b="1" dirty="0">
                <a:latin typeface="+mn-lt"/>
                <a:ea typeface="Amazon Ember" panose="020B0603020204020204" pitchFamily="34" charset="0"/>
                <a:cs typeface="Amazon Ember" panose="020B0603020204020204" pitchFamily="34" charset="0"/>
              </a:rPr>
              <a:t>access keys</a:t>
            </a:r>
            <a:r>
              <a:rPr lang="en-US" sz="2400" dirty="0">
                <a:latin typeface="+mn-lt"/>
                <a:ea typeface="Amazon Ember" panose="020B0603020204020204" pitchFamily="34" charset="0"/>
                <a:cs typeface="Amazon Ember" panose="020B0603020204020204" pitchFamily="34" charset="0"/>
              </a:rPr>
              <a:t>) that are not needed.</a:t>
            </a:r>
          </a:p>
        </p:txBody>
      </p:sp>
    </p:spTree>
    <p:custDataLst>
      <p:tags r:id="rId1"/>
    </p:custDataLst>
    <p:extLst>
      <p:ext uri="{BB962C8B-B14F-4D97-AF65-F5344CB8AC3E}">
        <p14:creationId xmlns:p14="http://schemas.microsoft.com/office/powerpoint/2010/main" val="2410523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F88F67-7BF2-41E4-BF98-2AF8C46684BE}"/>
              </a:ext>
            </a:extLst>
          </p:cNvPr>
          <p:cNvSpPr>
            <a:spLocks noGrp="1"/>
          </p:cNvSpPr>
          <p:nvPr>
            <p:ph type="sldNum" idx="97"/>
          </p:nvPr>
        </p:nvSpPr>
        <p:spPr/>
        <p:txBody>
          <a:bodyPr/>
          <a:lstStyle/>
          <a:p>
            <a:fld id="{4037B1B0-0345-4E15-985A-6BECCDBE474F}" type="slidenum">
              <a:rPr lang="en-US" smtClean="0"/>
              <a:pPr/>
              <a:t>33</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Example: IAM credential report</a:t>
            </a:r>
          </a:p>
        </p:txBody>
      </p:sp>
      <p:sp>
        <p:nvSpPr>
          <p:cNvPr id="5" name="TextBox 4">
            <a:extLst>
              <a:ext uri="{FF2B5EF4-FFF2-40B4-BE49-F238E27FC236}">
                <a16:creationId xmlns:a16="http://schemas.microsoft.com/office/drawing/2014/main" id="{0A437797-E9CC-4075-9CD6-26CFA493273B}"/>
              </a:ext>
            </a:extLst>
          </p:cNvPr>
          <p:cNvSpPr txBox="1"/>
          <p:nvPr/>
        </p:nvSpPr>
        <p:spPr>
          <a:xfrm>
            <a:off x="674822" y="6114226"/>
            <a:ext cx="6618863" cy="338554"/>
          </a:xfrm>
          <a:prstGeom prst="rect">
            <a:avLst/>
          </a:prstGeom>
          <a:noFill/>
        </p:spPr>
        <p:txBody>
          <a:bodyPr wrap="square" rtlCol="0">
            <a:spAutoFit/>
          </a:bodyPr>
          <a:lstStyle/>
          <a:p>
            <a:pPr algn="ctr"/>
            <a:r>
              <a:rPr lang="en-US" sz="1600" dirty="0">
                <a:ea typeface="Amazon Ember" panose="020B0603020204020204" pitchFamily="34" charset="0"/>
                <a:cs typeface="Amazon Ember" panose="020B0603020204020204" pitchFamily="34" charset="0"/>
              </a:rPr>
              <a:t>IAM credential report—Transposed </a:t>
            </a:r>
          </a:p>
        </p:txBody>
      </p:sp>
      <p:grpSp>
        <p:nvGrpSpPr>
          <p:cNvPr id="9" name="KeysA" descr="Find credentials and access keys that are not being used.">
            <a:extLst>
              <a:ext uri="{FF2B5EF4-FFF2-40B4-BE49-F238E27FC236}">
                <a16:creationId xmlns:a16="http://schemas.microsoft.com/office/drawing/2014/main" id="{7FB5F803-958E-4928-B03B-C8083F9B7962}"/>
              </a:ext>
            </a:extLst>
          </p:cNvPr>
          <p:cNvGrpSpPr/>
          <p:nvPr/>
        </p:nvGrpSpPr>
        <p:grpSpPr>
          <a:xfrm>
            <a:off x="7293685" y="1734208"/>
            <a:ext cx="4341267" cy="2427890"/>
            <a:chOff x="7293685" y="1734208"/>
            <a:chExt cx="4341267" cy="2427890"/>
          </a:xfrm>
        </p:grpSpPr>
        <p:sp>
          <p:nvSpPr>
            <p:cNvPr id="6" name="Rectangle 5">
              <a:extLst>
                <a:ext uri="{FF2B5EF4-FFF2-40B4-BE49-F238E27FC236}">
                  <a16:creationId xmlns:a16="http://schemas.microsoft.com/office/drawing/2014/main" id="{35018BAE-FA41-4942-8BD8-FA5BDEB2BD16}"/>
                </a:ext>
              </a:extLst>
            </p:cNvPr>
            <p:cNvSpPr/>
            <p:nvPr/>
          </p:nvSpPr>
          <p:spPr>
            <a:xfrm>
              <a:off x="8471338" y="1734208"/>
              <a:ext cx="3163614" cy="242789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mazon Ember" panose="020B0603020204020204" pitchFamily="34" charset="0"/>
                  <a:cs typeface="Amazon Ember" panose="020B0603020204020204" pitchFamily="34" charset="0"/>
                </a:rPr>
                <a:t>Find credentials and access keys that are not being used.</a:t>
              </a:r>
            </a:p>
          </p:txBody>
        </p:sp>
        <p:cxnSp>
          <p:nvCxnSpPr>
            <p:cNvPr id="7" name="Straight Connector 6">
              <a:extLst>
                <a:ext uri="{FF2B5EF4-FFF2-40B4-BE49-F238E27FC236}">
                  <a16:creationId xmlns:a16="http://schemas.microsoft.com/office/drawing/2014/main" id="{4717577E-3B97-4E68-B1F1-E40D112DFB64}"/>
                </a:ext>
              </a:extLst>
            </p:cNvPr>
            <p:cNvCxnSpPr/>
            <p:nvPr/>
          </p:nvCxnSpPr>
          <p:spPr>
            <a:xfrm>
              <a:off x="7293685" y="2175641"/>
              <a:ext cx="1177653" cy="0"/>
            </a:xfrm>
            <a:prstGeom prst="line">
              <a:avLst/>
            </a:prstGeom>
            <a:ln w="19050">
              <a:solidFill>
                <a:schemeClr val="accent4">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CF7618D-4D00-4140-9343-9817FBAF1171}"/>
                </a:ext>
              </a:extLst>
            </p:cNvPr>
            <p:cNvCxnSpPr/>
            <p:nvPr/>
          </p:nvCxnSpPr>
          <p:spPr>
            <a:xfrm>
              <a:off x="7293685" y="3668110"/>
              <a:ext cx="1177653" cy="0"/>
            </a:xfrm>
            <a:prstGeom prst="line">
              <a:avLst/>
            </a:prstGeom>
            <a:ln w="19050">
              <a:solidFill>
                <a:schemeClr val="accent4">
                  <a:lumMod val="75000"/>
                </a:schemeClr>
              </a:solidFill>
              <a:prstDash val="lgDash"/>
            </a:ln>
          </p:spPr>
          <p:style>
            <a:lnRef idx="1">
              <a:schemeClr val="accent1"/>
            </a:lnRef>
            <a:fillRef idx="0">
              <a:schemeClr val="accent1"/>
            </a:fillRef>
            <a:effectRef idx="0">
              <a:schemeClr val="accent1"/>
            </a:effectRef>
            <a:fontRef idx="minor">
              <a:schemeClr val="tx1"/>
            </a:fontRef>
          </p:style>
        </p:cxnSp>
      </p:grpSp>
      <p:graphicFrame>
        <p:nvGraphicFramePr>
          <p:cNvPr id="4" name="Table 3">
            <a:extLst>
              <a:ext uri="{FF2B5EF4-FFF2-40B4-BE49-F238E27FC236}">
                <a16:creationId xmlns:a16="http://schemas.microsoft.com/office/drawing/2014/main" id="{77F150F6-C7C0-47E4-AD6C-C932356E51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48501310"/>
              </p:ext>
            </p:extLst>
          </p:nvPr>
        </p:nvGraphicFramePr>
        <p:xfrm>
          <a:off x="674822" y="1003890"/>
          <a:ext cx="6618863" cy="5070580"/>
        </p:xfrm>
        <a:graphic>
          <a:graphicData uri="http://schemas.openxmlformats.org/drawingml/2006/table">
            <a:tbl>
              <a:tblPr firstRow="1">
                <a:effectLst>
                  <a:outerShdw blurRad="50800" dist="38100" dir="2700000" algn="tl" rotWithShape="0">
                    <a:prstClr val="black">
                      <a:alpha val="40000"/>
                    </a:prstClr>
                  </a:outerShdw>
                </a:effectLst>
              </a:tblPr>
              <a:tblGrid>
                <a:gridCol w="2925645">
                  <a:extLst>
                    <a:ext uri="{9D8B030D-6E8A-4147-A177-3AD203B41FA5}">
                      <a16:colId xmlns:a16="http://schemas.microsoft.com/office/drawing/2014/main" val="1672996989"/>
                    </a:ext>
                  </a:extLst>
                </a:gridCol>
                <a:gridCol w="3693218">
                  <a:extLst>
                    <a:ext uri="{9D8B030D-6E8A-4147-A177-3AD203B41FA5}">
                      <a16:colId xmlns:a16="http://schemas.microsoft.com/office/drawing/2014/main" val="3914900382"/>
                    </a:ext>
                  </a:extLst>
                </a:gridCol>
              </a:tblGrid>
              <a:tr h="238547">
                <a:tc>
                  <a:txBody>
                    <a:bodyPr/>
                    <a:lstStyle/>
                    <a:p>
                      <a:pPr algn="l" fontAlgn="b"/>
                      <a:r>
                        <a:rPr lang="en-US" sz="1600" b="0" i="0" u="none" strike="noStrike" dirty="0">
                          <a:solidFill>
                            <a:srgbClr val="000000"/>
                          </a:solidFill>
                          <a:effectLst/>
                          <a:latin typeface="Calibri" panose="020F0502020204030204" pitchFamily="34" charset="0"/>
                        </a:rPr>
                        <a:t>user</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600" b="0" i="0" u="none" strike="noStrike" dirty="0">
                          <a:solidFill>
                            <a:srgbClr val="000000"/>
                          </a:solidFill>
                          <a:effectLst/>
                          <a:latin typeface="Calibri" panose="020F0502020204030204" pitchFamily="34" charset="0"/>
                        </a:rPr>
                        <a:t>johndoe</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3123061"/>
                  </a:ext>
                </a:extLst>
              </a:tr>
              <a:tr h="238547">
                <a:tc>
                  <a:txBody>
                    <a:bodyPr/>
                    <a:lstStyle/>
                    <a:p>
                      <a:pPr algn="l" fontAlgn="b"/>
                      <a:r>
                        <a:rPr lang="en-US" sz="1600" b="0" i="0" u="none" strike="noStrike" dirty="0">
                          <a:solidFill>
                            <a:srgbClr val="000000"/>
                          </a:solidFill>
                          <a:effectLst/>
                          <a:latin typeface="Calibri" panose="020F0502020204030204" pitchFamily="34" charset="0"/>
                        </a:rPr>
                        <a:t>arn</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600" b="0" i="0" u="none" strike="noStrike" dirty="0">
                          <a:solidFill>
                            <a:srgbClr val="000000"/>
                          </a:solidFill>
                          <a:effectLst/>
                          <a:latin typeface="Calibri" panose="020F0502020204030204" pitchFamily="34" charset="0"/>
                        </a:rPr>
                        <a:t>arn:aws:iam::28009068006:user/johndoe</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8398805"/>
                  </a:ext>
                </a:extLst>
              </a:tr>
              <a:tr h="238547">
                <a:tc>
                  <a:txBody>
                    <a:bodyPr/>
                    <a:lstStyle/>
                    <a:p>
                      <a:pPr algn="l" fontAlgn="b"/>
                      <a:r>
                        <a:rPr lang="en-US" sz="1600" b="0" i="0" u="none" strike="noStrike" dirty="0">
                          <a:solidFill>
                            <a:srgbClr val="000000"/>
                          </a:solidFill>
                          <a:effectLst/>
                          <a:latin typeface="Calibri" panose="020F0502020204030204" pitchFamily="34" charset="0"/>
                        </a:rPr>
                        <a:t>user_creation_time</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600" b="0" i="0" u="none" strike="noStrike" dirty="0">
                          <a:solidFill>
                            <a:srgbClr val="000000"/>
                          </a:solidFill>
                          <a:effectLst/>
                          <a:latin typeface="Calibri" panose="020F0502020204030204" pitchFamily="34" charset="0"/>
                        </a:rPr>
                        <a:t>2024-10-11T20:34:17+00:00</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537945"/>
                  </a:ext>
                </a:extLst>
              </a:tr>
              <a:tr h="0">
                <a:tc>
                  <a:txBody>
                    <a:bodyPr/>
                    <a:lstStyle/>
                    <a:p>
                      <a:pPr algn="l" fontAlgn="b"/>
                      <a:r>
                        <a:rPr lang="en-US" sz="1600" b="0" i="0" u="none" strike="noStrike" dirty="0">
                          <a:solidFill>
                            <a:srgbClr val="000000"/>
                          </a:solidFill>
                          <a:effectLst/>
                          <a:latin typeface="Calibri" panose="020F0502020204030204" pitchFamily="34" charset="0"/>
                        </a:rPr>
                        <a:t>password_enabled</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TRUE</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6449220"/>
                  </a:ext>
                </a:extLst>
              </a:tr>
              <a:tr h="238547">
                <a:tc>
                  <a:txBody>
                    <a:bodyPr/>
                    <a:lstStyle/>
                    <a:p>
                      <a:pPr algn="l" fontAlgn="b"/>
                      <a:r>
                        <a:rPr lang="en-US" sz="1600" b="0" i="0" u="none" strike="noStrike" dirty="0">
                          <a:solidFill>
                            <a:srgbClr val="000000"/>
                          </a:solidFill>
                          <a:effectLst/>
                          <a:latin typeface="Calibri" panose="020F0502020204030204" pitchFamily="34" charset="0"/>
                        </a:rPr>
                        <a:t>password_last_used</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b"/>
                      <a:r>
                        <a:rPr lang="en-US" sz="1600" b="0" i="0" u="none" strike="noStrike" dirty="0">
                          <a:solidFill>
                            <a:srgbClr val="000000"/>
                          </a:solidFill>
                          <a:effectLst/>
                          <a:latin typeface="Calibri" panose="020F0502020204030204" pitchFamily="34" charset="0"/>
                        </a:rPr>
                        <a:t>2024-11-25T16:06:16+00:00</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972349148"/>
                  </a:ext>
                </a:extLst>
              </a:tr>
              <a:tr h="238547">
                <a:tc>
                  <a:txBody>
                    <a:bodyPr/>
                    <a:lstStyle/>
                    <a:p>
                      <a:pPr algn="l" fontAlgn="b"/>
                      <a:r>
                        <a:rPr lang="en-US" sz="1600" b="0" i="0" u="none" strike="noStrike" dirty="0">
                          <a:solidFill>
                            <a:srgbClr val="000000"/>
                          </a:solidFill>
                          <a:effectLst/>
                          <a:latin typeface="Calibri" panose="020F0502020204030204" pitchFamily="34" charset="0"/>
                        </a:rPr>
                        <a:t>password_last_changed</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600" b="0" i="0" u="none" strike="noStrike" dirty="0">
                          <a:solidFill>
                            <a:srgbClr val="000000"/>
                          </a:solidFill>
                          <a:effectLst/>
                          <a:latin typeface="Calibri" panose="020F0502020204030204" pitchFamily="34" charset="0"/>
                        </a:rPr>
                        <a:t>2024-10-11T20:34:17+00:00</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2453255"/>
                  </a:ext>
                </a:extLst>
              </a:tr>
              <a:tr h="238547">
                <a:tc>
                  <a:txBody>
                    <a:bodyPr/>
                    <a:lstStyle/>
                    <a:p>
                      <a:pPr algn="l" fontAlgn="b"/>
                      <a:r>
                        <a:rPr lang="en-US" sz="1600" b="0" i="0" u="none" strike="noStrike" dirty="0">
                          <a:solidFill>
                            <a:srgbClr val="000000"/>
                          </a:solidFill>
                          <a:effectLst/>
                          <a:latin typeface="Calibri" panose="020F0502020204030204" pitchFamily="34" charset="0"/>
                        </a:rPr>
                        <a:t>password_next_rotation</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600" b="0" i="0" u="none" strike="noStrike" dirty="0">
                          <a:solidFill>
                            <a:srgbClr val="000000"/>
                          </a:solidFill>
                          <a:effectLst/>
                          <a:latin typeface="Calibri" panose="020F0502020204030204" pitchFamily="34" charset="0"/>
                        </a:rPr>
                        <a:t>N/A</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6239511"/>
                  </a:ext>
                </a:extLst>
              </a:tr>
              <a:tr h="238547">
                <a:tc>
                  <a:txBody>
                    <a:bodyPr/>
                    <a:lstStyle/>
                    <a:p>
                      <a:pPr algn="l" fontAlgn="b"/>
                      <a:r>
                        <a:rPr lang="en-US" sz="1600" b="0" i="0" u="none" strike="noStrike" dirty="0">
                          <a:solidFill>
                            <a:srgbClr val="000000"/>
                          </a:solidFill>
                          <a:effectLst/>
                          <a:latin typeface="Calibri" panose="020F0502020204030204" pitchFamily="34" charset="0"/>
                        </a:rPr>
                        <a:t>mfa_active</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TRUE</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9802069"/>
                  </a:ext>
                </a:extLst>
              </a:tr>
              <a:tr h="238547">
                <a:tc>
                  <a:txBody>
                    <a:bodyPr/>
                    <a:lstStyle/>
                    <a:p>
                      <a:pPr algn="l" fontAlgn="b"/>
                      <a:r>
                        <a:rPr lang="en-US" sz="1600" b="0" i="0" u="none" strike="noStrike" dirty="0">
                          <a:solidFill>
                            <a:srgbClr val="000000"/>
                          </a:solidFill>
                          <a:effectLst/>
                          <a:latin typeface="Calibri" panose="020F0502020204030204" pitchFamily="34" charset="0"/>
                        </a:rPr>
                        <a:t>access_key_1_active</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FALSE</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0509775"/>
                  </a:ext>
                </a:extLst>
              </a:tr>
              <a:tr h="238547">
                <a:tc>
                  <a:txBody>
                    <a:bodyPr/>
                    <a:lstStyle/>
                    <a:p>
                      <a:pPr algn="l" fontAlgn="b"/>
                      <a:r>
                        <a:rPr lang="en-US" sz="1600" b="0" i="0" u="none" strike="noStrike" dirty="0">
                          <a:solidFill>
                            <a:srgbClr val="000000"/>
                          </a:solidFill>
                          <a:effectLst/>
                          <a:latin typeface="Calibri" panose="020F0502020204030204" pitchFamily="34" charset="0"/>
                        </a:rPr>
                        <a:t>access_key_1_last_rotated</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600" b="0" i="0" u="none" strike="noStrike" dirty="0">
                          <a:solidFill>
                            <a:srgbClr val="000000"/>
                          </a:solidFill>
                          <a:effectLst/>
                          <a:latin typeface="Calibri" panose="020F0502020204030204" pitchFamily="34" charset="0"/>
                        </a:rPr>
                        <a:t>N/A</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3269505"/>
                  </a:ext>
                </a:extLst>
              </a:tr>
              <a:tr h="238547">
                <a:tc>
                  <a:txBody>
                    <a:bodyPr/>
                    <a:lstStyle/>
                    <a:p>
                      <a:pPr algn="l" fontAlgn="b"/>
                      <a:r>
                        <a:rPr lang="en-US" sz="1600" b="0" i="0" u="none" strike="noStrike" dirty="0">
                          <a:solidFill>
                            <a:srgbClr val="000000"/>
                          </a:solidFill>
                          <a:effectLst/>
                          <a:latin typeface="Calibri" panose="020F0502020204030204" pitchFamily="34" charset="0"/>
                        </a:rPr>
                        <a:t>access_key_1_last_used_date</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b"/>
                      <a:r>
                        <a:rPr lang="en-US" sz="1600" b="0" i="0" u="none" strike="noStrike" dirty="0">
                          <a:solidFill>
                            <a:srgbClr val="000000"/>
                          </a:solidFill>
                          <a:effectLst/>
                          <a:latin typeface="Calibri" panose="020F0502020204030204" pitchFamily="34" charset="0"/>
                        </a:rPr>
                        <a:t>2025-01-20T16:16:16+00:00</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876047644"/>
                  </a:ext>
                </a:extLst>
              </a:tr>
              <a:tr h="238547">
                <a:tc>
                  <a:txBody>
                    <a:bodyPr/>
                    <a:lstStyle/>
                    <a:p>
                      <a:pPr algn="l" fontAlgn="b"/>
                      <a:r>
                        <a:rPr lang="en-US" sz="1600" b="0" i="0" u="none" strike="noStrike" dirty="0">
                          <a:solidFill>
                            <a:srgbClr val="000000"/>
                          </a:solidFill>
                          <a:effectLst/>
                          <a:latin typeface="Calibri" panose="020F0502020204030204" pitchFamily="34" charset="0"/>
                        </a:rPr>
                        <a:t>access_key_1_last_used_region</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600" b="0" i="0" u="none" strike="noStrike" dirty="0">
                          <a:solidFill>
                            <a:srgbClr val="000000"/>
                          </a:solidFill>
                          <a:effectLst/>
                          <a:latin typeface="Calibri" panose="020F0502020204030204" pitchFamily="34" charset="0"/>
                        </a:rPr>
                        <a:t>N/A</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3365977"/>
                  </a:ext>
                </a:extLst>
              </a:tr>
              <a:tr h="238547">
                <a:tc>
                  <a:txBody>
                    <a:bodyPr/>
                    <a:lstStyle/>
                    <a:p>
                      <a:pPr algn="l" fontAlgn="b"/>
                      <a:r>
                        <a:rPr lang="en-US" sz="1600" b="0" i="0" u="none" strike="noStrike" dirty="0">
                          <a:solidFill>
                            <a:srgbClr val="000000"/>
                          </a:solidFill>
                          <a:effectLst/>
                          <a:latin typeface="Calibri" panose="020F0502020204030204" pitchFamily="34" charset="0"/>
                        </a:rPr>
                        <a:t>access_key_1_last_used_service</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600" b="0" i="0" u="none" strike="noStrike" dirty="0">
                          <a:solidFill>
                            <a:srgbClr val="000000"/>
                          </a:solidFill>
                          <a:effectLst/>
                          <a:latin typeface="Calibri" panose="020F0502020204030204" pitchFamily="34" charset="0"/>
                        </a:rPr>
                        <a:t>N/A</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7061436"/>
                  </a:ext>
                </a:extLst>
              </a:tr>
              <a:tr h="238547">
                <a:tc>
                  <a:txBody>
                    <a:bodyPr/>
                    <a:lstStyle/>
                    <a:p>
                      <a:pPr algn="l" fontAlgn="b"/>
                      <a:r>
                        <a:rPr lang="en-US" sz="1600" b="0" i="0" u="none" strike="noStrike" dirty="0">
                          <a:solidFill>
                            <a:srgbClr val="000000"/>
                          </a:solidFill>
                          <a:effectLst/>
                          <a:latin typeface="Calibri" panose="020F0502020204030204" pitchFamily="34" charset="0"/>
                        </a:rPr>
                        <a:t>access_key_2_active</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FALSE</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3043279"/>
                  </a:ext>
                </a:extLst>
              </a:tr>
              <a:tr h="238547">
                <a:tc>
                  <a:txBody>
                    <a:bodyPr/>
                    <a:lstStyle/>
                    <a:p>
                      <a:pPr algn="l" fontAlgn="b"/>
                      <a:r>
                        <a:rPr lang="en-US" sz="1600" b="0" i="0" u="none" strike="noStrike" dirty="0">
                          <a:solidFill>
                            <a:srgbClr val="000000"/>
                          </a:solidFill>
                          <a:effectLst/>
                          <a:latin typeface="Calibri" panose="020F0502020204030204" pitchFamily="34" charset="0"/>
                        </a:rPr>
                        <a:t>access_key_2_last_rotated</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600" b="0" i="0" u="none" strike="noStrike" dirty="0">
                          <a:solidFill>
                            <a:srgbClr val="000000"/>
                          </a:solidFill>
                          <a:effectLst/>
                          <a:latin typeface="Calibri" panose="020F0502020204030204" pitchFamily="34" charset="0"/>
                        </a:rPr>
                        <a:t>N/A</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4630991"/>
                  </a:ext>
                </a:extLst>
              </a:tr>
              <a:tr h="238547">
                <a:tc>
                  <a:txBody>
                    <a:bodyPr/>
                    <a:lstStyle/>
                    <a:p>
                      <a:pPr algn="l" fontAlgn="b"/>
                      <a:r>
                        <a:rPr lang="en-US" sz="1600" b="0" i="0" u="none" strike="noStrike" dirty="0">
                          <a:solidFill>
                            <a:srgbClr val="000000"/>
                          </a:solidFill>
                          <a:effectLst/>
                          <a:latin typeface="Calibri" panose="020F0502020204030204" pitchFamily="34" charset="0"/>
                        </a:rPr>
                        <a:t>access_key_2_last_used_date</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600" b="0" i="0" u="none" strike="noStrike" dirty="0">
                          <a:solidFill>
                            <a:srgbClr val="000000"/>
                          </a:solidFill>
                          <a:effectLst/>
                          <a:latin typeface="Calibri" panose="020F0502020204030204" pitchFamily="34" charset="0"/>
                        </a:rPr>
                        <a:t>N/A</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9325681"/>
                  </a:ext>
                </a:extLst>
              </a:tr>
              <a:tr h="238547">
                <a:tc>
                  <a:txBody>
                    <a:bodyPr/>
                    <a:lstStyle/>
                    <a:p>
                      <a:pPr algn="l" fontAlgn="b"/>
                      <a:r>
                        <a:rPr lang="en-US" sz="1600" b="0" i="0" u="none" strike="noStrike" dirty="0">
                          <a:solidFill>
                            <a:srgbClr val="000000"/>
                          </a:solidFill>
                          <a:effectLst/>
                          <a:latin typeface="Calibri" panose="020F0502020204030204" pitchFamily="34" charset="0"/>
                        </a:rPr>
                        <a:t>access_key_2_last_used_region</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600" b="0" i="0" u="none" strike="noStrike" dirty="0">
                          <a:solidFill>
                            <a:srgbClr val="000000"/>
                          </a:solidFill>
                          <a:effectLst/>
                          <a:latin typeface="Calibri" panose="020F0502020204030204" pitchFamily="34" charset="0"/>
                        </a:rPr>
                        <a:t>N/A</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0638429"/>
                  </a:ext>
                </a:extLst>
              </a:tr>
              <a:tr h="238547">
                <a:tc>
                  <a:txBody>
                    <a:bodyPr/>
                    <a:lstStyle/>
                    <a:p>
                      <a:pPr algn="l" fontAlgn="b"/>
                      <a:r>
                        <a:rPr lang="en-US" sz="1600" b="0" i="0" u="none" strike="noStrike" dirty="0">
                          <a:solidFill>
                            <a:srgbClr val="000000"/>
                          </a:solidFill>
                          <a:effectLst/>
                          <a:latin typeface="Calibri" panose="020F0502020204030204" pitchFamily="34" charset="0"/>
                        </a:rPr>
                        <a:t>access_key_2_last_used_service</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600" b="0" i="0" u="none" strike="noStrike" dirty="0">
                          <a:solidFill>
                            <a:srgbClr val="000000"/>
                          </a:solidFill>
                          <a:effectLst/>
                          <a:latin typeface="Calibri" panose="020F0502020204030204" pitchFamily="34" charset="0"/>
                        </a:rPr>
                        <a:t>N/A</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443013"/>
                  </a:ext>
                </a:extLst>
              </a:tr>
              <a:tr h="238547">
                <a:tc>
                  <a:txBody>
                    <a:bodyPr/>
                    <a:lstStyle/>
                    <a:p>
                      <a:pPr algn="l" fontAlgn="b"/>
                      <a:r>
                        <a:rPr lang="en-US" sz="1600" b="0" i="0" u="none" strike="noStrike" dirty="0">
                          <a:solidFill>
                            <a:srgbClr val="000000"/>
                          </a:solidFill>
                          <a:effectLst/>
                          <a:latin typeface="Calibri" panose="020F0502020204030204" pitchFamily="34" charset="0"/>
                        </a:rPr>
                        <a:t>cert_1_active</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FALSE</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0719437"/>
                  </a:ext>
                </a:extLst>
              </a:tr>
              <a:tr h="0">
                <a:tc>
                  <a:txBody>
                    <a:bodyPr/>
                    <a:lstStyle/>
                    <a:p>
                      <a:pPr algn="l" fontAlgn="b"/>
                      <a:r>
                        <a:rPr lang="en-US" sz="1600" b="0" i="0" u="none" strike="noStrike" dirty="0">
                          <a:solidFill>
                            <a:srgbClr val="000000"/>
                          </a:solidFill>
                          <a:effectLst/>
                          <a:latin typeface="Calibri" panose="020F0502020204030204" pitchFamily="34" charset="0"/>
                        </a:rPr>
                        <a:t>cert_1_last_rotated</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600" b="0" i="0" u="none" strike="noStrike" dirty="0">
                          <a:solidFill>
                            <a:srgbClr val="000000"/>
                          </a:solidFill>
                          <a:effectLst/>
                          <a:latin typeface="Calibri" panose="020F0502020204030204" pitchFamily="34" charset="0"/>
                        </a:rPr>
                        <a:t>N/A</a:t>
                      </a:r>
                    </a:p>
                  </a:txBody>
                  <a:tcPr marR="9689" marT="9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2691855"/>
                  </a:ext>
                </a:extLst>
              </a:tr>
            </a:tbl>
          </a:graphicData>
        </a:graphic>
      </p:graphicFrame>
    </p:spTree>
    <p:custDataLst>
      <p:tags r:id="rId1"/>
    </p:custDataLst>
    <p:extLst>
      <p:ext uri="{BB962C8B-B14F-4D97-AF65-F5344CB8AC3E}">
        <p14:creationId xmlns:p14="http://schemas.microsoft.com/office/powerpoint/2010/main" val="450284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45E6B5-2B92-4D3A-97F7-CA851510DF6F}"/>
              </a:ext>
            </a:extLst>
          </p:cNvPr>
          <p:cNvSpPr>
            <a:spLocks noGrp="1"/>
          </p:cNvSpPr>
          <p:nvPr>
            <p:ph type="sldNum" idx="97"/>
          </p:nvPr>
        </p:nvSpPr>
        <p:spPr/>
        <p:txBody>
          <a:bodyPr/>
          <a:lstStyle/>
          <a:p>
            <a:fld id="{4037B1B0-0345-4E15-985A-6BECCDBE474F}" type="slidenum">
              <a:rPr lang="en-US" smtClean="0"/>
              <a:pPr/>
              <a:t>34</a:t>
            </a:fld>
            <a:endParaRPr lang="en-US"/>
          </a:p>
        </p:txBody>
      </p:sp>
      <p:sp>
        <p:nvSpPr>
          <p:cNvPr id="2" name="Title 1">
            <a:extLst>
              <a:ext uri="{FF2B5EF4-FFF2-40B4-BE49-F238E27FC236}">
                <a16:creationId xmlns:a16="http://schemas.microsoft.com/office/drawing/2014/main" id="{46CE208D-C1C9-774F-84C5-963E1F1E1007}"/>
              </a:ext>
            </a:extLst>
          </p:cNvPr>
          <p:cNvSpPr>
            <a:spLocks noGrp="1"/>
          </p:cNvSpPr>
          <p:nvPr>
            <p:ph type="title" idx="1"/>
          </p:nvPr>
        </p:nvSpPr>
        <p:spPr/>
        <p:txBody>
          <a:bodyPr/>
          <a:lstStyle/>
          <a:p>
            <a:r>
              <a:rPr lang="en-US" dirty="0"/>
              <a:t>Validate policies with IAM Access Analyzer</a:t>
            </a:r>
          </a:p>
        </p:txBody>
      </p:sp>
      <p:grpSp>
        <p:nvGrpSpPr>
          <p:cNvPr id="3" name="IAMAccessAnalyzer" descr="Diagram depicting resources within a defined zone of trust, evaluated by IAM Access Analyzer. More details in the notes.">
            <a:extLst>
              <a:ext uri="{FF2B5EF4-FFF2-40B4-BE49-F238E27FC236}">
                <a16:creationId xmlns:a16="http://schemas.microsoft.com/office/drawing/2014/main" id="{C68E7176-27F3-4546-A135-C5F191CF12BE}"/>
              </a:ext>
            </a:extLst>
          </p:cNvPr>
          <p:cNvGrpSpPr/>
          <p:nvPr/>
        </p:nvGrpSpPr>
        <p:grpSpPr>
          <a:xfrm>
            <a:off x="903218" y="1418019"/>
            <a:ext cx="10385563" cy="4468544"/>
            <a:chOff x="802611" y="1205767"/>
            <a:chExt cx="10385563" cy="4468544"/>
          </a:xfrm>
        </p:grpSpPr>
        <p:sp>
          <p:nvSpPr>
            <p:cNvPr id="9" name="Rounded Rectangle 8">
              <a:extLst>
                <a:ext uri="{FF2B5EF4-FFF2-40B4-BE49-F238E27FC236}">
                  <a16:creationId xmlns:a16="http://schemas.microsoft.com/office/drawing/2014/main" id="{79AB83F0-8BEA-3B45-B58D-E6173E2AE710}"/>
                </a:ext>
                <a:ext uri="{C183D7F6-B498-43B3-948B-1728B52AA6E4}">
                  <adec:decorative xmlns:adec="http://schemas.microsoft.com/office/drawing/2017/decorative" val="1"/>
                </a:ext>
              </a:extLst>
            </p:cNvPr>
            <p:cNvSpPr/>
            <p:nvPr/>
          </p:nvSpPr>
          <p:spPr>
            <a:xfrm>
              <a:off x="1266093" y="1989288"/>
              <a:ext cx="4200886" cy="3597102"/>
            </a:xfrm>
            <a:prstGeom prst="roundRect">
              <a:avLst>
                <a:gd name="adj" fmla="val 6636"/>
              </a:avLst>
            </a:prstGeom>
            <a:noFill/>
            <a:ln w="381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2BB5F0B5-525C-B240-9657-5ED7F8274D56}"/>
                </a:ext>
                <a:ext uri="{C183D7F6-B498-43B3-948B-1728B52AA6E4}">
                  <adec:decorative xmlns:adec="http://schemas.microsoft.com/office/drawing/2017/decorative" val="1"/>
                </a:ext>
              </a:extLst>
            </p:cNvPr>
            <p:cNvSpPr/>
            <p:nvPr/>
          </p:nvSpPr>
          <p:spPr>
            <a:xfrm>
              <a:off x="1125257" y="1898864"/>
              <a:ext cx="4484235" cy="3775447"/>
            </a:xfrm>
            <a:prstGeom prst="roundRect">
              <a:avLst>
                <a:gd name="adj" fmla="val 0"/>
              </a:avLst>
            </a:prstGeom>
            <a:noFill/>
            <a:ln>
              <a:solidFill>
                <a:srgbClr val="D636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7948F2B-B1DB-2945-AEF3-7C61CD60DCB6}"/>
                </a:ext>
                <a:ext uri="{C183D7F6-B498-43B3-948B-1728B52AA6E4}">
                  <adec:decorative xmlns:adec="http://schemas.microsoft.com/office/drawing/2017/decorative" val="1"/>
                </a:ext>
              </a:extLst>
            </p:cNvPr>
            <p:cNvSpPr txBox="1"/>
            <p:nvPr/>
          </p:nvSpPr>
          <p:spPr>
            <a:xfrm>
              <a:off x="1497331" y="1521283"/>
              <a:ext cx="1578993" cy="349831"/>
            </a:xfrm>
            <a:prstGeom prst="rect">
              <a:avLst/>
            </a:prstGeom>
            <a:noFill/>
          </p:spPr>
          <p:txBody>
            <a:bodyPr wrap="square" rtlCol="0">
              <a:spAutoFit/>
            </a:bodyPr>
            <a:lstStyle/>
            <a:p>
              <a:r>
                <a:rPr lang="en-US" sz="1600">
                  <a:ea typeface="Amazon Ember" panose="020B0603020204020204" pitchFamily="34" charset="0"/>
                  <a:cs typeface="Amazon Ember" panose="020B0603020204020204" pitchFamily="34" charset="0"/>
                </a:rPr>
                <a:t>AWS account</a:t>
              </a:r>
            </a:p>
          </p:txBody>
        </p:sp>
        <p:pic>
          <p:nvPicPr>
            <p:cNvPr id="5" name="Graphic 4">
              <a:extLst>
                <a:ext uri="{FF2B5EF4-FFF2-40B4-BE49-F238E27FC236}">
                  <a16:creationId xmlns:a16="http://schemas.microsoft.com/office/drawing/2014/main" id="{E9C8D89E-E759-F34A-BAA3-2833E5109C78}"/>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2611" y="1205767"/>
              <a:ext cx="678706" cy="678706"/>
            </a:xfrm>
            <a:prstGeom prst="rect">
              <a:avLst/>
            </a:prstGeom>
          </p:spPr>
        </p:pic>
        <p:sp>
          <p:nvSpPr>
            <p:cNvPr id="10" name="TextBox 9">
              <a:extLst>
                <a:ext uri="{FF2B5EF4-FFF2-40B4-BE49-F238E27FC236}">
                  <a16:creationId xmlns:a16="http://schemas.microsoft.com/office/drawing/2014/main" id="{FE009DDF-5A4E-5F4F-9F37-AE635755616D}"/>
                </a:ext>
                <a:ext uri="{C183D7F6-B498-43B3-948B-1728B52AA6E4}">
                  <adec:decorative xmlns:adec="http://schemas.microsoft.com/office/drawing/2017/decorative" val="1"/>
                </a:ext>
              </a:extLst>
            </p:cNvPr>
            <p:cNvSpPr txBox="1"/>
            <p:nvPr/>
          </p:nvSpPr>
          <p:spPr>
            <a:xfrm>
              <a:off x="1587702" y="2036327"/>
              <a:ext cx="3576033" cy="400110"/>
            </a:xfrm>
            <a:prstGeom prst="rect">
              <a:avLst/>
            </a:prstGeom>
            <a:noFill/>
          </p:spPr>
          <p:txBody>
            <a:bodyPr wrap="square" rtlCol="0">
              <a:spAutoFit/>
            </a:bodyPr>
            <a:lstStyle/>
            <a:p>
              <a:pPr algn="ctr"/>
              <a:r>
                <a:rPr lang="en-US" sz="2000">
                  <a:ea typeface="Amazon Ember" panose="020B0603020204020204" pitchFamily="34" charset="0"/>
                  <a:cs typeface="Amazon Ember" panose="020B0603020204020204" pitchFamily="34" charset="0"/>
                </a:rPr>
                <a:t>Zone of trust</a:t>
              </a:r>
            </a:p>
          </p:txBody>
        </p:sp>
        <p:pic>
          <p:nvPicPr>
            <p:cNvPr id="11" name="Graphic 10">
              <a:extLst>
                <a:ext uri="{FF2B5EF4-FFF2-40B4-BE49-F238E27FC236}">
                  <a16:creationId xmlns:a16="http://schemas.microsoft.com/office/drawing/2014/main" id="{FA524571-9D23-EE48-8B5F-035611E3C726}"/>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87702" y="2475929"/>
              <a:ext cx="821908" cy="821908"/>
            </a:xfrm>
            <a:prstGeom prst="rect">
              <a:avLst/>
            </a:prstGeom>
          </p:spPr>
        </p:pic>
        <p:sp>
          <p:nvSpPr>
            <p:cNvPr id="12" name="TextBox 11">
              <a:extLst>
                <a:ext uri="{FF2B5EF4-FFF2-40B4-BE49-F238E27FC236}">
                  <a16:creationId xmlns:a16="http://schemas.microsoft.com/office/drawing/2014/main" id="{58432BC9-1493-CE44-B3F8-9035A1A5F485}"/>
                </a:ext>
                <a:ext uri="{C183D7F6-B498-43B3-948B-1728B52AA6E4}">
                  <adec:decorative xmlns:adec="http://schemas.microsoft.com/office/drawing/2017/decorative" val="1"/>
                </a:ext>
              </a:extLst>
            </p:cNvPr>
            <p:cNvSpPr txBox="1"/>
            <p:nvPr/>
          </p:nvSpPr>
          <p:spPr>
            <a:xfrm>
              <a:off x="1432005" y="3195369"/>
              <a:ext cx="1133301" cy="349831"/>
            </a:xfrm>
            <a:prstGeom prst="rect">
              <a:avLst/>
            </a:prstGeom>
            <a:noFill/>
          </p:spPr>
          <p:txBody>
            <a:bodyPr wrap="square" rtlCol="0">
              <a:spAutoFit/>
            </a:bodyPr>
            <a:lstStyle/>
            <a:p>
              <a:pPr algn="ctr"/>
              <a:r>
                <a:rPr lang="en-US" sz="1600" dirty="0">
                  <a:ea typeface="Amazon Ember" panose="020B0603020204020204" pitchFamily="34" charset="0"/>
                  <a:cs typeface="Amazon Ember" panose="020B0603020204020204" pitchFamily="34" charset="0"/>
                </a:rPr>
                <a:t>IAM role</a:t>
              </a:r>
            </a:p>
          </p:txBody>
        </p:sp>
        <p:pic>
          <p:nvPicPr>
            <p:cNvPr id="13" name="Graphic 12">
              <a:extLst>
                <a:ext uri="{FF2B5EF4-FFF2-40B4-BE49-F238E27FC236}">
                  <a16:creationId xmlns:a16="http://schemas.microsoft.com/office/drawing/2014/main" id="{4E1497D6-B319-E749-8A12-2B64914178FA}"/>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86916" y="3163655"/>
              <a:ext cx="821908" cy="821908"/>
            </a:xfrm>
            <a:prstGeom prst="rect">
              <a:avLst/>
            </a:prstGeom>
          </p:spPr>
        </p:pic>
        <p:sp>
          <p:nvSpPr>
            <p:cNvPr id="14" name="TextBox 13">
              <a:extLst>
                <a:ext uri="{FF2B5EF4-FFF2-40B4-BE49-F238E27FC236}">
                  <a16:creationId xmlns:a16="http://schemas.microsoft.com/office/drawing/2014/main" id="{5D43761D-11B3-DF43-8E2F-6302621F4E26}"/>
                </a:ext>
                <a:ext uri="{C183D7F6-B498-43B3-948B-1728B52AA6E4}">
                  <adec:decorative xmlns:adec="http://schemas.microsoft.com/office/drawing/2017/decorative" val="1"/>
                </a:ext>
              </a:extLst>
            </p:cNvPr>
            <p:cNvSpPr txBox="1"/>
            <p:nvPr/>
          </p:nvSpPr>
          <p:spPr>
            <a:xfrm>
              <a:off x="2531561" y="4034438"/>
              <a:ext cx="1578993" cy="584775"/>
            </a:xfrm>
            <a:prstGeom prst="rect">
              <a:avLst/>
            </a:prstGeom>
            <a:noFill/>
          </p:spPr>
          <p:txBody>
            <a:bodyPr wrap="square" rtlCol="0">
              <a:spAutoFit/>
            </a:bodyPr>
            <a:lstStyle/>
            <a:p>
              <a:pPr algn="ctr"/>
              <a:r>
                <a:rPr lang="en-US" sz="1600">
                  <a:ea typeface="Amazon Ember" panose="020B0603020204020204" pitchFamily="34" charset="0"/>
                  <a:cs typeface="Amazon Ember" panose="020B0603020204020204" pitchFamily="34" charset="0"/>
                </a:rPr>
                <a:t>AWS Lambda function</a:t>
              </a:r>
            </a:p>
          </p:txBody>
        </p:sp>
        <p:pic>
          <p:nvPicPr>
            <p:cNvPr id="15" name="Graphic 14">
              <a:extLst>
                <a:ext uri="{FF2B5EF4-FFF2-40B4-BE49-F238E27FC236}">
                  <a16:creationId xmlns:a16="http://schemas.microsoft.com/office/drawing/2014/main" id="{4145C527-915C-3545-988A-3775263ECF12}"/>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209624" y="2433216"/>
              <a:ext cx="935717" cy="935717"/>
            </a:xfrm>
            <a:prstGeom prst="rect">
              <a:avLst/>
            </a:prstGeom>
          </p:spPr>
        </p:pic>
        <p:sp>
          <p:nvSpPr>
            <p:cNvPr id="16" name="TextBox 15">
              <a:extLst>
                <a:ext uri="{FF2B5EF4-FFF2-40B4-BE49-F238E27FC236}">
                  <a16:creationId xmlns:a16="http://schemas.microsoft.com/office/drawing/2014/main" id="{C04F0B5E-FF1F-4E48-9818-9F17342F42BF}"/>
                </a:ext>
                <a:ext uri="{C183D7F6-B498-43B3-948B-1728B52AA6E4}">
                  <adec:decorative xmlns:adec="http://schemas.microsoft.com/office/drawing/2017/decorative" val="1"/>
                </a:ext>
              </a:extLst>
            </p:cNvPr>
            <p:cNvSpPr txBox="1"/>
            <p:nvPr/>
          </p:nvSpPr>
          <p:spPr>
            <a:xfrm>
              <a:off x="4030434" y="3224778"/>
              <a:ext cx="1133301" cy="584775"/>
            </a:xfrm>
            <a:prstGeom prst="rect">
              <a:avLst/>
            </a:prstGeom>
            <a:noFill/>
          </p:spPr>
          <p:txBody>
            <a:bodyPr wrap="square" rtlCol="0">
              <a:spAutoFit/>
            </a:bodyPr>
            <a:lstStyle/>
            <a:p>
              <a:pPr algn="ctr"/>
              <a:r>
                <a:rPr lang="en-US" sz="1600">
                  <a:ea typeface="Amazon Ember" panose="020B0603020204020204" pitchFamily="34" charset="0"/>
                  <a:cs typeface="Amazon Ember" panose="020B0603020204020204" pitchFamily="34" charset="0"/>
                </a:rPr>
                <a:t>AWS KMS key</a:t>
              </a:r>
            </a:p>
          </p:txBody>
        </p:sp>
        <p:pic>
          <p:nvPicPr>
            <p:cNvPr id="17" name="Graphic 16">
              <a:extLst>
                <a:ext uri="{FF2B5EF4-FFF2-40B4-BE49-F238E27FC236}">
                  <a16:creationId xmlns:a16="http://schemas.microsoft.com/office/drawing/2014/main" id="{F92FDDC3-CA5B-B242-A782-B4DEA72C5C9D}"/>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605287" y="4182065"/>
              <a:ext cx="709982" cy="709982"/>
            </a:xfrm>
            <a:prstGeom prst="rect">
              <a:avLst/>
            </a:prstGeom>
          </p:spPr>
        </p:pic>
        <p:sp>
          <p:nvSpPr>
            <p:cNvPr id="18" name="TextBox 17">
              <a:extLst>
                <a:ext uri="{FF2B5EF4-FFF2-40B4-BE49-F238E27FC236}">
                  <a16:creationId xmlns:a16="http://schemas.microsoft.com/office/drawing/2014/main" id="{6974052D-8F1C-5D4D-9696-BD2175E769A5}"/>
                </a:ext>
                <a:ext uri="{C183D7F6-B498-43B3-948B-1728B52AA6E4}">
                  <adec:decorative xmlns:adec="http://schemas.microsoft.com/office/drawing/2017/decorative" val="1"/>
                </a:ext>
              </a:extLst>
            </p:cNvPr>
            <p:cNvSpPr txBox="1"/>
            <p:nvPr/>
          </p:nvSpPr>
          <p:spPr>
            <a:xfrm>
              <a:off x="1209158" y="4920830"/>
              <a:ext cx="1578993" cy="584775"/>
            </a:xfrm>
            <a:prstGeom prst="rect">
              <a:avLst/>
            </a:prstGeom>
            <a:noFill/>
          </p:spPr>
          <p:txBody>
            <a:bodyPr wrap="square" rtlCol="0">
              <a:spAutoFit/>
            </a:bodyPr>
            <a:lstStyle/>
            <a:p>
              <a:pPr algn="ctr"/>
              <a:r>
                <a:rPr lang="en-US" sz="1600">
                  <a:ea typeface="Amazon Ember" panose="020B0603020204020204" pitchFamily="34" charset="0"/>
                  <a:cs typeface="Amazon Ember" panose="020B0603020204020204" pitchFamily="34" charset="0"/>
                </a:rPr>
                <a:t>Amazon S3</a:t>
              </a:r>
            </a:p>
            <a:p>
              <a:pPr algn="ctr"/>
              <a:r>
                <a:rPr lang="en-US" sz="1600">
                  <a:ea typeface="Amazon Ember" panose="020B0603020204020204" pitchFamily="34" charset="0"/>
                  <a:cs typeface="Amazon Ember" panose="020B0603020204020204" pitchFamily="34" charset="0"/>
                </a:rPr>
                <a:t>bucket</a:t>
              </a:r>
            </a:p>
          </p:txBody>
        </p:sp>
        <p:sp>
          <p:nvSpPr>
            <p:cNvPr id="19" name="TextBox 18">
              <a:extLst>
                <a:ext uri="{FF2B5EF4-FFF2-40B4-BE49-F238E27FC236}">
                  <a16:creationId xmlns:a16="http://schemas.microsoft.com/office/drawing/2014/main" id="{5178169E-1D67-7944-A90C-FE63450DF4D0}"/>
                </a:ext>
                <a:ext uri="{C183D7F6-B498-43B3-948B-1728B52AA6E4}">
                  <adec:decorative xmlns:adec="http://schemas.microsoft.com/office/drawing/2017/decorative" val="1"/>
                </a:ext>
              </a:extLst>
            </p:cNvPr>
            <p:cNvSpPr txBox="1"/>
            <p:nvPr/>
          </p:nvSpPr>
          <p:spPr>
            <a:xfrm>
              <a:off x="3887985" y="4916424"/>
              <a:ext cx="1578993" cy="584775"/>
            </a:xfrm>
            <a:prstGeom prst="rect">
              <a:avLst/>
            </a:prstGeom>
            <a:noFill/>
          </p:spPr>
          <p:txBody>
            <a:bodyPr wrap="square" rtlCol="0">
              <a:spAutoFit/>
            </a:bodyPr>
            <a:lstStyle/>
            <a:p>
              <a:pPr algn="ctr"/>
              <a:r>
                <a:rPr lang="en-US" sz="1600">
                  <a:ea typeface="Amazon Ember" panose="020B0603020204020204" pitchFamily="34" charset="0"/>
                  <a:cs typeface="Amazon Ember" panose="020B0603020204020204" pitchFamily="34" charset="0"/>
                </a:rPr>
                <a:t>Amazon SQS</a:t>
              </a:r>
            </a:p>
            <a:p>
              <a:pPr algn="ctr"/>
              <a:r>
                <a:rPr lang="en-US" sz="1600">
                  <a:ea typeface="Amazon Ember" panose="020B0603020204020204" pitchFamily="34" charset="0"/>
                  <a:cs typeface="Amazon Ember" panose="020B0603020204020204" pitchFamily="34" charset="0"/>
                </a:rPr>
                <a:t>queue</a:t>
              </a:r>
            </a:p>
          </p:txBody>
        </p:sp>
        <p:pic>
          <p:nvPicPr>
            <p:cNvPr id="20" name="Graphic 19">
              <a:extLst>
                <a:ext uri="{FF2B5EF4-FFF2-40B4-BE49-F238E27FC236}">
                  <a16:creationId xmlns:a16="http://schemas.microsoft.com/office/drawing/2014/main" id="{60A3264A-99C7-9E43-9379-DC56FFA3644A}"/>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322490" y="4206442"/>
              <a:ext cx="709982" cy="709982"/>
            </a:xfrm>
            <a:prstGeom prst="rect">
              <a:avLst/>
            </a:prstGeom>
          </p:spPr>
        </p:pic>
        <p:sp>
          <p:nvSpPr>
            <p:cNvPr id="22" name="TextBox 21">
              <a:extLst>
                <a:ext uri="{FF2B5EF4-FFF2-40B4-BE49-F238E27FC236}">
                  <a16:creationId xmlns:a16="http://schemas.microsoft.com/office/drawing/2014/main" id="{08D2ABA4-D175-6240-B8B3-FCACF82AF330}"/>
                </a:ext>
                <a:ext uri="{C183D7F6-B498-43B3-948B-1728B52AA6E4}">
                  <adec:decorative xmlns:adec="http://schemas.microsoft.com/office/drawing/2017/decorative" val="1"/>
                </a:ext>
              </a:extLst>
            </p:cNvPr>
            <p:cNvSpPr txBox="1"/>
            <p:nvPr/>
          </p:nvSpPr>
          <p:spPr>
            <a:xfrm>
              <a:off x="6583115" y="4150984"/>
              <a:ext cx="2330222" cy="707886"/>
            </a:xfrm>
            <a:prstGeom prst="rect">
              <a:avLst/>
            </a:prstGeom>
            <a:noFill/>
          </p:spPr>
          <p:txBody>
            <a:bodyPr wrap="square" rtlCol="0">
              <a:spAutoFit/>
            </a:bodyPr>
            <a:lstStyle/>
            <a:p>
              <a:pPr algn="ctr"/>
              <a:r>
                <a:rPr lang="en-US" sz="2000">
                  <a:ea typeface="Amazon Ember" panose="020B0603020204020204" pitchFamily="34" charset="0"/>
                  <a:cs typeface="Amazon Ember" panose="020B0603020204020204" pitchFamily="34" charset="0"/>
                </a:rPr>
                <a:t>AWS IAM Access Analyzer</a:t>
              </a:r>
            </a:p>
          </p:txBody>
        </p:sp>
        <p:pic>
          <p:nvPicPr>
            <p:cNvPr id="23" name="Picture 22">
              <a:extLst>
                <a:ext uri="{FF2B5EF4-FFF2-40B4-BE49-F238E27FC236}">
                  <a16:creationId xmlns:a16="http://schemas.microsoft.com/office/drawing/2014/main" id="{15B77199-E99D-524E-AFE5-56D8E730DCEE}"/>
                </a:ext>
                <a:ext uri="{C183D7F6-B498-43B3-948B-1728B52AA6E4}">
                  <adec:decorative xmlns:adec="http://schemas.microsoft.com/office/drawing/2017/decorative" val="1"/>
                </a:ext>
              </a:extLst>
            </p:cNvPr>
            <p:cNvPicPr>
              <a:picLocks noChangeAspect="1"/>
            </p:cNvPicPr>
            <p:nvPr/>
          </p:nvPicPr>
          <p:blipFill>
            <a:blip r:embed="rId16">
              <a:duotone>
                <a:schemeClr val="accent5">
                  <a:shade val="45000"/>
                  <a:satMod val="135000"/>
                </a:schemeClr>
                <a:prstClr val="white"/>
              </a:duotone>
            </a:blip>
            <a:stretch>
              <a:fillRect/>
            </a:stretch>
          </p:blipFill>
          <p:spPr>
            <a:xfrm>
              <a:off x="9871115" y="2807064"/>
              <a:ext cx="856358" cy="1243871"/>
            </a:xfrm>
            <a:prstGeom prst="rect">
              <a:avLst/>
            </a:prstGeom>
          </p:spPr>
        </p:pic>
        <p:pic>
          <p:nvPicPr>
            <p:cNvPr id="24" name="Picture 23">
              <a:extLst>
                <a:ext uri="{FF2B5EF4-FFF2-40B4-BE49-F238E27FC236}">
                  <a16:creationId xmlns:a16="http://schemas.microsoft.com/office/drawing/2014/main" id="{767D22A1-ED85-834D-A755-5BCEDC8695B8}"/>
                </a:ext>
                <a:ext uri="{C183D7F6-B498-43B3-948B-1728B52AA6E4}">
                  <adec:decorative xmlns:adec="http://schemas.microsoft.com/office/drawing/2017/decorative" val="1"/>
                </a:ext>
              </a:extLst>
            </p:cNvPr>
            <p:cNvPicPr>
              <a:picLocks noChangeAspect="1"/>
            </p:cNvPicPr>
            <p:nvPr/>
          </p:nvPicPr>
          <p:blipFill>
            <a:blip r:embed="rId16">
              <a:duotone>
                <a:schemeClr val="accent1">
                  <a:shade val="45000"/>
                  <a:satMod val="135000"/>
                </a:schemeClr>
                <a:prstClr val="white"/>
              </a:duotone>
            </a:blip>
            <a:stretch>
              <a:fillRect/>
            </a:stretch>
          </p:blipFill>
          <p:spPr>
            <a:xfrm rot="941338">
              <a:off x="10331816" y="2990339"/>
              <a:ext cx="856358" cy="1243871"/>
            </a:xfrm>
            <a:prstGeom prst="rect">
              <a:avLst/>
            </a:prstGeom>
          </p:spPr>
        </p:pic>
        <p:sp>
          <p:nvSpPr>
            <p:cNvPr id="25" name="TextBox 24">
              <a:extLst>
                <a:ext uri="{FF2B5EF4-FFF2-40B4-BE49-F238E27FC236}">
                  <a16:creationId xmlns:a16="http://schemas.microsoft.com/office/drawing/2014/main" id="{F109C1FB-F615-B84C-9C77-6742BCAC877C}"/>
                </a:ext>
                <a:ext uri="{C183D7F6-B498-43B3-948B-1728B52AA6E4}">
                  <adec:decorative xmlns:adec="http://schemas.microsoft.com/office/drawing/2017/decorative" val="1"/>
                </a:ext>
              </a:extLst>
            </p:cNvPr>
            <p:cNvSpPr txBox="1"/>
            <p:nvPr/>
          </p:nvSpPr>
          <p:spPr>
            <a:xfrm>
              <a:off x="9734724" y="4337001"/>
              <a:ext cx="1420037" cy="400110"/>
            </a:xfrm>
            <a:prstGeom prst="rect">
              <a:avLst/>
            </a:prstGeom>
            <a:noFill/>
          </p:spPr>
          <p:txBody>
            <a:bodyPr wrap="square" rtlCol="0">
              <a:spAutoFit/>
            </a:bodyPr>
            <a:lstStyle/>
            <a:p>
              <a:pPr algn="ctr"/>
              <a:r>
                <a:rPr lang="en-US" sz="2000">
                  <a:ea typeface="Amazon Ember" panose="020B0603020204020204" pitchFamily="34" charset="0"/>
                  <a:cs typeface="Amazon Ember" panose="020B0603020204020204" pitchFamily="34" charset="0"/>
                </a:rPr>
                <a:t>Findings</a:t>
              </a:r>
            </a:p>
          </p:txBody>
        </p:sp>
        <p:sp>
          <p:nvSpPr>
            <p:cNvPr id="26" name="Down Arrow 25">
              <a:extLst>
                <a:ext uri="{FF2B5EF4-FFF2-40B4-BE49-F238E27FC236}">
                  <a16:creationId xmlns:a16="http://schemas.microsoft.com/office/drawing/2014/main" id="{602AED6C-E882-ED44-B242-7655E60D6215}"/>
                </a:ext>
                <a:ext uri="{C183D7F6-B498-43B3-948B-1728B52AA6E4}">
                  <adec:decorative xmlns:adec="http://schemas.microsoft.com/office/drawing/2017/decorative" val="1"/>
                </a:ext>
              </a:extLst>
            </p:cNvPr>
            <p:cNvSpPr/>
            <p:nvPr/>
          </p:nvSpPr>
          <p:spPr>
            <a:xfrm rot="16200000">
              <a:off x="6202371" y="3298746"/>
              <a:ext cx="538457" cy="551725"/>
            </a:xfrm>
            <a:prstGeom prst="downArrow">
              <a:avLst/>
            </a:prstGeom>
            <a:noFill/>
            <a:ln w="44450">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a:extLst>
                <a:ext uri="{FF2B5EF4-FFF2-40B4-BE49-F238E27FC236}">
                  <a16:creationId xmlns:a16="http://schemas.microsoft.com/office/drawing/2014/main" id="{7311857F-BB6C-C346-9F65-EB24D15FABBB}"/>
                </a:ext>
                <a:ext uri="{C183D7F6-B498-43B3-948B-1728B52AA6E4}">
                  <adec:decorative xmlns:adec="http://schemas.microsoft.com/office/drawing/2017/decorative" val="1"/>
                </a:ext>
              </a:extLst>
            </p:cNvPr>
            <p:cNvSpPr/>
            <p:nvPr/>
          </p:nvSpPr>
          <p:spPr>
            <a:xfrm rot="16200000">
              <a:off x="8791475" y="3321934"/>
              <a:ext cx="538457" cy="551725"/>
            </a:xfrm>
            <a:prstGeom prst="downArrow">
              <a:avLst/>
            </a:prstGeom>
            <a:noFill/>
            <a:ln w="44450">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Graphic 51">
            <a:extLst>
              <a:ext uri="{FF2B5EF4-FFF2-40B4-BE49-F238E27FC236}">
                <a16:creationId xmlns:a16="http://schemas.microsoft.com/office/drawing/2014/main" id="{7C33236E-883B-4D2B-8E92-44958CA828D3}"/>
              </a:ext>
              <a:ext uri="{C183D7F6-B498-43B3-948B-1728B52AA6E4}">
                <adec:decorative xmlns:adec="http://schemas.microsoft.com/office/drawing/2017/decorative" val="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32293" y="3209939"/>
            <a:ext cx="1055702" cy="1055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06723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13F1F6-D5A7-4A28-835C-511D55B415E6}"/>
              </a:ext>
            </a:extLst>
          </p:cNvPr>
          <p:cNvSpPr>
            <a:spLocks noGrp="1"/>
          </p:cNvSpPr>
          <p:nvPr>
            <p:ph type="sldNum" idx="97"/>
          </p:nvPr>
        </p:nvSpPr>
        <p:spPr/>
        <p:txBody>
          <a:bodyPr/>
          <a:lstStyle/>
          <a:p>
            <a:fld id="{4037B1B0-0345-4E15-985A-6BECCDBE474F}" type="slidenum">
              <a:rPr lang="en-US" smtClean="0"/>
              <a:pPr/>
              <a:t>35</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Automate policy simulations</a:t>
            </a:r>
          </a:p>
        </p:txBody>
      </p:sp>
      <p:sp>
        <p:nvSpPr>
          <p:cNvPr id="4" name="Content Placeholder 6">
            <a:extLst>
              <a:ext uri="{FF2B5EF4-FFF2-40B4-BE49-F238E27FC236}">
                <a16:creationId xmlns:a16="http://schemas.microsoft.com/office/drawing/2014/main" id="{B39CC587-0B15-485E-8AE1-F52E0FCD3EAF}"/>
              </a:ext>
            </a:extLst>
          </p:cNvPr>
          <p:cNvSpPr txBox="1">
            <a:spLocks/>
          </p:cNvSpPr>
          <p:nvPr/>
        </p:nvSpPr>
        <p:spPr>
          <a:xfrm>
            <a:off x="651574" y="3569823"/>
            <a:ext cx="10894663" cy="25422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232F3E"/>
                </a:solidFill>
                <a:latin typeface="Amazon Ember Display Heavy"/>
              </a:defRPr>
            </a:lvl1pPr>
          </a:lstStyle>
          <a:p>
            <a:r>
              <a:rPr lang="en-US" sz="2400" b="1" dirty="0">
                <a:latin typeface="Amazon Ember" panose="020B0603020204020204" pitchFamily="34" charset="0"/>
                <a:ea typeface="Amazon Ember" panose="020B0603020204020204" pitchFamily="34" charset="0"/>
                <a:cs typeface="Amazon Ember" panose="020B0603020204020204" pitchFamily="34" charset="0"/>
              </a:rPr>
              <a:t>Policy simulator tests the following:</a:t>
            </a:r>
          </a:p>
          <a:p>
            <a:pPr marL="342900" lvl="1" indent="-342900">
              <a:buFont typeface="Arial" panose="020B0604020202020204" pitchFamily="34" charset="0"/>
              <a:buChar char="•"/>
            </a:pPr>
            <a:r>
              <a:rPr lang="en-US" sz="2400" kern="0" dirty="0">
                <a:solidFill>
                  <a:sysClr val="windowText" lastClr="000000"/>
                </a:solidFill>
                <a:latin typeface="Amazon Ember" panose="020B0603020204020204" pitchFamily="34" charset="0"/>
                <a:ea typeface="Amazon Ember" panose="020B0603020204020204" pitchFamily="34" charset="0"/>
                <a:cs typeface="Amazon Ember" panose="020B0603020204020204" pitchFamily="34" charset="0"/>
              </a:rPr>
              <a:t>Identity-based and resource-based policies</a:t>
            </a:r>
          </a:p>
          <a:p>
            <a:pPr marL="342900" lvl="1" indent="-342900">
              <a:buFont typeface="Arial" panose="020B0604020202020204" pitchFamily="34" charset="0"/>
              <a:buChar char="•"/>
            </a:pPr>
            <a:r>
              <a:rPr lang="en-US" sz="2400" kern="0" dirty="0">
                <a:solidFill>
                  <a:sysClr val="windowText" lastClr="000000"/>
                </a:solidFill>
                <a:latin typeface="Amazon Ember" panose="020B0603020204020204" pitchFamily="34" charset="0"/>
                <a:ea typeface="Amazon Ember" panose="020B0603020204020204" pitchFamily="34" charset="0"/>
                <a:cs typeface="Amazon Ember" panose="020B0603020204020204" pitchFamily="34" charset="0"/>
              </a:rPr>
              <a:t>New policies </a:t>
            </a:r>
          </a:p>
          <a:p>
            <a:pPr marL="342900" lvl="1" indent="-342900">
              <a:buFont typeface="Arial" panose="020B0604020202020204" pitchFamily="34" charset="0"/>
              <a:buChar char="•"/>
            </a:pPr>
            <a:r>
              <a:rPr lang="en-US" sz="2400" kern="0" dirty="0">
                <a:solidFill>
                  <a:sysClr val="windowText" lastClr="000000"/>
                </a:solidFill>
                <a:latin typeface="Amazon Ember" panose="020B0603020204020204" pitchFamily="34" charset="0"/>
                <a:ea typeface="Amazon Ember" panose="020B0603020204020204" pitchFamily="34" charset="0"/>
                <a:cs typeface="Amazon Ember" panose="020B0603020204020204" pitchFamily="34" charset="0"/>
              </a:rPr>
              <a:t>Organization SCPs</a:t>
            </a:r>
          </a:p>
          <a:p>
            <a:pPr marL="342900" lvl="1" indent="-342900">
              <a:buFont typeface="Arial" panose="020B0604020202020204" pitchFamily="34" charset="0"/>
              <a:buChar char="•"/>
            </a:pPr>
            <a:r>
              <a:rPr lang="en-US" sz="2400" kern="0" dirty="0">
                <a:solidFill>
                  <a:sysClr val="windowText" lastClr="000000"/>
                </a:solidFill>
                <a:latin typeface="Amazon Ember" panose="020B0603020204020204" pitchFamily="34" charset="0"/>
                <a:ea typeface="Amazon Ember" panose="020B0603020204020204" pitchFamily="34" charset="0"/>
                <a:cs typeface="Amazon Ember" panose="020B0603020204020204" pitchFamily="34" charset="0"/>
              </a:rPr>
              <a:t>Policies with selected services, actions, and resources</a:t>
            </a:r>
          </a:p>
        </p:txBody>
      </p:sp>
      <p:pic>
        <p:nvPicPr>
          <p:cNvPr id="5" name="Picture32" descr="I AM Policy Simulator in user interface as described in the notes. ">
            <a:extLst>
              <a:ext uri="{FF2B5EF4-FFF2-40B4-BE49-F238E27FC236}">
                <a16:creationId xmlns:a16="http://schemas.microsoft.com/office/drawing/2014/main" id="{90ED065D-1B3A-4404-BDBD-BE82F447834C}"/>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1738125"/>
            <a:ext cx="10058400" cy="1414606"/>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3380028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41B3D5-87F2-4EDF-8DC0-180A07382C64}"/>
              </a:ext>
            </a:extLst>
          </p:cNvPr>
          <p:cNvSpPr>
            <a:spLocks noGrp="1"/>
          </p:cNvSpPr>
          <p:nvPr>
            <p:ph type="sldNum" idx="97"/>
          </p:nvPr>
        </p:nvSpPr>
        <p:spPr/>
        <p:txBody>
          <a:bodyPr/>
          <a:lstStyle/>
          <a:p>
            <a:fld id="{930176A1-BCF0-4712-97A6-6B495F55390B}" type="slidenum">
              <a:rPr lang="en-US" smtClean="0"/>
              <a:pPr/>
              <a:t>36</a:t>
            </a:fld>
            <a:endParaRPr lang="en-US" dirty="0"/>
          </a:p>
        </p:txBody>
      </p:sp>
      <p:sp>
        <p:nvSpPr>
          <p:cNvPr id="5" name="Title">
            <a:extLst>
              <a:ext uri="{FF2B5EF4-FFF2-40B4-BE49-F238E27FC236}">
                <a16:creationId xmlns:a16="http://schemas.microsoft.com/office/drawing/2014/main" id="{852C1F51-3DA9-4692-AE5D-8F365B0D723B}"/>
              </a:ext>
              <a:ext uri="{C183D7F6-B498-43B3-948B-1728B52AA6E4}">
                <adec:decorative xmlns:adec="http://schemas.microsoft.com/office/drawing/2017/decorative" val="1"/>
              </a:ext>
            </a:extLst>
          </p:cNvPr>
          <p:cNvSpPr>
            <a:spLocks noGrp="1"/>
          </p:cNvSpPr>
          <p:nvPr>
            <p:ph type="title" idx="1"/>
          </p:nvPr>
        </p:nvSpPr>
        <p:spPr>
          <a:xfrm>
            <a:off x="4650204" y="-2074113"/>
            <a:ext cx="4062057" cy="1866901"/>
          </a:xfrm>
        </p:spPr>
        <p:txBody>
          <a:bodyPr/>
          <a:lstStyle/>
          <a:p>
            <a:r>
              <a:rPr lang="en-US" dirty="0"/>
              <a:t>Example Corp. manager requests  0</a:t>
            </a:r>
          </a:p>
        </p:txBody>
      </p:sp>
      <p:grpSp>
        <p:nvGrpSpPr>
          <p:cNvPr id="8" name="PersonIcon39">
            <a:extLst>
              <a:ext uri="{FF2B5EF4-FFF2-40B4-BE49-F238E27FC236}">
                <a16:creationId xmlns:a16="http://schemas.microsoft.com/office/drawing/2014/main" id="{5A137658-F2F8-43FB-BF87-338293882391}"/>
              </a:ext>
              <a:ext uri="{C183D7F6-B498-43B3-948B-1728B52AA6E4}">
                <adec:decorative xmlns:adec="http://schemas.microsoft.com/office/drawing/2017/decorative" val="1"/>
              </a:ext>
            </a:extLst>
          </p:cNvPr>
          <p:cNvGrpSpPr/>
          <p:nvPr/>
        </p:nvGrpSpPr>
        <p:grpSpPr>
          <a:xfrm>
            <a:off x="1155246" y="2907713"/>
            <a:ext cx="2264974" cy="2685011"/>
            <a:chOff x="1346357" y="3144464"/>
            <a:chExt cx="2264974" cy="2747236"/>
          </a:xfrm>
        </p:grpSpPr>
        <p:sp>
          <p:nvSpPr>
            <p:cNvPr id="9" name="Delay 31">
              <a:extLst>
                <a:ext uri="{FF2B5EF4-FFF2-40B4-BE49-F238E27FC236}">
                  <a16:creationId xmlns:a16="http://schemas.microsoft.com/office/drawing/2014/main" id="{FA67F09B-EE50-459E-90F5-33C0BF2D306B}"/>
                </a:ext>
              </a:extLst>
            </p:cNvPr>
            <p:cNvSpPr>
              <a:spLocks noChangeAspect="1"/>
            </p:cNvSpPr>
            <p:nvPr/>
          </p:nvSpPr>
          <p:spPr>
            <a:xfrm rot="16200000">
              <a:off x="1795187" y="4075556"/>
              <a:ext cx="1367314" cy="2264974"/>
            </a:xfrm>
            <a:prstGeom prst="flowChartDelay">
              <a:avLst/>
            </a:prstGeom>
            <a:noFill/>
            <a:ln w="123825">
              <a:solidFill>
                <a:srgbClr val="34A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mazon Ember Display"/>
                <a:ea typeface="+mn-ea"/>
                <a:cs typeface="+mn-cs"/>
              </a:endParaRPr>
            </a:p>
          </p:txBody>
        </p:sp>
        <p:sp>
          <p:nvSpPr>
            <p:cNvPr id="10" name="Oval 9">
              <a:extLst>
                <a:ext uri="{FF2B5EF4-FFF2-40B4-BE49-F238E27FC236}">
                  <a16:creationId xmlns:a16="http://schemas.microsoft.com/office/drawing/2014/main" id="{0D613807-60D9-4F1C-843C-3CDCC081613C}"/>
                </a:ext>
              </a:extLst>
            </p:cNvPr>
            <p:cNvSpPr>
              <a:spLocks noChangeAspect="1"/>
            </p:cNvSpPr>
            <p:nvPr/>
          </p:nvSpPr>
          <p:spPr>
            <a:xfrm>
              <a:off x="1757720" y="3144464"/>
              <a:ext cx="1373086" cy="1373359"/>
            </a:xfrm>
            <a:prstGeom prst="ellipse">
              <a:avLst/>
            </a:prstGeom>
            <a:noFill/>
            <a:ln w="123825">
              <a:solidFill>
                <a:srgbClr val="34A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mazon Ember Display"/>
                <a:ea typeface="+mn-ea"/>
                <a:cs typeface="+mn-cs"/>
              </a:endParaRPr>
            </a:p>
          </p:txBody>
        </p:sp>
      </p:grpSp>
      <p:sp>
        <p:nvSpPr>
          <p:cNvPr id="11" name="Rounded Rectangle 30">
            <a:extLst>
              <a:ext uri="{FF2B5EF4-FFF2-40B4-BE49-F238E27FC236}">
                <a16:creationId xmlns:a16="http://schemas.microsoft.com/office/drawing/2014/main" id="{0ACB2211-F71C-48E9-802D-CC9DF9E11DBE}"/>
              </a:ext>
            </a:extLst>
          </p:cNvPr>
          <p:cNvSpPr>
            <a:spLocks/>
          </p:cNvSpPr>
          <p:nvPr/>
        </p:nvSpPr>
        <p:spPr>
          <a:xfrm>
            <a:off x="5027678" y="1278144"/>
            <a:ext cx="6657845" cy="731520"/>
          </a:xfrm>
          <a:prstGeom prst="roundRect">
            <a:avLst/>
          </a:prstGeom>
          <a:solidFill>
            <a:schemeClr val="accent5">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noAutofit/>
          </a:bodyPr>
          <a:lstStyle/>
          <a:p>
            <a:pPr algn="ctr"/>
            <a:r>
              <a:rPr lang="en-US" sz="2100" dirty="0">
                <a:solidFill>
                  <a:srgbClr val="232F3E"/>
                </a:solidFill>
                <a:ea typeface="Amazon Ember" panose="020B0603020204020204" pitchFamily="34" charset="0"/>
                <a:cs typeface="Amazon Ember" panose="020B0603020204020204" pitchFamily="34" charset="0"/>
              </a:rPr>
              <a:t>Permissions across environments must be </a:t>
            </a:r>
            <a:r>
              <a:rPr lang="en-US" sz="2100" i="1" dirty="0">
                <a:solidFill>
                  <a:srgbClr val="232F3E"/>
                </a:solidFill>
                <a:ea typeface="Amazon Ember" panose="020B0603020204020204" pitchFamily="34" charset="0"/>
                <a:cs typeface="Amazon Ember" panose="020B0603020204020204" pitchFamily="34" charset="0"/>
              </a:rPr>
              <a:t>consistent.</a:t>
            </a:r>
          </a:p>
        </p:txBody>
      </p:sp>
      <p:sp>
        <p:nvSpPr>
          <p:cNvPr id="13" name="Rectangle 12">
            <a:extLst>
              <a:ext uri="{FF2B5EF4-FFF2-40B4-BE49-F238E27FC236}">
                <a16:creationId xmlns:a16="http://schemas.microsoft.com/office/drawing/2014/main" id="{EA93F19F-BC16-45DD-8C2D-85986D8DB922}"/>
              </a:ext>
            </a:extLst>
          </p:cNvPr>
          <p:cNvSpPr/>
          <p:nvPr/>
        </p:nvSpPr>
        <p:spPr>
          <a:xfrm>
            <a:off x="5444298" y="2347133"/>
            <a:ext cx="6006173" cy="2800767"/>
          </a:xfrm>
          <a:prstGeom prst="rect">
            <a:avLst/>
          </a:prstGeom>
        </p:spPr>
        <p:txBody>
          <a:bodyPr wrap="square">
            <a:spAutoFit/>
          </a:bodyPr>
          <a:lstStyle/>
          <a:p>
            <a:pPr marL="342900" indent="-342900">
              <a:buFont typeface="Arial" panose="020B0604020202020204" pitchFamily="34" charset="0"/>
              <a:buChar char="•"/>
            </a:pPr>
            <a:r>
              <a:rPr lang="en-US" sz="2200" dirty="0">
                <a:solidFill>
                  <a:srgbClr val="232F3E"/>
                </a:solidFill>
                <a:ea typeface="Amazon Ember" panose="020B0603020204020204" pitchFamily="34" charset="0"/>
                <a:cs typeface="Amazon Ember" panose="020B0603020204020204" pitchFamily="34" charset="0"/>
              </a:rPr>
              <a:t>What are best practices to distribute desired permissions across a company?</a:t>
            </a:r>
          </a:p>
          <a:p>
            <a:pPr marL="342900" indent="-342900">
              <a:buFont typeface="Arial" panose="020B0604020202020204" pitchFamily="34" charset="0"/>
              <a:buChar char="•"/>
            </a:pPr>
            <a:endParaRPr lang="en-US" sz="2200" dirty="0">
              <a:solidFill>
                <a:srgbClr val="232F3E"/>
              </a:solidFill>
              <a:ea typeface="Amazon Ember" panose="020B0603020204020204" pitchFamily="34" charset="0"/>
              <a:cs typeface="Amazon Ember" panose="020B0603020204020204" pitchFamily="34" charset="0"/>
            </a:endParaRPr>
          </a:p>
          <a:p>
            <a:pPr marL="342900" indent="-342900">
              <a:buFont typeface="Arial" panose="020B0604020202020204" pitchFamily="34" charset="0"/>
              <a:buChar char="•"/>
            </a:pPr>
            <a:r>
              <a:rPr lang="en-US" sz="2200" dirty="0">
                <a:solidFill>
                  <a:srgbClr val="232F3E"/>
                </a:solidFill>
                <a:ea typeface="Amazon Ember" panose="020B0603020204020204" pitchFamily="34" charset="0"/>
                <a:cs typeface="Amazon Ember" panose="020B0603020204020204" pitchFamily="34" charset="0"/>
              </a:rPr>
              <a:t>How do you determine the level of access you grant?</a:t>
            </a:r>
          </a:p>
          <a:p>
            <a:pPr marL="342900" indent="-342900">
              <a:buFont typeface="Arial" panose="020B0604020202020204" pitchFamily="34" charset="0"/>
              <a:buChar char="•"/>
            </a:pPr>
            <a:endParaRPr lang="en-US" sz="2200" dirty="0">
              <a:solidFill>
                <a:srgbClr val="232F3E"/>
              </a:solidFill>
              <a:ea typeface="Amazon Ember" panose="020B0603020204020204" pitchFamily="34" charset="0"/>
              <a:cs typeface="Amazon Ember" panose="020B0603020204020204" pitchFamily="34" charset="0"/>
            </a:endParaRPr>
          </a:p>
          <a:p>
            <a:pPr marL="342900" indent="-342900">
              <a:buFont typeface="Arial" panose="020B0604020202020204" pitchFamily="34" charset="0"/>
              <a:buChar char="•"/>
            </a:pPr>
            <a:r>
              <a:rPr lang="en-US" sz="2200" dirty="0">
                <a:solidFill>
                  <a:srgbClr val="232F3E"/>
                </a:solidFill>
                <a:ea typeface="Amazon Ember" panose="020B0603020204020204" pitchFamily="34" charset="0"/>
                <a:cs typeface="Amazon Ember" panose="020B0603020204020204" pitchFamily="34" charset="0"/>
              </a:rPr>
              <a:t>How have you created permissions templates in the past?</a:t>
            </a:r>
          </a:p>
        </p:txBody>
      </p:sp>
      <p:sp>
        <p:nvSpPr>
          <p:cNvPr id="3" name="Title">
            <a:extLst>
              <a:ext uri="{FF2B5EF4-FFF2-40B4-BE49-F238E27FC236}">
                <a16:creationId xmlns:a16="http://schemas.microsoft.com/office/drawing/2014/main" id="{3ABBF576-97EA-7C16-93AE-7B60E66FC0E1}"/>
              </a:ext>
              <a:ext uri="{C183D7F6-B498-43B3-948B-1728B52AA6E4}">
                <adec:decorative xmlns:adec="http://schemas.microsoft.com/office/drawing/2017/decorative" val="0"/>
              </a:ext>
            </a:extLst>
          </p:cNvPr>
          <p:cNvSpPr txBox="1">
            <a:spLocks/>
          </p:cNvSpPr>
          <p:nvPr/>
        </p:nvSpPr>
        <p:spPr>
          <a:xfrm>
            <a:off x="392729" y="331825"/>
            <a:ext cx="4062057" cy="18669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3600" kern="1200">
                <a:solidFill>
                  <a:srgbClr val="F1F3F3"/>
                </a:solidFill>
                <a:latin typeface="Amazon Ember Display Heavy"/>
              </a:defRPr>
            </a:lvl1pPr>
          </a:lstStyle>
          <a:p>
            <a:r>
              <a:rPr lang="en-US" dirty="0"/>
              <a:t>Example Corp. manager requests </a:t>
            </a:r>
          </a:p>
        </p:txBody>
      </p:sp>
    </p:spTree>
    <p:custDataLst>
      <p:tags r:id="rId1"/>
    </p:custDataLst>
    <p:extLst>
      <p:ext uri="{BB962C8B-B14F-4D97-AF65-F5344CB8AC3E}">
        <p14:creationId xmlns:p14="http://schemas.microsoft.com/office/powerpoint/2010/main" val="1167620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4BE675-B607-4FBD-AC18-38A3DA7BE3A6}"/>
              </a:ext>
            </a:extLst>
          </p:cNvPr>
          <p:cNvSpPr>
            <a:spLocks noGrp="1"/>
          </p:cNvSpPr>
          <p:nvPr>
            <p:ph type="sldNum" idx="97"/>
          </p:nvPr>
        </p:nvSpPr>
        <p:spPr/>
        <p:txBody>
          <a:bodyPr/>
          <a:lstStyle/>
          <a:p>
            <a:fld id="{4037B1B0-0345-4E15-985A-6BECCDBE474F}" type="slidenum">
              <a:rPr lang="en-US" smtClean="0"/>
              <a:pPr/>
              <a:t>37</a:t>
            </a:fld>
            <a:endParaRPr lang="en-US" dirty="0"/>
          </a:p>
        </p:txBody>
      </p:sp>
      <p:sp>
        <p:nvSpPr>
          <p:cNvPr id="5" name="Title">
            <a:extLst>
              <a:ext uri="{FF2B5EF4-FFF2-40B4-BE49-F238E27FC236}">
                <a16:creationId xmlns:a16="http://schemas.microsoft.com/office/drawing/2014/main" id="{A07D3699-31C0-499B-B182-BF187048742B}"/>
              </a:ext>
            </a:extLst>
          </p:cNvPr>
          <p:cNvSpPr>
            <a:spLocks noGrp="1"/>
          </p:cNvSpPr>
          <p:nvPr>
            <p:ph type="title" idx="1"/>
          </p:nvPr>
        </p:nvSpPr>
        <p:spPr/>
        <p:txBody>
          <a:bodyPr>
            <a:normAutofit/>
          </a:bodyPr>
          <a:lstStyle/>
          <a:p>
            <a:br>
              <a:rPr lang="en-US" dirty="0"/>
            </a:br>
            <a:r>
              <a:rPr lang="en-US" dirty="0"/>
              <a:t>Resources, accounts, and AWS Organizations </a:t>
            </a:r>
          </a:p>
        </p:txBody>
      </p:sp>
      <p:sp>
        <p:nvSpPr>
          <p:cNvPr id="6" name="Subtitle 5">
            <a:extLst>
              <a:ext uri="{FF2B5EF4-FFF2-40B4-BE49-F238E27FC236}">
                <a16:creationId xmlns:a16="http://schemas.microsoft.com/office/drawing/2014/main" id="{48283404-D427-491B-94B5-1731FDBE2659}"/>
              </a:ext>
            </a:extLst>
          </p:cNvPr>
          <p:cNvSpPr>
            <a:spLocks noGrp="1"/>
          </p:cNvSpPr>
          <p:nvPr>
            <p:ph type="subTitle" idx="2"/>
          </p:nvPr>
        </p:nvSpPr>
        <p:spPr/>
        <p:txBody>
          <a:bodyPr/>
          <a:lstStyle/>
          <a:p>
            <a:endParaRPr lang="en-US" dirty="0"/>
          </a:p>
        </p:txBody>
      </p:sp>
    </p:spTree>
    <p:custDataLst>
      <p:tags r:id="rId1"/>
    </p:custDataLst>
    <p:extLst>
      <p:ext uri="{BB962C8B-B14F-4D97-AF65-F5344CB8AC3E}">
        <p14:creationId xmlns:p14="http://schemas.microsoft.com/office/powerpoint/2010/main" val="2032662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DB8E3F-0508-4E72-991A-5919F3AB2884}"/>
              </a:ext>
            </a:extLst>
          </p:cNvPr>
          <p:cNvSpPr>
            <a:spLocks noGrp="1"/>
          </p:cNvSpPr>
          <p:nvPr>
            <p:ph type="sldNum" idx="97"/>
          </p:nvPr>
        </p:nvSpPr>
        <p:spPr/>
        <p:txBody>
          <a:bodyPr/>
          <a:lstStyle/>
          <a:p>
            <a:fld id="{4037B1B0-0345-4E15-985A-6BECCDBE474F}" type="slidenum">
              <a:rPr lang="en-US" smtClean="0"/>
              <a:pPr/>
              <a:t>38</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Resources</a:t>
            </a:r>
          </a:p>
        </p:txBody>
      </p:sp>
      <p:sp>
        <p:nvSpPr>
          <p:cNvPr id="22" name="Rectangle 21">
            <a:extLst>
              <a:ext uri="{FF2B5EF4-FFF2-40B4-BE49-F238E27FC236}">
                <a16:creationId xmlns:a16="http://schemas.microsoft.com/office/drawing/2014/main" id="{ECB086DD-3D3E-407E-8C12-BF4F69F2D6F8}"/>
              </a:ext>
            </a:extLst>
          </p:cNvPr>
          <p:cNvSpPr/>
          <p:nvPr/>
        </p:nvSpPr>
        <p:spPr>
          <a:xfrm>
            <a:off x="8233410" y="1863358"/>
            <a:ext cx="3783330" cy="1200329"/>
          </a:xfrm>
          <a:prstGeom prst="rect">
            <a:avLst/>
          </a:prstGeom>
        </p:spPr>
        <p:txBody>
          <a:bodyPr wrap="square">
            <a:spAutoFit/>
          </a:bodyPr>
          <a:lstStyle/>
          <a:p>
            <a:r>
              <a:rPr lang="en-US" sz="2400" dirty="0">
                <a:solidFill>
                  <a:srgbClr val="232F3E"/>
                </a:solidFill>
                <a:ea typeface="Amazon Ember" panose="020B0603020204020204" pitchFamily="34" charset="0"/>
                <a:cs typeface="Amazon Ember" panose="020B0603020204020204" pitchFamily="34" charset="0"/>
              </a:rPr>
              <a:t>An AWS </a:t>
            </a:r>
            <a:r>
              <a:rPr lang="en-US" sz="2400" i="1" dirty="0">
                <a:solidFill>
                  <a:srgbClr val="232F3E"/>
                </a:solidFill>
                <a:ea typeface="Amazon Ember" panose="020B0603020204020204" pitchFamily="34" charset="0"/>
                <a:cs typeface="Amazon Ember" panose="020B0603020204020204" pitchFamily="34" charset="0"/>
              </a:rPr>
              <a:t>resource</a:t>
            </a:r>
            <a:r>
              <a:rPr lang="en-US" sz="2400" dirty="0">
                <a:solidFill>
                  <a:srgbClr val="232F3E"/>
                </a:solidFill>
                <a:ea typeface="Amazon Ember" panose="020B0603020204020204" pitchFamily="34" charset="0"/>
                <a:cs typeface="Amazon Ember" panose="020B0603020204020204" pitchFamily="34" charset="0"/>
              </a:rPr>
              <a:t> is an entity that you can work with in AWS.</a:t>
            </a:r>
          </a:p>
        </p:txBody>
      </p:sp>
      <p:grpSp>
        <p:nvGrpSpPr>
          <p:cNvPr id="4" name="Eamaples35" descr="Diagram conceptualizing the available detection mechanisms for AWS resources and services as described in the notes. ">
            <a:extLst>
              <a:ext uri="{FF2B5EF4-FFF2-40B4-BE49-F238E27FC236}">
                <a16:creationId xmlns:a16="http://schemas.microsoft.com/office/drawing/2014/main" id="{22439D7F-183D-4E15-A181-00F8FA8EE61D}"/>
              </a:ext>
            </a:extLst>
          </p:cNvPr>
          <p:cNvGrpSpPr/>
          <p:nvPr/>
        </p:nvGrpSpPr>
        <p:grpSpPr>
          <a:xfrm>
            <a:off x="709832" y="1641231"/>
            <a:ext cx="7372391" cy="4609612"/>
            <a:chOff x="709832" y="1641231"/>
            <a:chExt cx="7372391" cy="4609612"/>
          </a:xfrm>
        </p:grpSpPr>
        <p:sp>
          <p:nvSpPr>
            <p:cNvPr id="71" name="Rounded Rectangle 2">
              <a:extLst>
                <a:ext uri="{FF2B5EF4-FFF2-40B4-BE49-F238E27FC236}">
                  <a16:creationId xmlns:a16="http://schemas.microsoft.com/office/drawing/2014/main" id="{0A112D18-9032-42C3-9CFA-34F30D9A2C6F}"/>
                </a:ext>
              </a:extLst>
            </p:cNvPr>
            <p:cNvSpPr/>
            <p:nvPr/>
          </p:nvSpPr>
          <p:spPr>
            <a:xfrm>
              <a:off x="709832" y="1641231"/>
              <a:ext cx="7326630" cy="4278923"/>
            </a:xfrm>
            <a:prstGeom prst="roundRect">
              <a:avLst>
                <a:gd name="adj" fmla="val 6804"/>
              </a:avLst>
            </a:prstGeom>
            <a:noFill/>
            <a:ln w="25400" cap="flat" cmpd="sng" algn="ctr">
              <a:solidFill>
                <a:srgbClr val="36C2B3">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32F3E"/>
                </a:solidFill>
                <a:effectLst/>
                <a:uLnTx/>
                <a:uFillTx/>
                <a:ea typeface="+mn-ea"/>
                <a:cs typeface="+mn-cs"/>
              </a:endParaRPr>
            </a:p>
          </p:txBody>
        </p:sp>
        <p:grpSp>
          <p:nvGrpSpPr>
            <p:cNvPr id="72" name="Group 71">
              <a:extLst>
                <a:ext uri="{FF2B5EF4-FFF2-40B4-BE49-F238E27FC236}">
                  <a16:creationId xmlns:a16="http://schemas.microsoft.com/office/drawing/2014/main" id="{CF63D58E-3626-4540-83B3-DF9FF2A8163E}"/>
                </a:ext>
              </a:extLst>
            </p:cNvPr>
            <p:cNvGrpSpPr/>
            <p:nvPr/>
          </p:nvGrpSpPr>
          <p:grpSpPr>
            <a:xfrm>
              <a:off x="778659" y="1829992"/>
              <a:ext cx="1387008" cy="844907"/>
              <a:chOff x="774043" y="1889846"/>
              <a:chExt cx="1387008" cy="844907"/>
            </a:xfrm>
          </p:grpSpPr>
          <p:pic>
            <p:nvPicPr>
              <p:cNvPr id="73" name="Graphic 39">
                <a:extLst>
                  <a:ext uri="{FF2B5EF4-FFF2-40B4-BE49-F238E27FC236}">
                    <a16:creationId xmlns:a16="http://schemas.microsoft.com/office/drawing/2014/main" id="{E817FA91-1164-4789-8A8C-7494FEA1B6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32597" y="1889846"/>
                <a:ext cx="469900" cy="469900"/>
              </a:xfrm>
              <a:prstGeom prst="rect">
                <a:avLst/>
              </a:prstGeom>
            </p:spPr>
          </p:pic>
          <p:sp>
            <p:nvSpPr>
              <p:cNvPr id="74" name="TextBox 73">
                <a:extLst>
                  <a:ext uri="{FF2B5EF4-FFF2-40B4-BE49-F238E27FC236}">
                    <a16:creationId xmlns:a16="http://schemas.microsoft.com/office/drawing/2014/main" id="{65BFF4AA-879B-4BE9-8E08-ADF4D5E3E24B}"/>
                  </a:ext>
                </a:extLst>
              </p:cNvPr>
              <p:cNvSpPr txBox="1"/>
              <p:nvPr/>
            </p:nvSpPr>
            <p:spPr>
              <a:xfrm>
                <a:off x="774043" y="2396199"/>
                <a:ext cx="1387008" cy="338554"/>
              </a:xfrm>
              <a:prstGeom prst="rect">
                <a:avLst/>
              </a:prstGeom>
              <a:noFill/>
            </p:spPr>
            <p:txBody>
              <a:bodyPr wrap="square" rtlCol="0">
                <a:spAutoFit/>
              </a:bodyPr>
              <a:lstStyle/>
              <a:p>
                <a:pPr algn="ctr"/>
                <a:r>
                  <a:rPr lang="en-US" sz="1600" dirty="0">
                    <a:solidFill>
                      <a:srgbClr val="232F3E"/>
                    </a:solidFill>
                    <a:ea typeface="Amazon Ember" panose="020B0603020204020204" pitchFamily="34" charset="0"/>
                    <a:cs typeface="Amazon Ember" panose="020B0603020204020204" pitchFamily="34" charset="0"/>
                  </a:rPr>
                  <a:t>IAM user</a:t>
                </a:r>
              </a:p>
            </p:txBody>
          </p:sp>
        </p:grpSp>
        <p:grpSp>
          <p:nvGrpSpPr>
            <p:cNvPr id="75" name="Group 74">
              <a:extLst>
                <a:ext uri="{FF2B5EF4-FFF2-40B4-BE49-F238E27FC236}">
                  <a16:creationId xmlns:a16="http://schemas.microsoft.com/office/drawing/2014/main" id="{A22B03A5-E824-4A5B-8C74-AA058332CC22}"/>
                </a:ext>
              </a:extLst>
            </p:cNvPr>
            <p:cNvGrpSpPr/>
            <p:nvPr/>
          </p:nvGrpSpPr>
          <p:grpSpPr>
            <a:xfrm>
              <a:off x="715511" y="3182180"/>
              <a:ext cx="1513305" cy="838744"/>
              <a:chOff x="720126" y="3165651"/>
              <a:chExt cx="1513305" cy="838744"/>
            </a:xfrm>
          </p:grpSpPr>
          <p:pic>
            <p:nvPicPr>
              <p:cNvPr id="76" name="Graphic 135">
                <a:extLst>
                  <a:ext uri="{FF2B5EF4-FFF2-40B4-BE49-F238E27FC236}">
                    <a16:creationId xmlns:a16="http://schemas.microsoft.com/office/drawing/2014/main" id="{C6E3F629-FE4B-4791-BEEF-A76F618B191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41828" y="3165651"/>
                <a:ext cx="469900" cy="469900"/>
              </a:xfrm>
              <a:prstGeom prst="rect">
                <a:avLst/>
              </a:prstGeom>
            </p:spPr>
          </p:pic>
          <p:sp>
            <p:nvSpPr>
              <p:cNvPr id="77" name="TextBox 76">
                <a:extLst>
                  <a:ext uri="{FF2B5EF4-FFF2-40B4-BE49-F238E27FC236}">
                    <a16:creationId xmlns:a16="http://schemas.microsoft.com/office/drawing/2014/main" id="{F22443B9-97B6-4188-A962-736888B3469C}"/>
                  </a:ext>
                </a:extLst>
              </p:cNvPr>
              <p:cNvSpPr txBox="1"/>
              <p:nvPr/>
            </p:nvSpPr>
            <p:spPr>
              <a:xfrm>
                <a:off x="720126" y="3665841"/>
                <a:ext cx="1513305" cy="338554"/>
              </a:xfrm>
              <a:prstGeom prst="rect">
                <a:avLst/>
              </a:prstGeom>
              <a:noFill/>
            </p:spPr>
            <p:txBody>
              <a:bodyPr wrap="square" rtlCol="0">
                <a:spAutoFit/>
              </a:bodyPr>
              <a:lstStyle/>
              <a:p>
                <a:pPr algn="ctr"/>
                <a:r>
                  <a:rPr lang="en-US" sz="1600" dirty="0">
                    <a:solidFill>
                      <a:srgbClr val="232F3E"/>
                    </a:solidFill>
                    <a:ea typeface="Amazon Ember" panose="020B0603020204020204" pitchFamily="34" charset="0"/>
                    <a:cs typeface="Amazon Ember" panose="020B0603020204020204" pitchFamily="34" charset="0"/>
                  </a:rPr>
                  <a:t>Instance</a:t>
                </a:r>
              </a:p>
            </p:txBody>
          </p:sp>
        </p:grpSp>
        <p:grpSp>
          <p:nvGrpSpPr>
            <p:cNvPr id="78" name="Group 77">
              <a:extLst>
                <a:ext uri="{FF2B5EF4-FFF2-40B4-BE49-F238E27FC236}">
                  <a16:creationId xmlns:a16="http://schemas.microsoft.com/office/drawing/2014/main" id="{D00C6AED-AC7D-4B8A-B947-F4E2A0BDFE9F}"/>
                </a:ext>
              </a:extLst>
            </p:cNvPr>
            <p:cNvGrpSpPr/>
            <p:nvPr/>
          </p:nvGrpSpPr>
          <p:grpSpPr>
            <a:xfrm>
              <a:off x="715511" y="4441457"/>
              <a:ext cx="1513305" cy="1091154"/>
              <a:chOff x="710895" y="4441457"/>
              <a:chExt cx="1513305" cy="1091154"/>
            </a:xfrm>
          </p:grpSpPr>
          <p:pic>
            <p:nvPicPr>
              <p:cNvPr id="79" name="Graphic 129">
                <a:extLst>
                  <a:ext uri="{FF2B5EF4-FFF2-40B4-BE49-F238E27FC236}">
                    <a16:creationId xmlns:a16="http://schemas.microsoft.com/office/drawing/2014/main" id="{29639168-8EAD-4DD0-BF87-C59BDCDB714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32597" y="4441457"/>
                <a:ext cx="469900" cy="469900"/>
              </a:xfrm>
              <a:prstGeom prst="rect">
                <a:avLst/>
              </a:prstGeom>
            </p:spPr>
          </p:pic>
          <p:sp>
            <p:nvSpPr>
              <p:cNvPr id="80" name="TextBox 79">
                <a:extLst>
                  <a:ext uri="{FF2B5EF4-FFF2-40B4-BE49-F238E27FC236}">
                    <a16:creationId xmlns:a16="http://schemas.microsoft.com/office/drawing/2014/main" id="{3D1474B7-250B-4854-95B1-08D344216379}"/>
                  </a:ext>
                </a:extLst>
              </p:cNvPr>
              <p:cNvSpPr txBox="1"/>
              <p:nvPr/>
            </p:nvSpPr>
            <p:spPr>
              <a:xfrm>
                <a:off x="710895" y="4947836"/>
                <a:ext cx="1513305" cy="584775"/>
              </a:xfrm>
              <a:prstGeom prst="rect">
                <a:avLst/>
              </a:prstGeom>
              <a:noFill/>
            </p:spPr>
            <p:txBody>
              <a:bodyPr wrap="square" rtlCol="0">
                <a:spAutoFit/>
              </a:bodyPr>
              <a:lstStyle/>
              <a:p>
                <a:pPr algn="ctr"/>
                <a:r>
                  <a:rPr lang="en-US" sz="1600" dirty="0">
                    <a:solidFill>
                      <a:srgbClr val="232F3E"/>
                    </a:solidFill>
                    <a:ea typeface="Amazon Ember" panose="020B0603020204020204" pitchFamily="34" charset="0"/>
                    <a:cs typeface="Amazon Ember" panose="020B0603020204020204" pitchFamily="34" charset="0"/>
                  </a:rPr>
                  <a:t>Elastic IP address</a:t>
                </a:r>
              </a:p>
            </p:txBody>
          </p:sp>
        </p:grpSp>
        <p:grpSp>
          <p:nvGrpSpPr>
            <p:cNvPr id="81" name="Group 80">
              <a:extLst>
                <a:ext uri="{FF2B5EF4-FFF2-40B4-BE49-F238E27FC236}">
                  <a16:creationId xmlns:a16="http://schemas.microsoft.com/office/drawing/2014/main" id="{D70EF39D-E7D9-48DC-A70C-9FD2F629A01E}"/>
                </a:ext>
              </a:extLst>
            </p:cNvPr>
            <p:cNvGrpSpPr/>
            <p:nvPr/>
          </p:nvGrpSpPr>
          <p:grpSpPr>
            <a:xfrm>
              <a:off x="2726573" y="1843439"/>
              <a:ext cx="1348605" cy="1328453"/>
              <a:chOff x="2683816" y="1844955"/>
              <a:chExt cx="1348605" cy="1328453"/>
            </a:xfrm>
          </p:grpSpPr>
          <p:sp>
            <p:nvSpPr>
              <p:cNvPr id="82" name="TextBox 81">
                <a:extLst>
                  <a:ext uri="{FF2B5EF4-FFF2-40B4-BE49-F238E27FC236}">
                    <a16:creationId xmlns:a16="http://schemas.microsoft.com/office/drawing/2014/main" id="{A71829DA-ABE4-42AA-B35E-19B086ABBF23}"/>
                  </a:ext>
                </a:extLst>
              </p:cNvPr>
              <p:cNvSpPr txBox="1"/>
              <p:nvPr/>
            </p:nvSpPr>
            <p:spPr>
              <a:xfrm>
                <a:off x="2683816" y="2342411"/>
                <a:ext cx="1348605" cy="830997"/>
              </a:xfrm>
              <a:prstGeom prst="rect">
                <a:avLst/>
              </a:prstGeom>
              <a:noFill/>
            </p:spPr>
            <p:txBody>
              <a:bodyPr wrap="square" rtlCol="0">
                <a:spAutoFit/>
              </a:bodyPr>
              <a:lstStyle/>
              <a:p>
                <a:pPr algn="ctr"/>
                <a:r>
                  <a:rPr lang="en-US" sz="1600" dirty="0">
                    <a:solidFill>
                      <a:srgbClr val="232F3E"/>
                    </a:solidFill>
                    <a:ea typeface="Amazon Ember" panose="020B0603020204020204" pitchFamily="34" charset="0"/>
                    <a:cs typeface="Amazon Ember" panose="020B0603020204020204" pitchFamily="34" charset="0"/>
                  </a:rPr>
                  <a:t>Amazon Aurora instance</a:t>
                </a:r>
              </a:p>
            </p:txBody>
          </p:sp>
          <p:pic>
            <p:nvPicPr>
              <p:cNvPr id="83" name="Graphic 8">
                <a:extLst>
                  <a:ext uri="{FF2B5EF4-FFF2-40B4-BE49-F238E27FC236}">
                    <a16:creationId xmlns:a16="http://schemas.microsoft.com/office/drawing/2014/main" id="{0ABD0BAF-B8C9-4D26-B1EC-F0D0C5DF07A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26557" y="1844955"/>
                <a:ext cx="469900" cy="469900"/>
              </a:xfrm>
              <a:prstGeom prst="rect">
                <a:avLst/>
              </a:prstGeom>
            </p:spPr>
          </p:pic>
        </p:grpSp>
        <p:grpSp>
          <p:nvGrpSpPr>
            <p:cNvPr id="84" name="Group 83">
              <a:extLst>
                <a:ext uri="{FF2B5EF4-FFF2-40B4-BE49-F238E27FC236}">
                  <a16:creationId xmlns:a16="http://schemas.microsoft.com/office/drawing/2014/main" id="{8339FA36-829E-49A9-9748-F6D804B9C5A2}"/>
                </a:ext>
              </a:extLst>
            </p:cNvPr>
            <p:cNvGrpSpPr/>
            <p:nvPr/>
          </p:nvGrpSpPr>
          <p:grpSpPr>
            <a:xfrm>
              <a:off x="6406645" y="1829992"/>
              <a:ext cx="1675578" cy="1088056"/>
              <a:chOff x="6416918" y="1844955"/>
              <a:chExt cx="1675578" cy="1088056"/>
            </a:xfrm>
          </p:grpSpPr>
          <p:sp>
            <p:nvSpPr>
              <p:cNvPr id="85" name="TextBox 84">
                <a:extLst>
                  <a:ext uri="{FF2B5EF4-FFF2-40B4-BE49-F238E27FC236}">
                    <a16:creationId xmlns:a16="http://schemas.microsoft.com/office/drawing/2014/main" id="{B521803E-CC2F-4769-A66A-6F049B8F4E27}"/>
                  </a:ext>
                </a:extLst>
              </p:cNvPr>
              <p:cNvSpPr txBox="1"/>
              <p:nvPr/>
            </p:nvSpPr>
            <p:spPr>
              <a:xfrm>
                <a:off x="6416918" y="2348236"/>
                <a:ext cx="1675578" cy="584775"/>
              </a:xfrm>
              <a:prstGeom prst="rect">
                <a:avLst/>
              </a:prstGeom>
              <a:noFill/>
            </p:spPr>
            <p:txBody>
              <a:bodyPr wrap="square" rtlCol="0">
                <a:spAutoFit/>
              </a:bodyPr>
              <a:lstStyle/>
              <a:p>
                <a:pPr algn="ctr"/>
                <a:r>
                  <a:rPr lang="en-US" sz="1600" dirty="0">
                    <a:solidFill>
                      <a:srgbClr val="232F3E"/>
                    </a:solidFill>
                    <a:ea typeface="Amazon Ember" panose="020B0603020204020204" pitchFamily="34" charset="0"/>
                    <a:cs typeface="Amazon Ember" panose="020B0603020204020204" pitchFamily="34" charset="0"/>
                  </a:rPr>
                  <a:t>Amazon RDS instance</a:t>
                </a:r>
              </a:p>
            </p:txBody>
          </p:sp>
          <p:pic>
            <p:nvPicPr>
              <p:cNvPr id="86" name="Graphic 17">
                <a:extLst>
                  <a:ext uri="{FF2B5EF4-FFF2-40B4-BE49-F238E27FC236}">
                    <a16:creationId xmlns:a16="http://schemas.microsoft.com/office/drawing/2014/main" id="{E36BECE2-ED77-4401-9D6B-2F80BE3B3D0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19757" y="1844955"/>
                <a:ext cx="469900" cy="469900"/>
              </a:xfrm>
              <a:prstGeom prst="rect">
                <a:avLst/>
              </a:prstGeom>
            </p:spPr>
          </p:pic>
        </p:grpSp>
        <p:grpSp>
          <p:nvGrpSpPr>
            <p:cNvPr id="87" name="Group 86">
              <a:extLst>
                <a:ext uri="{FF2B5EF4-FFF2-40B4-BE49-F238E27FC236}">
                  <a16:creationId xmlns:a16="http://schemas.microsoft.com/office/drawing/2014/main" id="{929A3CD2-1901-48F4-B4B8-F58249A22CBC}"/>
                </a:ext>
              </a:extLst>
            </p:cNvPr>
            <p:cNvGrpSpPr/>
            <p:nvPr/>
          </p:nvGrpSpPr>
          <p:grpSpPr>
            <a:xfrm>
              <a:off x="6732138" y="4441457"/>
              <a:ext cx="1024593" cy="1091896"/>
              <a:chOff x="6637129" y="4388038"/>
              <a:chExt cx="1024593" cy="1091896"/>
            </a:xfrm>
          </p:grpSpPr>
          <p:sp>
            <p:nvSpPr>
              <p:cNvPr id="88" name="TextBox 87">
                <a:extLst>
                  <a:ext uri="{FF2B5EF4-FFF2-40B4-BE49-F238E27FC236}">
                    <a16:creationId xmlns:a16="http://schemas.microsoft.com/office/drawing/2014/main" id="{2D0DE759-6DD5-4EA0-9827-5403E771AFA5}"/>
                  </a:ext>
                </a:extLst>
              </p:cNvPr>
              <p:cNvSpPr txBox="1"/>
              <p:nvPr/>
            </p:nvSpPr>
            <p:spPr>
              <a:xfrm>
                <a:off x="6637129" y="4895159"/>
                <a:ext cx="1024593" cy="584775"/>
              </a:xfrm>
              <a:prstGeom prst="rect">
                <a:avLst/>
              </a:prstGeom>
              <a:noFill/>
            </p:spPr>
            <p:txBody>
              <a:bodyPr wrap="square" rtlCol="0">
                <a:spAutoFit/>
              </a:bodyPr>
              <a:lstStyle/>
              <a:p>
                <a:pPr algn="ctr"/>
                <a:r>
                  <a:rPr lang="en-US" sz="1600" dirty="0">
                    <a:solidFill>
                      <a:srgbClr val="232F3E"/>
                    </a:solidFill>
                    <a:ea typeface="Amazon Ember" panose="020B0603020204020204" pitchFamily="34" charset="0"/>
                    <a:cs typeface="Amazon Ember" panose="020B0603020204020204" pitchFamily="34" charset="0"/>
                  </a:rPr>
                  <a:t>MySQL instance</a:t>
                </a:r>
              </a:p>
            </p:txBody>
          </p:sp>
          <p:pic>
            <p:nvPicPr>
              <p:cNvPr id="89" name="Graphic 90">
                <a:extLst>
                  <a:ext uri="{FF2B5EF4-FFF2-40B4-BE49-F238E27FC236}">
                    <a16:creationId xmlns:a16="http://schemas.microsoft.com/office/drawing/2014/main" id="{7BC84782-D4CF-4829-BD82-DFF2105D47E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914475" y="4388038"/>
                <a:ext cx="469900" cy="469900"/>
              </a:xfrm>
              <a:prstGeom prst="rect">
                <a:avLst/>
              </a:prstGeom>
            </p:spPr>
          </p:pic>
        </p:grpSp>
        <p:grpSp>
          <p:nvGrpSpPr>
            <p:cNvPr id="90" name="Group 89">
              <a:extLst>
                <a:ext uri="{FF2B5EF4-FFF2-40B4-BE49-F238E27FC236}">
                  <a16:creationId xmlns:a16="http://schemas.microsoft.com/office/drawing/2014/main" id="{CB5D1F42-1920-4A1B-82D6-3382C07CE3E6}"/>
                </a:ext>
              </a:extLst>
            </p:cNvPr>
            <p:cNvGrpSpPr/>
            <p:nvPr/>
          </p:nvGrpSpPr>
          <p:grpSpPr>
            <a:xfrm>
              <a:off x="2789154" y="4441457"/>
              <a:ext cx="1223442" cy="846044"/>
              <a:chOff x="2512025" y="4441457"/>
              <a:chExt cx="1223442" cy="846044"/>
            </a:xfrm>
          </p:grpSpPr>
          <p:sp>
            <p:nvSpPr>
              <p:cNvPr id="91" name="TextBox 90">
                <a:extLst>
                  <a:ext uri="{FF2B5EF4-FFF2-40B4-BE49-F238E27FC236}">
                    <a16:creationId xmlns:a16="http://schemas.microsoft.com/office/drawing/2014/main" id="{4AB0DBD0-2E8B-42BE-BE7D-273EADDDAA16}"/>
                  </a:ext>
                </a:extLst>
              </p:cNvPr>
              <p:cNvSpPr txBox="1"/>
              <p:nvPr/>
            </p:nvSpPr>
            <p:spPr>
              <a:xfrm>
                <a:off x="2512025" y="4948947"/>
                <a:ext cx="1223442" cy="338554"/>
              </a:xfrm>
              <a:prstGeom prst="rect">
                <a:avLst/>
              </a:prstGeom>
              <a:noFill/>
            </p:spPr>
            <p:txBody>
              <a:bodyPr wrap="square" rtlCol="0">
                <a:spAutoFit/>
              </a:bodyPr>
              <a:lstStyle/>
              <a:p>
                <a:pPr algn="ctr"/>
                <a:r>
                  <a:rPr lang="en-US" sz="1600" dirty="0">
                    <a:solidFill>
                      <a:srgbClr val="232F3E"/>
                    </a:solidFill>
                    <a:ea typeface="Amazon Ember" panose="020B0603020204020204" pitchFamily="34" charset="0"/>
                    <a:cs typeface="Amazon Ember" panose="020B0603020204020204" pitchFamily="34" charset="0"/>
                  </a:rPr>
                  <a:t>Stack</a:t>
                </a:r>
              </a:p>
            </p:txBody>
          </p:sp>
          <p:pic>
            <p:nvPicPr>
              <p:cNvPr id="92" name="Graphic 43">
                <a:extLst>
                  <a:ext uri="{FF2B5EF4-FFF2-40B4-BE49-F238E27FC236}">
                    <a16:creationId xmlns:a16="http://schemas.microsoft.com/office/drawing/2014/main" id="{A856BCAD-2634-41B9-AC00-0FAEB17A9D7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888796" y="4441457"/>
                <a:ext cx="469900" cy="469900"/>
              </a:xfrm>
              <a:prstGeom prst="rect">
                <a:avLst/>
              </a:prstGeom>
            </p:spPr>
          </p:pic>
        </p:grpSp>
        <p:grpSp>
          <p:nvGrpSpPr>
            <p:cNvPr id="93" name="Group 92">
              <a:extLst>
                <a:ext uri="{FF2B5EF4-FFF2-40B4-BE49-F238E27FC236}">
                  <a16:creationId xmlns:a16="http://schemas.microsoft.com/office/drawing/2014/main" id="{7E3822AC-77EA-41C6-822E-3545738B570E}"/>
                </a:ext>
              </a:extLst>
            </p:cNvPr>
            <p:cNvGrpSpPr/>
            <p:nvPr/>
          </p:nvGrpSpPr>
          <p:grpSpPr>
            <a:xfrm>
              <a:off x="2794729" y="3209074"/>
              <a:ext cx="1212292" cy="816308"/>
              <a:chOff x="2566639" y="3301071"/>
              <a:chExt cx="1212292" cy="816308"/>
            </a:xfrm>
          </p:grpSpPr>
          <p:sp>
            <p:nvSpPr>
              <p:cNvPr id="94" name="TextBox 93">
                <a:extLst>
                  <a:ext uri="{FF2B5EF4-FFF2-40B4-BE49-F238E27FC236}">
                    <a16:creationId xmlns:a16="http://schemas.microsoft.com/office/drawing/2014/main" id="{4B5C7B18-54A4-4C46-9AEE-C5B6E64A7B83}"/>
                  </a:ext>
                </a:extLst>
              </p:cNvPr>
              <p:cNvSpPr txBox="1"/>
              <p:nvPr/>
            </p:nvSpPr>
            <p:spPr>
              <a:xfrm>
                <a:off x="2566639" y="3778825"/>
                <a:ext cx="1212292" cy="338554"/>
              </a:xfrm>
              <a:prstGeom prst="rect">
                <a:avLst/>
              </a:prstGeom>
              <a:noFill/>
            </p:spPr>
            <p:txBody>
              <a:bodyPr wrap="square" rtlCol="0">
                <a:spAutoFit/>
              </a:bodyPr>
              <a:lstStyle/>
              <a:p>
                <a:pPr algn="ctr"/>
                <a:r>
                  <a:rPr lang="en-US" sz="1600" dirty="0">
                    <a:solidFill>
                      <a:srgbClr val="232F3E"/>
                    </a:solidFill>
                    <a:ea typeface="Amazon Ember" panose="020B0603020204020204" pitchFamily="34" charset="0"/>
                    <a:cs typeface="Amazon Ember" panose="020B0603020204020204" pitchFamily="34" charset="0"/>
                  </a:rPr>
                  <a:t>Alarm</a:t>
                </a:r>
              </a:p>
            </p:txBody>
          </p:sp>
          <p:pic>
            <p:nvPicPr>
              <p:cNvPr id="95" name="Graphic 16">
                <a:extLst>
                  <a:ext uri="{FF2B5EF4-FFF2-40B4-BE49-F238E27FC236}">
                    <a16:creationId xmlns:a16="http://schemas.microsoft.com/office/drawing/2014/main" id="{E97A6CEE-6CC9-4203-8C85-D64765FF0BD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937835" y="3301071"/>
                <a:ext cx="469900" cy="469900"/>
              </a:xfrm>
              <a:prstGeom prst="rect">
                <a:avLst/>
              </a:prstGeom>
            </p:spPr>
          </p:pic>
        </p:grpSp>
        <p:grpSp>
          <p:nvGrpSpPr>
            <p:cNvPr id="96" name="Group 95">
              <a:extLst>
                <a:ext uri="{FF2B5EF4-FFF2-40B4-BE49-F238E27FC236}">
                  <a16:creationId xmlns:a16="http://schemas.microsoft.com/office/drawing/2014/main" id="{22B78047-6743-451A-861B-B737A5285A56}"/>
                </a:ext>
              </a:extLst>
            </p:cNvPr>
            <p:cNvGrpSpPr/>
            <p:nvPr/>
          </p:nvGrpSpPr>
          <p:grpSpPr>
            <a:xfrm>
              <a:off x="4140651" y="4441457"/>
              <a:ext cx="2212792" cy="832597"/>
              <a:chOff x="3838384" y="4441457"/>
              <a:chExt cx="2212792" cy="832597"/>
            </a:xfrm>
          </p:grpSpPr>
          <p:sp>
            <p:nvSpPr>
              <p:cNvPr id="97" name="TextBox 96">
                <a:extLst>
                  <a:ext uri="{FF2B5EF4-FFF2-40B4-BE49-F238E27FC236}">
                    <a16:creationId xmlns:a16="http://schemas.microsoft.com/office/drawing/2014/main" id="{E1041613-3AC9-49B2-8DC6-5BBA92AEE0CF}"/>
                  </a:ext>
                </a:extLst>
              </p:cNvPr>
              <p:cNvSpPr txBox="1"/>
              <p:nvPr/>
            </p:nvSpPr>
            <p:spPr>
              <a:xfrm>
                <a:off x="3838384" y="4935500"/>
                <a:ext cx="2212792" cy="338554"/>
              </a:xfrm>
              <a:prstGeom prst="rect">
                <a:avLst/>
              </a:prstGeom>
              <a:noFill/>
            </p:spPr>
            <p:txBody>
              <a:bodyPr wrap="square" rtlCol="0">
                <a:spAutoFit/>
              </a:bodyPr>
              <a:lstStyle/>
              <a:p>
                <a:pPr algn="ctr"/>
                <a:r>
                  <a:rPr lang="en-US" sz="1600" dirty="0">
                    <a:solidFill>
                      <a:srgbClr val="232F3E"/>
                    </a:solidFill>
                    <a:ea typeface="Amazon Ember" panose="020B0603020204020204" pitchFamily="34" charset="0"/>
                    <a:cs typeface="Amazon Ember" panose="020B0603020204020204" pitchFamily="34" charset="0"/>
                  </a:rPr>
                  <a:t>Organizational unit</a:t>
                </a:r>
              </a:p>
            </p:txBody>
          </p:sp>
          <p:pic>
            <p:nvPicPr>
              <p:cNvPr id="98" name="Graphic 7">
                <a:extLst>
                  <a:ext uri="{FF2B5EF4-FFF2-40B4-BE49-F238E27FC236}">
                    <a16:creationId xmlns:a16="http://schemas.microsoft.com/office/drawing/2014/main" id="{589CD9E1-CB4F-46BB-95CA-852D16593CD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709830" y="4441457"/>
                <a:ext cx="469900" cy="469900"/>
              </a:xfrm>
              <a:prstGeom prst="rect">
                <a:avLst/>
              </a:prstGeom>
            </p:spPr>
          </p:pic>
        </p:grpSp>
        <p:grpSp>
          <p:nvGrpSpPr>
            <p:cNvPr id="99" name="Group 98">
              <a:extLst>
                <a:ext uri="{FF2B5EF4-FFF2-40B4-BE49-F238E27FC236}">
                  <a16:creationId xmlns:a16="http://schemas.microsoft.com/office/drawing/2014/main" id="{3991B26F-76D8-4786-978C-D7FE52EF2987}"/>
                </a:ext>
              </a:extLst>
            </p:cNvPr>
            <p:cNvGrpSpPr/>
            <p:nvPr/>
          </p:nvGrpSpPr>
          <p:grpSpPr>
            <a:xfrm>
              <a:off x="4617220" y="1829992"/>
              <a:ext cx="1259655" cy="1081569"/>
              <a:chOff x="4625639" y="1829992"/>
              <a:chExt cx="1259655" cy="1081569"/>
            </a:xfrm>
          </p:grpSpPr>
          <p:sp>
            <p:nvSpPr>
              <p:cNvPr id="100" name="TextBox 99">
                <a:extLst>
                  <a:ext uri="{FF2B5EF4-FFF2-40B4-BE49-F238E27FC236}">
                    <a16:creationId xmlns:a16="http://schemas.microsoft.com/office/drawing/2014/main" id="{D0F81B92-A96F-490B-987B-2FD70DFB8E5B}"/>
                  </a:ext>
                </a:extLst>
              </p:cNvPr>
              <p:cNvSpPr txBox="1"/>
              <p:nvPr/>
            </p:nvSpPr>
            <p:spPr>
              <a:xfrm>
                <a:off x="4625639" y="2326786"/>
                <a:ext cx="1259655" cy="584775"/>
              </a:xfrm>
              <a:prstGeom prst="rect">
                <a:avLst/>
              </a:prstGeom>
              <a:noFill/>
            </p:spPr>
            <p:txBody>
              <a:bodyPr wrap="square" rtlCol="0">
                <a:spAutoFit/>
              </a:bodyPr>
              <a:lstStyle/>
              <a:p>
                <a:pPr algn="ctr"/>
                <a:r>
                  <a:rPr lang="en-US" sz="1600" dirty="0">
                    <a:solidFill>
                      <a:srgbClr val="232F3E"/>
                    </a:solidFill>
                    <a:ea typeface="Amazon Ember" panose="020B0603020204020204" pitchFamily="34" charset="0"/>
                    <a:cs typeface="Amazon Ember" panose="020B0603020204020204" pitchFamily="34" charset="0"/>
                  </a:rPr>
                  <a:t>Internet gateway</a:t>
                </a:r>
              </a:p>
            </p:txBody>
          </p:sp>
          <p:pic>
            <p:nvPicPr>
              <p:cNvPr id="101" name="Graphic 36">
                <a:extLst>
                  <a:ext uri="{FF2B5EF4-FFF2-40B4-BE49-F238E27FC236}">
                    <a16:creationId xmlns:a16="http://schemas.microsoft.com/office/drawing/2014/main" id="{D4CB1A0D-AE59-4226-B4B5-5DA7C563185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020517" y="1829992"/>
                <a:ext cx="469900" cy="469900"/>
              </a:xfrm>
              <a:prstGeom prst="rect">
                <a:avLst/>
              </a:prstGeom>
            </p:spPr>
          </p:pic>
        </p:grpSp>
        <p:grpSp>
          <p:nvGrpSpPr>
            <p:cNvPr id="102" name="Group 101">
              <a:extLst>
                <a:ext uri="{FF2B5EF4-FFF2-40B4-BE49-F238E27FC236}">
                  <a16:creationId xmlns:a16="http://schemas.microsoft.com/office/drawing/2014/main" id="{1F4B547E-2DEA-4E50-9653-239983A61A03}"/>
                </a:ext>
              </a:extLst>
            </p:cNvPr>
            <p:cNvGrpSpPr/>
            <p:nvPr/>
          </p:nvGrpSpPr>
          <p:grpSpPr>
            <a:xfrm>
              <a:off x="6458922" y="3168733"/>
              <a:ext cx="1571025" cy="856649"/>
              <a:chOff x="6342584" y="3231640"/>
              <a:chExt cx="1571025" cy="856649"/>
            </a:xfrm>
          </p:grpSpPr>
          <p:sp>
            <p:nvSpPr>
              <p:cNvPr id="103" name="TextBox 102">
                <a:extLst>
                  <a:ext uri="{FF2B5EF4-FFF2-40B4-BE49-F238E27FC236}">
                    <a16:creationId xmlns:a16="http://schemas.microsoft.com/office/drawing/2014/main" id="{69BFE30D-67C1-4B11-839A-45EB5853FE1C}"/>
                  </a:ext>
                </a:extLst>
              </p:cNvPr>
              <p:cNvSpPr txBox="1"/>
              <p:nvPr/>
            </p:nvSpPr>
            <p:spPr>
              <a:xfrm>
                <a:off x="6342584" y="3749735"/>
                <a:ext cx="1571025" cy="338554"/>
              </a:xfrm>
              <a:prstGeom prst="rect">
                <a:avLst/>
              </a:prstGeom>
              <a:noFill/>
            </p:spPr>
            <p:txBody>
              <a:bodyPr wrap="square" rtlCol="0">
                <a:spAutoFit/>
              </a:bodyPr>
              <a:lstStyle/>
              <a:p>
                <a:pPr algn="ctr"/>
                <a:r>
                  <a:rPr lang="en-US" sz="1600" dirty="0">
                    <a:solidFill>
                      <a:srgbClr val="232F3E"/>
                    </a:solidFill>
                    <a:ea typeface="Amazon Ember" panose="020B0603020204020204" pitchFamily="34" charset="0"/>
                    <a:cs typeface="Amazon Ember" panose="020B0603020204020204" pitchFamily="34" charset="0"/>
                  </a:rPr>
                  <a:t>Role</a:t>
                </a:r>
              </a:p>
            </p:txBody>
          </p:sp>
          <p:pic>
            <p:nvPicPr>
              <p:cNvPr id="104" name="Graphic 54">
                <a:extLst>
                  <a:ext uri="{FF2B5EF4-FFF2-40B4-BE49-F238E27FC236}">
                    <a16:creationId xmlns:a16="http://schemas.microsoft.com/office/drawing/2014/main" id="{F8438792-03DD-4EEC-8933-65229F3E3025}"/>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893146" y="3231640"/>
                <a:ext cx="469900" cy="469900"/>
              </a:xfrm>
              <a:prstGeom prst="rect">
                <a:avLst/>
              </a:prstGeom>
            </p:spPr>
          </p:pic>
        </p:grpSp>
        <p:grpSp>
          <p:nvGrpSpPr>
            <p:cNvPr id="105" name="Group 104">
              <a:extLst>
                <a:ext uri="{FF2B5EF4-FFF2-40B4-BE49-F238E27FC236}">
                  <a16:creationId xmlns:a16="http://schemas.microsoft.com/office/drawing/2014/main" id="{D1B1F6F8-FDAA-4360-B21E-BDED3F602BD9}"/>
                </a:ext>
              </a:extLst>
            </p:cNvPr>
            <p:cNvGrpSpPr/>
            <p:nvPr/>
          </p:nvGrpSpPr>
          <p:grpSpPr>
            <a:xfrm>
              <a:off x="4747415" y="3182180"/>
              <a:ext cx="999265" cy="829755"/>
              <a:chOff x="4220525" y="3260730"/>
              <a:chExt cx="999265" cy="829755"/>
            </a:xfrm>
          </p:grpSpPr>
          <p:pic>
            <p:nvPicPr>
              <p:cNvPr id="106" name="Graphic 67">
                <a:extLst>
                  <a:ext uri="{FF2B5EF4-FFF2-40B4-BE49-F238E27FC236}">
                    <a16:creationId xmlns:a16="http://schemas.microsoft.com/office/drawing/2014/main" id="{B4CC3160-461D-4334-A5A9-10278C9EF464}"/>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485207" y="3260730"/>
                <a:ext cx="469900" cy="469900"/>
              </a:xfrm>
              <a:prstGeom prst="rect">
                <a:avLst/>
              </a:prstGeom>
            </p:spPr>
          </p:pic>
          <p:sp>
            <p:nvSpPr>
              <p:cNvPr id="107" name="TextBox 106">
                <a:extLst>
                  <a:ext uri="{FF2B5EF4-FFF2-40B4-BE49-F238E27FC236}">
                    <a16:creationId xmlns:a16="http://schemas.microsoft.com/office/drawing/2014/main" id="{75BA0B7F-6BF5-4FF2-B159-764DA106E85F}"/>
                  </a:ext>
                </a:extLst>
              </p:cNvPr>
              <p:cNvSpPr txBox="1"/>
              <p:nvPr/>
            </p:nvSpPr>
            <p:spPr>
              <a:xfrm>
                <a:off x="4220525" y="3751931"/>
                <a:ext cx="999265" cy="338554"/>
              </a:xfrm>
              <a:prstGeom prst="rect">
                <a:avLst/>
              </a:prstGeom>
              <a:noFill/>
            </p:spPr>
            <p:txBody>
              <a:bodyPr wrap="square" rtlCol="0">
                <a:spAutoFit/>
              </a:bodyPr>
              <a:lstStyle/>
              <a:p>
                <a:pPr algn="ctr"/>
                <a:r>
                  <a:rPr lang="en-US" sz="1600" dirty="0">
                    <a:solidFill>
                      <a:srgbClr val="232F3E"/>
                    </a:solidFill>
                    <a:ea typeface="Amazon Ember" panose="020B0603020204020204" pitchFamily="34" charset="0"/>
                    <a:cs typeface="Amazon Ember" panose="020B0603020204020204" pitchFamily="34" charset="0"/>
                  </a:rPr>
                  <a:t>Bucket</a:t>
                </a:r>
              </a:p>
            </p:txBody>
          </p:sp>
        </p:grpSp>
        <p:sp>
          <p:nvSpPr>
            <p:cNvPr id="108" name="Rounded Rectangle 47">
              <a:extLst>
                <a:ext uri="{FF2B5EF4-FFF2-40B4-BE49-F238E27FC236}">
                  <a16:creationId xmlns:a16="http://schemas.microsoft.com/office/drawing/2014/main" id="{2D5DE297-22AD-4BF7-AC8B-D814B76A5181}"/>
                </a:ext>
              </a:extLst>
            </p:cNvPr>
            <p:cNvSpPr/>
            <p:nvPr/>
          </p:nvSpPr>
          <p:spPr>
            <a:xfrm>
              <a:off x="2414954" y="5662247"/>
              <a:ext cx="3893683" cy="588596"/>
            </a:xfrm>
            <a:prstGeom prst="roundRect">
              <a:avLst/>
            </a:prstGeom>
            <a:solidFill>
              <a:srgbClr val="1CC9F7">
                <a:lumMod val="40000"/>
                <a:lumOff val="60000"/>
              </a:srgbClr>
            </a:solidFill>
            <a:ln w="19050" cap="flat" cmpd="sng" algn="ctr">
              <a:solidFill>
                <a:srgbClr val="FFFFFF">
                  <a:lumMod val="50000"/>
                </a:srgbClr>
              </a:solidFill>
              <a:prstDash val="solid"/>
              <a:miter lim="800000"/>
            </a:ln>
            <a:effectLst>
              <a:outerShdw blurRad="139700" sx="101000" sy="101000" algn="ctr" rotWithShape="0">
                <a:prstClr val="black">
                  <a:alpha val="1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Examples of resources</a:t>
              </a:r>
            </a:p>
          </p:txBody>
        </p:sp>
      </p:grpSp>
      <p:sp>
        <p:nvSpPr>
          <p:cNvPr id="5" name="TextBox 4">
            <a:extLst>
              <a:ext uri="{FF2B5EF4-FFF2-40B4-BE49-F238E27FC236}">
                <a16:creationId xmlns:a16="http://schemas.microsoft.com/office/drawing/2014/main" id="{E055C3C0-A5FB-8869-53B6-7BC50C468886}"/>
              </a:ext>
            </a:extLst>
          </p:cNvPr>
          <p:cNvSpPr txBox="1"/>
          <p:nvPr/>
        </p:nvSpPr>
        <p:spPr>
          <a:xfrm>
            <a:off x="8241632" y="3429000"/>
            <a:ext cx="3705726" cy="1200329"/>
          </a:xfrm>
          <a:prstGeom prst="rect">
            <a:avLst/>
          </a:prstGeom>
          <a:noFill/>
        </p:spPr>
        <p:txBody>
          <a:bodyPr wrap="square" rtlCol="0">
            <a:spAutoFit/>
          </a:bodyPr>
          <a:lstStyle/>
          <a:p>
            <a:r>
              <a:rPr lang="en-US" sz="2400" dirty="0">
                <a:solidFill>
                  <a:srgbClr val="232F3E"/>
                </a:solidFill>
                <a:ea typeface="Amazon Ember" panose="020B0603020204020204" pitchFamily="34" charset="0"/>
                <a:cs typeface="Amazon Ember" panose="020B0603020204020204" pitchFamily="34" charset="0"/>
              </a:rPr>
              <a:t>ARNs uniquely identify AWS resources. </a:t>
            </a:r>
          </a:p>
          <a:p>
            <a:endParaRPr lang="en-US" sz="2400" dirty="0"/>
          </a:p>
        </p:txBody>
      </p:sp>
    </p:spTree>
    <p:custDataLst>
      <p:tags r:id="rId1"/>
    </p:custDataLst>
    <p:extLst>
      <p:ext uri="{BB962C8B-B14F-4D97-AF65-F5344CB8AC3E}">
        <p14:creationId xmlns:p14="http://schemas.microsoft.com/office/powerpoint/2010/main" val="3950964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AD07D6-5711-4836-A05F-2CC25572BB72}"/>
              </a:ext>
            </a:extLst>
          </p:cNvPr>
          <p:cNvSpPr>
            <a:spLocks noGrp="1"/>
          </p:cNvSpPr>
          <p:nvPr>
            <p:ph type="sldNum" idx="97"/>
          </p:nvPr>
        </p:nvSpPr>
        <p:spPr/>
        <p:txBody>
          <a:bodyPr/>
          <a:lstStyle/>
          <a:p>
            <a:fld id="{4037B1B0-0345-4E15-985A-6BECCDBE474F}" type="slidenum">
              <a:rPr lang="en-US" smtClean="0"/>
              <a:pPr/>
              <a:t>39</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Accounts</a:t>
            </a:r>
          </a:p>
        </p:txBody>
      </p:sp>
      <p:grpSp>
        <p:nvGrpSpPr>
          <p:cNvPr id="7" name="Account3" descr="An architecture diagram with a VPC spanning two availability zones, The VPC has NAT gateways, EC2 instances, the architecture incorporates auto scaling groups.">
            <a:extLst>
              <a:ext uri="{FF2B5EF4-FFF2-40B4-BE49-F238E27FC236}">
                <a16:creationId xmlns:a16="http://schemas.microsoft.com/office/drawing/2014/main" id="{F703477C-A1CD-D3E8-9608-88EEA56B8DA5}"/>
              </a:ext>
            </a:extLst>
          </p:cNvPr>
          <p:cNvGrpSpPr/>
          <p:nvPr/>
        </p:nvGrpSpPr>
        <p:grpSpPr>
          <a:xfrm>
            <a:off x="420948" y="1318647"/>
            <a:ext cx="10880098" cy="4887485"/>
            <a:chOff x="420948" y="1318647"/>
            <a:chExt cx="10880098" cy="4887485"/>
          </a:xfrm>
        </p:grpSpPr>
        <p:sp>
          <p:nvSpPr>
            <p:cNvPr id="8" name="Rectangle 7">
              <a:extLst>
                <a:ext uri="{FF2B5EF4-FFF2-40B4-BE49-F238E27FC236}">
                  <a16:creationId xmlns:a16="http://schemas.microsoft.com/office/drawing/2014/main" id="{6387FCE3-C337-421D-8D4C-839AB3FE13C9}"/>
                </a:ext>
              </a:extLst>
            </p:cNvPr>
            <p:cNvSpPr/>
            <p:nvPr/>
          </p:nvSpPr>
          <p:spPr>
            <a:xfrm>
              <a:off x="3438924" y="2393556"/>
              <a:ext cx="6502250" cy="3373664"/>
            </a:xfrm>
            <a:prstGeom prst="rect">
              <a:avLst/>
            </a:prstGeom>
            <a:noFill/>
            <a:ln w="28575">
              <a:solidFill>
                <a:srgbClr val="8B4E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sz="1600" dirty="0">
                  <a:ln w="0"/>
                  <a:solidFill>
                    <a:srgbClr val="232F3E"/>
                  </a:solidFill>
                  <a:ea typeface="Amazon Ember" panose="020B0603020204020204" pitchFamily="34" charset="0"/>
                  <a:cs typeface="Amazon Ember" panose="020B0603020204020204" pitchFamily="34" charset="0"/>
                </a:rPr>
                <a:t>VPC</a:t>
              </a:r>
            </a:p>
          </p:txBody>
        </p:sp>
        <p:sp>
          <p:nvSpPr>
            <p:cNvPr id="9" name="Rectangle 8">
              <a:extLst>
                <a:ext uri="{FF2B5EF4-FFF2-40B4-BE49-F238E27FC236}">
                  <a16:creationId xmlns:a16="http://schemas.microsoft.com/office/drawing/2014/main" id="{7C4AFF15-B3A9-481D-9352-4959FA1DFD3F}"/>
                </a:ext>
              </a:extLst>
            </p:cNvPr>
            <p:cNvSpPr/>
            <p:nvPr/>
          </p:nvSpPr>
          <p:spPr>
            <a:xfrm>
              <a:off x="3365771" y="1318647"/>
              <a:ext cx="7935275" cy="488748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sz="1600" dirty="0">
                  <a:solidFill>
                    <a:srgbClr val="232F3E"/>
                  </a:solidFill>
                  <a:ea typeface="Amazon Ember" panose="020B0603020204020204" pitchFamily="34" charset="0"/>
                  <a:cs typeface="Amazon Ember" panose="020B0603020204020204" pitchFamily="34" charset="0"/>
                </a:rPr>
                <a:t>AWS Cloud account</a:t>
              </a:r>
            </a:p>
          </p:txBody>
        </p:sp>
        <p:sp>
          <p:nvSpPr>
            <p:cNvPr id="10" name="Rectangle 9">
              <a:extLst>
                <a:ext uri="{FF2B5EF4-FFF2-40B4-BE49-F238E27FC236}">
                  <a16:creationId xmlns:a16="http://schemas.microsoft.com/office/drawing/2014/main" id="{EC900C83-4F54-4A0B-835C-242AC94B2A00}"/>
                </a:ext>
              </a:extLst>
            </p:cNvPr>
            <p:cNvSpPr/>
            <p:nvPr/>
          </p:nvSpPr>
          <p:spPr>
            <a:xfrm>
              <a:off x="3814474" y="1801906"/>
              <a:ext cx="1941955" cy="4075041"/>
            </a:xfrm>
            <a:prstGeom prst="rect">
              <a:avLst/>
            </a:prstGeom>
            <a:noFill/>
            <a:ln w="28575">
              <a:solidFill>
                <a:srgbClr val="04A4A6"/>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ctr"/>
              <a:r>
                <a:rPr lang="en-US" sz="1600" dirty="0">
                  <a:solidFill>
                    <a:srgbClr val="232F3E"/>
                  </a:solidFill>
                  <a:ea typeface="Amazon Ember" panose="020B0603020204020204" pitchFamily="34" charset="0"/>
                  <a:cs typeface="Amazon Ember" panose="020B0603020204020204" pitchFamily="34" charset="0"/>
                </a:rPr>
                <a:t>Availability Zone 1</a:t>
              </a:r>
            </a:p>
          </p:txBody>
        </p:sp>
        <p:sp>
          <p:nvSpPr>
            <p:cNvPr id="11" name="Rectangle 10">
              <a:extLst>
                <a:ext uri="{FF2B5EF4-FFF2-40B4-BE49-F238E27FC236}">
                  <a16:creationId xmlns:a16="http://schemas.microsoft.com/office/drawing/2014/main" id="{2227DD5C-9341-477C-BB9F-14D6DF77491F}"/>
                </a:ext>
              </a:extLst>
            </p:cNvPr>
            <p:cNvSpPr/>
            <p:nvPr/>
          </p:nvSpPr>
          <p:spPr>
            <a:xfrm>
              <a:off x="3912695" y="3663305"/>
              <a:ext cx="5758847" cy="970061"/>
            </a:xfrm>
            <a:prstGeom prst="rect">
              <a:avLst/>
            </a:prstGeom>
            <a:noFill/>
            <a:ln w="28575">
              <a:solidFill>
                <a:srgbClr val="D8661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ctr"/>
              <a:endParaRPr lang="en-US" sz="1600" dirty="0">
                <a:solidFill>
                  <a:srgbClr val="232F3E"/>
                </a:solidFill>
              </a:endParaRPr>
            </a:p>
            <a:p>
              <a:pPr algn="ctr"/>
              <a:endParaRPr lang="en-US" sz="1600" dirty="0">
                <a:solidFill>
                  <a:srgbClr val="232F3E"/>
                </a:solidFill>
              </a:endParaRPr>
            </a:p>
            <a:p>
              <a:pPr algn="ctr"/>
              <a:r>
                <a:rPr lang="en-US" sz="1600" dirty="0">
                  <a:solidFill>
                    <a:srgbClr val="232F3E"/>
                  </a:solidFill>
                </a:rPr>
                <a:t>Auto Scaling group</a:t>
              </a:r>
            </a:p>
          </p:txBody>
        </p:sp>
        <p:pic>
          <p:nvPicPr>
            <p:cNvPr id="12" name="Graphic 9">
              <a:extLst>
                <a:ext uri="{FF2B5EF4-FFF2-40B4-BE49-F238E27FC236}">
                  <a16:creationId xmlns:a16="http://schemas.microsoft.com/office/drawing/2014/main" id="{2BA1C551-E713-4FBC-86F2-581DEA3EAE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46465" y="3663305"/>
              <a:ext cx="457200" cy="457200"/>
            </a:xfrm>
            <a:prstGeom prst="rect">
              <a:avLst/>
            </a:prstGeom>
          </p:spPr>
        </p:pic>
        <p:pic>
          <p:nvPicPr>
            <p:cNvPr id="13" name="Graphic 10">
              <a:extLst>
                <a:ext uri="{FF2B5EF4-FFF2-40B4-BE49-F238E27FC236}">
                  <a16:creationId xmlns:a16="http://schemas.microsoft.com/office/drawing/2014/main" id="{BC019C82-D684-4A51-91D8-366CB76F5A3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65772" y="1324765"/>
              <a:ext cx="330200" cy="330200"/>
            </a:xfrm>
            <a:prstGeom prst="rect">
              <a:avLst/>
            </a:prstGeom>
          </p:spPr>
        </p:pic>
        <p:sp>
          <p:nvSpPr>
            <p:cNvPr id="15" name="Rectangle 14">
              <a:extLst>
                <a:ext uri="{FF2B5EF4-FFF2-40B4-BE49-F238E27FC236}">
                  <a16:creationId xmlns:a16="http://schemas.microsoft.com/office/drawing/2014/main" id="{78C83E70-DDA4-445E-B7D7-9C30B9FCE540}"/>
                </a:ext>
              </a:extLst>
            </p:cNvPr>
            <p:cNvSpPr/>
            <p:nvPr/>
          </p:nvSpPr>
          <p:spPr>
            <a:xfrm>
              <a:off x="7863837" y="1801906"/>
              <a:ext cx="1918772" cy="4075041"/>
            </a:xfrm>
            <a:prstGeom prst="rect">
              <a:avLst/>
            </a:prstGeom>
            <a:noFill/>
            <a:ln w="28575">
              <a:solidFill>
                <a:srgbClr val="04A4A6"/>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ctr"/>
              <a:r>
                <a:rPr lang="en-US" sz="1600" dirty="0">
                  <a:solidFill>
                    <a:srgbClr val="232F3E"/>
                  </a:solidFill>
                  <a:ea typeface="Amazon Ember" panose="020B0603020204020204" pitchFamily="34" charset="0"/>
                  <a:cs typeface="Amazon Ember" panose="020B0603020204020204" pitchFamily="34" charset="0"/>
                </a:rPr>
                <a:t>Availability Zone 2</a:t>
              </a:r>
            </a:p>
          </p:txBody>
        </p:sp>
        <p:sp>
          <p:nvSpPr>
            <p:cNvPr id="20" name="Rectangle 19">
              <a:extLst>
                <a:ext uri="{FF2B5EF4-FFF2-40B4-BE49-F238E27FC236}">
                  <a16:creationId xmlns:a16="http://schemas.microsoft.com/office/drawing/2014/main" id="{238A2423-882F-4764-941B-56E51B6D645F}"/>
                </a:ext>
              </a:extLst>
            </p:cNvPr>
            <p:cNvSpPr/>
            <p:nvPr/>
          </p:nvSpPr>
          <p:spPr>
            <a:xfrm>
              <a:off x="3912696" y="4712972"/>
              <a:ext cx="5758846" cy="970061"/>
            </a:xfrm>
            <a:prstGeom prst="rect">
              <a:avLst/>
            </a:prstGeom>
            <a:noFill/>
            <a:ln w="28575">
              <a:solidFill>
                <a:srgbClr val="D8661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ctr"/>
              <a:endParaRPr lang="en-US" sz="1600" dirty="0">
                <a:solidFill>
                  <a:srgbClr val="232F3E"/>
                </a:solidFill>
              </a:endParaRPr>
            </a:p>
            <a:p>
              <a:pPr algn="ctr"/>
              <a:endParaRPr lang="en-US" sz="1600" dirty="0">
                <a:solidFill>
                  <a:srgbClr val="232F3E"/>
                </a:solidFill>
              </a:endParaRPr>
            </a:p>
            <a:p>
              <a:pPr algn="ctr"/>
              <a:r>
                <a:rPr lang="en-US" sz="1600" dirty="0">
                  <a:solidFill>
                    <a:srgbClr val="232F3E"/>
                  </a:solidFill>
                  <a:ea typeface="Amazon Ember" panose="020B0603020204020204" pitchFamily="34" charset="0"/>
                  <a:cs typeface="Amazon Ember" panose="020B0603020204020204" pitchFamily="34" charset="0"/>
                </a:rPr>
                <a:t>Auto Scaling group</a:t>
              </a:r>
            </a:p>
          </p:txBody>
        </p:sp>
        <p:pic>
          <p:nvPicPr>
            <p:cNvPr id="21" name="Graphic 20">
              <a:extLst>
                <a:ext uri="{FF2B5EF4-FFF2-40B4-BE49-F238E27FC236}">
                  <a16:creationId xmlns:a16="http://schemas.microsoft.com/office/drawing/2014/main" id="{4CC6055A-A54B-4D73-9CA4-1FB77F5D4E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46465" y="4712972"/>
              <a:ext cx="457200" cy="457200"/>
            </a:xfrm>
            <a:prstGeom prst="rect">
              <a:avLst/>
            </a:prstGeom>
          </p:spPr>
        </p:pic>
        <p:pic>
          <p:nvPicPr>
            <p:cNvPr id="22" name="Graphic 19">
              <a:extLst>
                <a:ext uri="{FF2B5EF4-FFF2-40B4-BE49-F238E27FC236}">
                  <a16:creationId xmlns:a16="http://schemas.microsoft.com/office/drawing/2014/main" id="{E451239E-EEA4-484A-BE5A-CE39CFBE209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27032" y="2723756"/>
              <a:ext cx="469900" cy="469900"/>
            </a:xfrm>
            <a:prstGeom prst="rect">
              <a:avLst/>
            </a:prstGeom>
          </p:spPr>
        </p:pic>
        <p:sp>
          <p:nvSpPr>
            <p:cNvPr id="23" name="TextBox 22">
              <a:extLst>
                <a:ext uri="{FF2B5EF4-FFF2-40B4-BE49-F238E27FC236}">
                  <a16:creationId xmlns:a16="http://schemas.microsoft.com/office/drawing/2014/main" id="{207DAF6B-CE48-4BC6-BEBE-B291E932132E}"/>
                </a:ext>
              </a:extLst>
            </p:cNvPr>
            <p:cNvSpPr txBox="1"/>
            <p:nvPr/>
          </p:nvSpPr>
          <p:spPr>
            <a:xfrm>
              <a:off x="3978525" y="3193656"/>
              <a:ext cx="1766913" cy="338554"/>
            </a:xfrm>
            <a:prstGeom prst="rect">
              <a:avLst/>
            </a:prstGeom>
            <a:noFill/>
          </p:spPr>
          <p:txBody>
            <a:bodyPr wrap="square" rtlCol="0">
              <a:spAutoFit/>
            </a:bodyPr>
            <a:lstStyle/>
            <a:p>
              <a:pPr algn="ctr"/>
              <a:r>
                <a:rPr lang="en-US" sz="1600" dirty="0">
                  <a:solidFill>
                    <a:srgbClr val="232F3E"/>
                  </a:solidFill>
                  <a:ea typeface="Amazon Ember" panose="020B0603020204020204" pitchFamily="34" charset="0"/>
                  <a:cs typeface="Amazon Ember" panose="020B0603020204020204" pitchFamily="34" charset="0"/>
                </a:rPr>
                <a:t>NAT gateway</a:t>
              </a:r>
            </a:p>
          </p:txBody>
        </p:sp>
        <p:pic>
          <p:nvPicPr>
            <p:cNvPr id="24" name="Graphic 21">
              <a:extLst>
                <a:ext uri="{FF2B5EF4-FFF2-40B4-BE49-F238E27FC236}">
                  <a16:creationId xmlns:a16="http://schemas.microsoft.com/office/drawing/2014/main" id="{38AAB0F8-8AC1-4B52-B14F-400F591456E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64203" y="2723756"/>
              <a:ext cx="469900" cy="469900"/>
            </a:xfrm>
            <a:prstGeom prst="rect">
              <a:avLst/>
            </a:prstGeom>
          </p:spPr>
        </p:pic>
        <p:sp>
          <p:nvSpPr>
            <p:cNvPr id="25" name="TextBox 24">
              <a:extLst>
                <a:ext uri="{FF2B5EF4-FFF2-40B4-BE49-F238E27FC236}">
                  <a16:creationId xmlns:a16="http://schemas.microsoft.com/office/drawing/2014/main" id="{E8154686-0EEE-45E7-B0DE-7D68125FDE50}"/>
                </a:ext>
              </a:extLst>
            </p:cNvPr>
            <p:cNvSpPr txBox="1"/>
            <p:nvPr/>
          </p:nvSpPr>
          <p:spPr>
            <a:xfrm>
              <a:off x="8015696" y="3193656"/>
              <a:ext cx="1766913" cy="338554"/>
            </a:xfrm>
            <a:prstGeom prst="rect">
              <a:avLst/>
            </a:prstGeom>
            <a:noFill/>
          </p:spPr>
          <p:txBody>
            <a:bodyPr wrap="square" rtlCol="0">
              <a:spAutoFit/>
            </a:bodyPr>
            <a:lstStyle/>
            <a:p>
              <a:pPr algn="ctr"/>
              <a:r>
                <a:rPr lang="en-US" sz="1600" dirty="0">
                  <a:solidFill>
                    <a:srgbClr val="232F3E"/>
                  </a:solidFill>
                  <a:ea typeface="Amazon Ember" panose="020B0603020204020204" pitchFamily="34" charset="0"/>
                  <a:cs typeface="Amazon Ember" panose="020B0603020204020204" pitchFamily="34" charset="0"/>
                </a:rPr>
                <a:t>NAT gateway</a:t>
              </a:r>
            </a:p>
          </p:txBody>
        </p:sp>
        <p:pic>
          <p:nvPicPr>
            <p:cNvPr id="26" name="Graphic 24">
              <a:extLst>
                <a:ext uri="{FF2B5EF4-FFF2-40B4-BE49-F238E27FC236}">
                  <a16:creationId xmlns:a16="http://schemas.microsoft.com/office/drawing/2014/main" id="{EFA5C38D-857D-4F16-B8F6-25376B74B0A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27032" y="3808810"/>
              <a:ext cx="469900" cy="469900"/>
            </a:xfrm>
            <a:prstGeom prst="rect">
              <a:avLst/>
            </a:prstGeom>
          </p:spPr>
        </p:pic>
        <p:sp>
          <p:nvSpPr>
            <p:cNvPr id="27" name="TextBox 26">
              <a:extLst>
                <a:ext uri="{FF2B5EF4-FFF2-40B4-BE49-F238E27FC236}">
                  <a16:creationId xmlns:a16="http://schemas.microsoft.com/office/drawing/2014/main" id="{3E6BDDA4-C234-4042-9C38-489880F07358}"/>
                </a:ext>
              </a:extLst>
            </p:cNvPr>
            <p:cNvSpPr txBox="1"/>
            <p:nvPr/>
          </p:nvSpPr>
          <p:spPr>
            <a:xfrm>
              <a:off x="3978525" y="4254362"/>
              <a:ext cx="1766913" cy="338554"/>
            </a:xfrm>
            <a:prstGeom prst="rect">
              <a:avLst/>
            </a:prstGeom>
            <a:noFill/>
          </p:spPr>
          <p:txBody>
            <a:bodyPr wrap="square" rtlCol="0">
              <a:spAutoFit/>
            </a:bodyPr>
            <a:lstStyle/>
            <a:p>
              <a:pPr algn="ctr"/>
              <a:r>
                <a:rPr lang="en-US" sz="1600" dirty="0">
                  <a:solidFill>
                    <a:srgbClr val="232F3E"/>
                  </a:solidFill>
                </a:rPr>
                <a:t>Instance</a:t>
              </a:r>
            </a:p>
          </p:txBody>
        </p:sp>
        <p:pic>
          <p:nvPicPr>
            <p:cNvPr id="28" name="Graphic 26">
              <a:extLst>
                <a:ext uri="{FF2B5EF4-FFF2-40B4-BE49-F238E27FC236}">
                  <a16:creationId xmlns:a16="http://schemas.microsoft.com/office/drawing/2014/main" id="{74B6B1CD-E18C-416C-9066-09B0B4C8BE0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76395" y="3808810"/>
              <a:ext cx="469900" cy="469900"/>
            </a:xfrm>
            <a:prstGeom prst="rect">
              <a:avLst/>
            </a:prstGeom>
          </p:spPr>
        </p:pic>
        <p:sp>
          <p:nvSpPr>
            <p:cNvPr id="29" name="TextBox 28">
              <a:extLst>
                <a:ext uri="{FF2B5EF4-FFF2-40B4-BE49-F238E27FC236}">
                  <a16:creationId xmlns:a16="http://schemas.microsoft.com/office/drawing/2014/main" id="{10989900-28BF-4887-ACA6-8B564EF985D2}"/>
                </a:ext>
              </a:extLst>
            </p:cNvPr>
            <p:cNvSpPr txBox="1"/>
            <p:nvPr/>
          </p:nvSpPr>
          <p:spPr>
            <a:xfrm>
              <a:off x="8027888" y="4254362"/>
              <a:ext cx="1766913" cy="338554"/>
            </a:xfrm>
            <a:prstGeom prst="rect">
              <a:avLst/>
            </a:prstGeom>
            <a:noFill/>
          </p:spPr>
          <p:txBody>
            <a:bodyPr wrap="square" rtlCol="0">
              <a:spAutoFit/>
            </a:bodyPr>
            <a:lstStyle/>
            <a:p>
              <a:pPr algn="ctr"/>
              <a:r>
                <a:rPr lang="en-US" sz="1600" dirty="0">
                  <a:solidFill>
                    <a:srgbClr val="232F3E"/>
                  </a:solidFill>
                  <a:ea typeface="Amazon Ember" panose="020B0603020204020204" pitchFamily="34" charset="0"/>
                  <a:cs typeface="Amazon Ember" panose="020B0603020204020204" pitchFamily="34" charset="0"/>
                </a:rPr>
                <a:t>Instance</a:t>
              </a:r>
            </a:p>
          </p:txBody>
        </p:sp>
        <p:pic>
          <p:nvPicPr>
            <p:cNvPr id="30" name="Graphic 28">
              <a:extLst>
                <a:ext uri="{FF2B5EF4-FFF2-40B4-BE49-F238E27FC236}">
                  <a16:creationId xmlns:a16="http://schemas.microsoft.com/office/drawing/2014/main" id="{EA5E8BAC-35A9-43D0-8BBF-2B1D353989B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27032" y="4869512"/>
              <a:ext cx="469900" cy="469900"/>
            </a:xfrm>
            <a:prstGeom prst="rect">
              <a:avLst/>
            </a:prstGeom>
          </p:spPr>
        </p:pic>
        <p:sp>
          <p:nvSpPr>
            <p:cNvPr id="31" name="TextBox 30">
              <a:extLst>
                <a:ext uri="{FF2B5EF4-FFF2-40B4-BE49-F238E27FC236}">
                  <a16:creationId xmlns:a16="http://schemas.microsoft.com/office/drawing/2014/main" id="{89E85FF5-EFA9-489F-92A5-B564D6D373AC}"/>
                </a:ext>
              </a:extLst>
            </p:cNvPr>
            <p:cNvSpPr txBox="1"/>
            <p:nvPr/>
          </p:nvSpPr>
          <p:spPr>
            <a:xfrm>
              <a:off x="3978525" y="5315064"/>
              <a:ext cx="1766913" cy="338554"/>
            </a:xfrm>
            <a:prstGeom prst="rect">
              <a:avLst/>
            </a:prstGeom>
            <a:noFill/>
          </p:spPr>
          <p:txBody>
            <a:bodyPr wrap="square" rtlCol="0">
              <a:spAutoFit/>
            </a:bodyPr>
            <a:lstStyle/>
            <a:p>
              <a:pPr algn="ctr"/>
              <a:r>
                <a:rPr lang="en-US" sz="1600" dirty="0">
                  <a:solidFill>
                    <a:srgbClr val="232F3E"/>
                  </a:solidFill>
                  <a:ea typeface="Amazon Ember" panose="020B0603020204020204" pitchFamily="34" charset="0"/>
                  <a:cs typeface="Amazon Ember" panose="020B0603020204020204" pitchFamily="34" charset="0"/>
                </a:rPr>
                <a:t>Instance</a:t>
              </a:r>
            </a:p>
          </p:txBody>
        </p:sp>
        <p:pic>
          <p:nvPicPr>
            <p:cNvPr id="32" name="Graphic 30">
              <a:extLst>
                <a:ext uri="{FF2B5EF4-FFF2-40B4-BE49-F238E27FC236}">
                  <a16:creationId xmlns:a16="http://schemas.microsoft.com/office/drawing/2014/main" id="{9E54E217-65CE-42FA-A478-F3C88C1AC29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76395" y="4869512"/>
              <a:ext cx="469900" cy="469900"/>
            </a:xfrm>
            <a:prstGeom prst="rect">
              <a:avLst/>
            </a:prstGeom>
          </p:spPr>
        </p:pic>
        <p:sp>
          <p:nvSpPr>
            <p:cNvPr id="33" name="TextBox 32">
              <a:extLst>
                <a:ext uri="{FF2B5EF4-FFF2-40B4-BE49-F238E27FC236}">
                  <a16:creationId xmlns:a16="http://schemas.microsoft.com/office/drawing/2014/main" id="{BB8B3F7B-1957-47E0-97B4-B4E01516CF50}"/>
                </a:ext>
              </a:extLst>
            </p:cNvPr>
            <p:cNvSpPr txBox="1"/>
            <p:nvPr/>
          </p:nvSpPr>
          <p:spPr>
            <a:xfrm>
              <a:off x="8027888" y="5315064"/>
              <a:ext cx="1766913" cy="338554"/>
            </a:xfrm>
            <a:prstGeom prst="rect">
              <a:avLst/>
            </a:prstGeom>
            <a:noFill/>
          </p:spPr>
          <p:txBody>
            <a:bodyPr wrap="square" rtlCol="0">
              <a:spAutoFit/>
            </a:bodyPr>
            <a:lstStyle/>
            <a:p>
              <a:pPr algn="ctr"/>
              <a:r>
                <a:rPr lang="en-US" sz="1600" dirty="0">
                  <a:solidFill>
                    <a:srgbClr val="232F3E"/>
                  </a:solidFill>
                  <a:ea typeface="Amazon Ember" panose="020B0603020204020204" pitchFamily="34" charset="0"/>
                  <a:cs typeface="Amazon Ember" panose="020B0603020204020204" pitchFamily="34" charset="0"/>
                </a:rPr>
                <a:t>Instance</a:t>
              </a:r>
            </a:p>
          </p:txBody>
        </p:sp>
        <p:pic>
          <p:nvPicPr>
            <p:cNvPr id="34" name="Graphic 39">
              <a:extLst>
                <a:ext uri="{FF2B5EF4-FFF2-40B4-BE49-F238E27FC236}">
                  <a16:creationId xmlns:a16="http://schemas.microsoft.com/office/drawing/2014/main" id="{5A94B954-614A-4C98-9B2B-2E3F146FF93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546465" y="2484196"/>
              <a:ext cx="457200" cy="457200"/>
            </a:xfrm>
            <a:prstGeom prst="rect">
              <a:avLst/>
            </a:prstGeom>
          </p:spPr>
        </p:pic>
        <p:sp>
          <p:nvSpPr>
            <p:cNvPr id="35" name="TextBox 34">
              <a:extLst>
                <a:ext uri="{FF2B5EF4-FFF2-40B4-BE49-F238E27FC236}">
                  <a16:creationId xmlns:a16="http://schemas.microsoft.com/office/drawing/2014/main" id="{B57C7EA1-A267-4BC6-A5CC-0A3707D51C2B}"/>
                </a:ext>
              </a:extLst>
            </p:cNvPr>
            <p:cNvSpPr txBox="1"/>
            <p:nvPr/>
          </p:nvSpPr>
          <p:spPr>
            <a:xfrm>
              <a:off x="5686293" y="2994876"/>
              <a:ext cx="2177544" cy="584775"/>
            </a:xfrm>
            <a:prstGeom prst="rect">
              <a:avLst/>
            </a:prstGeom>
            <a:noFill/>
          </p:spPr>
          <p:txBody>
            <a:bodyPr wrap="square" rtlCol="0">
              <a:spAutoFit/>
            </a:bodyPr>
            <a:lstStyle/>
            <a:p>
              <a:pPr algn="ctr"/>
              <a:r>
                <a:rPr lang="en-US" sz="1600" dirty="0">
                  <a:solidFill>
                    <a:srgbClr val="232F3E"/>
                  </a:solidFill>
                  <a:ea typeface="Amazon Ember" panose="020B0603020204020204" pitchFamily="34" charset="0"/>
                  <a:cs typeface="Amazon Ember" panose="020B0603020204020204" pitchFamily="34" charset="0"/>
                </a:rPr>
                <a:t>Amazon EC2 Auto Scaling</a:t>
              </a:r>
            </a:p>
          </p:txBody>
        </p:sp>
        <p:pic>
          <p:nvPicPr>
            <p:cNvPr id="36" name="Graphic 39">
              <a:extLst>
                <a:ext uri="{FF2B5EF4-FFF2-40B4-BE49-F238E27FC236}">
                  <a16:creationId xmlns:a16="http://schemas.microsoft.com/office/drawing/2014/main" id="{3DD2C2A1-FA39-4422-8C90-1519656C2D9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379703" y="2418570"/>
              <a:ext cx="482814" cy="469900"/>
            </a:xfrm>
            <a:prstGeom prst="rect">
              <a:avLst/>
            </a:prstGeom>
          </p:spPr>
        </p:pic>
        <p:sp>
          <p:nvSpPr>
            <p:cNvPr id="37" name="TextBox 36">
              <a:extLst>
                <a:ext uri="{FF2B5EF4-FFF2-40B4-BE49-F238E27FC236}">
                  <a16:creationId xmlns:a16="http://schemas.microsoft.com/office/drawing/2014/main" id="{2CA176FB-104C-450F-93B7-0D9FB52FB199}"/>
                </a:ext>
              </a:extLst>
            </p:cNvPr>
            <p:cNvSpPr txBox="1"/>
            <p:nvPr/>
          </p:nvSpPr>
          <p:spPr>
            <a:xfrm>
              <a:off x="9941174" y="2914452"/>
              <a:ext cx="1359872" cy="338554"/>
            </a:xfrm>
            <a:prstGeom prst="rect">
              <a:avLst/>
            </a:prstGeom>
            <a:noFill/>
          </p:spPr>
          <p:txBody>
            <a:bodyPr wrap="square" rtlCol="0">
              <a:spAutoFit/>
            </a:bodyPr>
            <a:lstStyle/>
            <a:p>
              <a:pPr algn="ctr"/>
              <a:r>
                <a:rPr lang="en-US" sz="1600" dirty="0">
                  <a:solidFill>
                    <a:srgbClr val="232F3E"/>
                  </a:solidFill>
                </a:rPr>
                <a:t>IAM user</a:t>
              </a:r>
            </a:p>
          </p:txBody>
        </p:sp>
        <p:sp>
          <p:nvSpPr>
            <p:cNvPr id="38" name="TextBox 37">
              <a:extLst>
                <a:ext uri="{FF2B5EF4-FFF2-40B4-BE49-F238E27FC236}">
                  <a16:creationId xmlns:a16="http://schemas.microsoft.com/office/drawing/2014/main" id="{3F36A790-C9C1-44F0-8A4B-C0A4F74F9D5C}"/>
                </a:ext>
              </a:extLst>
            </p:cNvPr>
            <p:cNvSpPr txBox="1"/>
            <p:nvPr/>
          </p:nvSpPr>
          <p:spPr>
            <a:xfrm>
              <a:off x="10018198" y="5082839"/>
              <a:ext cx="1205824" cy="830997"/>
            </a:xfrm>
            <a:prstGeom prst="rect">
              <a:avLst/>
            </a:prstGeom>
            <a:noFill/>
          </p:spPr>
          <p:txBody>
            <a:bodyPr wrap="square" rtlCol="0">
              <a:spAutoFit/>
            </a:bodyPr>
            <a:lstStyle/>
            <a:p>
              <a:pPr algn="ctr"/>
              <a:r>
                <a:rPr lang="en-US" sz="1600" dirty="0">
                  <a:solidFill>
                    <a:srgbClr val="232F3E"/>
                  </a:solidFill>
                </a:rPr>
                <a:t>Amazon RDS instance</a:t>
              </a:r>
            </a:p>
          </p:txBody>
        </p:sp>
        <p:pic>
          <p:nvPicPr>
            <p:cNvPr id="39" name="Graphic 17">
              <a:extLst>
                <a:ext uri="{FF2B5EF4-FFF2-40B4-BE49-F238E27FC236}">
                  <a16:creationId xmlns:a16="http://schemas.microsoft.com/office/drawing/2014/main" id="{F84B6639-771E-4093-828C-AE55D79D1B9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386160" y="4586957"/>
              <a:ext cx="469900" cy="469900"/>
            </a:xfrm>
            <a:prstGeom prst="rect">
              <a:avLst/>
            </a:prstGeom>
          </p:spPr>
        </p:pic>
        <p:pic>
          <p:nvPicPr>
            <p:cNvPr id="40" name="Graphic 67">
              <a:extLst>
                <a:ext uri="{FF2B5EF4-FFF2-40B4-BE49-F238E27FC236}">
                  <a16:creationId xmlns:a16="http://schemas.microsoft.com/office/drawing/2014/main" id="{42F56FB8-4DE3-4CA2-A931-2F1C5DF3308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386160" y="3502763"/>
              <a:ext cx="469900" cy="469900"/>
            </a:xfrm>
            <a:prstGeom prst="rect">
              <a:avLst/>
            </a:prstGeom>
          </p:spPr>
        </p:pic>
        <p:sp>
          <p:nvSpPr>
            <p:cNvPr id="41" name="TextBox 40">
              <a:extLst>
                <a:ext uri="{FF2B5EF4-FFF2-40B4-BE49-F238E27FC236}">
                  <a16:creationId xmlns:a16="http://schemas.microsoft.com/office/drawing/2014/main" id="{8779880F-DED5-4A99-B9C4-0FFF30BF6D95}"/>
                </a:ext>
              </a:extLst>
            </p:cNvPr>
            <p:cNvSpPr txBox="1"/>
            <p:nvPr/>
          </p:nvSpPr>
          <p:spPr>
            <a:xfrm>
              <a:off x="10121478" y="3994944"/>
              <a:ext cx="999265" cy="338554"/>
            </a:xfrm>
            <a:prstGeom prst="rect">
              <a:avLst/>
            </a:prstGeom>
            <a:noFill/>
          </p:spPr>
          <p:txBody>
            <a:bodyPr wrap="square" rtlCol="0">
              <a:spAutoFit/>
            </a:bodyPr>
            <a:lstStyle/>
            <a:p>
              <a:pPr algn="ctr"/>
              <a:r>
                <a:rPr lang="en-US" sz="1600" dirty="0">
                  <a:solidFill>
                    <a:srgbClr val="232F3E"/>
                  </a:solidFill>
                </a:rPr>
                <a:t>Bucket</a:t>
              </a:r>
            </a:p>
          </p:txBody>
        </p:sp>
        <p:sp>
          <p:nvSpPr>
            <p:cNvPr id="42" name="Rounded Rectangle 39">
              <a:extLst>
                <a:ext uri="{FF2B5EF4-FFF2-40B4-BE49-F238E27FC236}">
                  <a16:creationId xmlns:a16="http://schemas.microsoft.com/office/drawing/2014/main" id="{2CF9C506-9D46-4875-BA44-E4354C9A3FB6}"/>
                </a:ext>
              </a:extLst>
            </p:cNvPr>
            <p:cNvSpPr/>
            <p:nvPr/>
          </p:nvSpPr>
          <p:spPr>
            <a:xfrm>
              <a:off x="420948" y="3991983"/>
              <a:ext cx="3275731" cy="2063040"/>
            </a:xfrm>
            <a:prstGeom prst="roundRect">
              <a:avLst>
                <a:gd name="adj" fmla="val 8259"/>
              </a:avLst>
            </a:prstGeom>
            <a:solidFill>
              <a:schemeClr val="accent4">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232F3E"/>
                  </a:solidFill>
                  <a:ea typeface="Amazon Ember" panose="020B0603020204020204" pitchFamily="34" charset="0"/>
                  <a:cs typeface="Amazon Ember" panose="020B0603020204020204" pitchFamily="34" charset="0"/>
                </a:rPr>
                <a:t>An AWS account enables you to provision and control your resources.  </a:t>
              </a:r>
            </a:p>
          </p:txBody>
        </p:sp>
        <p:pic>
          <p:nvPicPr>
            <p:cNvPr id="5" name="Graphic 4">
              <a:extLst>
                <a:ext uri="{FF2B5EF4-FFF2-40B4-BE49-F238E27FC236}">
                  <a16:creationId xmlns:a16="http://schemas.microsoft.com/office/drawing/2014/main" id="{201FB1BA-8A05-3311-87F6-587DD70F95E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431348" y="2393556"/>
              <a:ext cx="295073" cy="295073"/>
            </a:xfrm>
            <a:prstGeom prst="rect">
              <a:avLst/>
            </a:prstGeom>
          </p:spPr>
        </p:pic>
      </p:grpSp>
    </p:spTree>
    <p:custDataLst>
      <p:tags r:id="rId1"/>
    </p:custDataLst>
    <p:extLst>
      <p:ext uri="{BB962C8B-B14F-4D97-AF65-F5344CB8AC3E}">
        <p14:creationId xmlns:p14="http://schemas.microsoft.com/office/powerpoint/2010/main" val="2567819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135739-CBA8-4B19-B7DC-549EDD435AC8}"/>
              </a:ext>
            </a:extLst>
          </p:cNvPr>
          <p:cNvSpPr>
            <a:spLocks noGrp="1"/>
          </p:cNvSpPr>
          <p:nvPr>
            <p:ph type="sldNum" idx="97"/>
          </p:nvPr>
        </p:nvSpPr>
        <p:spPr/>
        <p:txBody>
          <a:bodyPr/>
          <a:lstStyle/>
          <a:p>
            <a:fld id="{4037B1B0-0345-4E15-985A-6BECCDBE474F}" type="slidenum">
              <a:rPr lang="en-US" smtClean="0"/>
              <a:pPr/>
              <a:t>4</a:t>
            </a:fld>
            <a:endParaRPr lang="en-US" dirty="0"/>
          </a:p>
        </p:txBody>
      </p:sp>
      <p:sp>
        <p:nvSpPr>
          <p:cNvPr id="5" name="Title">
            <a:extLst>
              <a:ext uri="{FF2B5EF4-FFF2-40B4-BE49-F238E27FC236}">
                <a16:creationId xmlns:a16="http://schemas.microsoft.com/office/drawing/2014/main" id="{A07D3699-31C0-499B-B182-BF187048742B}"/>
              </a:ext>
            </a:extLst>
          </p:cNvPr>
          <p:cNvSpPr>
            <a:spLocks noGrp="1"/>
          </p:cNvSpPr>
          <p:nvPr>
            <p:ph type="title" idx="1"/>
          </p:nvPr>
        </p:nvSpPr>
        <p:spPr/>
        <p:txBody>
          <a:bodyPr/>
          <a:lstStyle/>
          <a:p>
            <a:br>
              <a:rPr lang="en-US" dirty="0"/>
            </a:br>
            <a:r>
              <a:rPr lang="en-US" dirty="0"/>
              <a:t>Access management</a:t>
            </a:r>
          </a:p>
        </p:txBody>
      </p:sp>
      <p:sp>
        <p:nvSpPr>
          <p:cNvPr id="6" name="Subtitle 5">
            <a:extLst>
              <a:ext uri="{FF2B5EF4-FFF2-40B4-BE49-F238E27FC236}">
                <a16:creationId xmlns:a16="http://schemas.microsoft.com/office/drawing/2014/main" id="{48283404-D427-491B-94B5-1731FDBE2659}"/>
              </a:ext>
            </a:extLst>
          </p:cNvPr>
          <p:cNvSpPr>
            <a:spLocks noGrp="1"/>
          </p:cNvSpPr>
          <p:nvPr>
            <p:ph type="subTitle" idx="2"/>
          </p:nvPr>
        </p:nvSpPr>
        <p:spPr/>
        <p:txBody>
          <a:bodyPr/>
          <a:lstStyle/>
          <a:p>
            <a:endParaRPr lang="en-US" dirty="0"/>
          </a:p>
        </p:txBody>
      </p:sp>
    </p:spTree>
    <p:custDataLst>
      <p:tags r:id="rId1"/>
    </p:custDataLst>
    <p:extLst>
      <p:ext uri="{BB962C8B-B14F-4D97-AF65-F5344CB8AC3E}">
        <p14:creationId xmlns:p14="http://schemas.microsoft.com/office/powerpoint/2010/main" val="1387760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8FED67-E589-4253-B6AA-A75B6AA6965D}"/>
              </a:ext>
            </a:extLst>
          </p:cNvPr>
          <p:cNvSpPr>
            <a:spLocks noGrp="1"/>
          </p:cNvSpPr>
          <p:nvPr>
            <p:ph type="sldNum" idx="97"/>
          </p:nvPr>
        </p:nvSpPr>
        <p:spPr/>
        <p:txBody>
          <a:bodyPr/>
          <a:lstStyle/>
          <a:p>
            <a:fld id="{4037B1B0-0345-4E15-985A-6BECCDBE474F}" type="slidenum">
              <a:rPr lang="en-US" smtClean="0"/>
              <a:pPr/>
              <a:t>40</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AWS Organizations</a:t>
            </a:r>
          </a:p>
        </p:txBody>
      </p:sp>
      <p:grpSp>
        <p:nvGrpSpPr>
          <p:cNvPr id="4" name="AWSOrgs37" descr="T2 instances are a low-cost, general purpose instance type that provides a baseline level of CPU performance with the ability to burst above the baseline when needed.">
            <a:extLst>
              <a:ext uri="{FF2B5EF4-FFF2-40B4-BE49-F238E27FC236}">
                <a16:creationId xmlns:a16="http://schemas.microsoft.com/office/drawing/2014/main" id="{8F01AFA3-26EB-4098-9387-3FAACF50EC96}"/>
              </a:ext>
              <a:ext uri="{C183D7F6-B498-43B3-948B-1728B52AA6E4}">
                <adec:decorative xmlns:adec="http://schemas.microsoft.com/office/drawing/2017/decorative" val="0"/>
              </a:ext>
            </a:extLst>
          </p:cNvPr>
          <p:cNvGrpSpPr/>
          <p:nvPr/>
        </p:nvGrpSpPr>
        <p:grpSpPr>
          <a:xfrm>
            <a:off x="289560" y="1758730"/>
            <a:ext cx="11612880" cy="4095770"/>
            <a:chOff x="289560" y="1758730"/>
            <a:chExt cx="11612880" cy="4095770"/>
          </a:xfrm>
        </p:grpSpPr>
        <p:sp>
          <p:nvSpPr>
            <p:cNvPr id="5" name="Rounded Rectangle 4">
              <a:extLst>
                <a:ext uri="{FF2B5EF4-FFF2-40B4-BE49-F238E27FC236}">
                  <a16:creationId xmlns:a16="http://schemas.microsoft.com/office/drawing/2014/main" id="{745DA95C-5987-4DAF-968F-F1E72FC70A7F}"/>
                </a:ext>
              </a:extLst>
            </p:cNvPr>
            <p:cNvSpPr/>
            <p:nvPr/>
          </p:nvSpPr>
          <p:spPr>
            <a:xfrm>
              <a:off x="289560" y="1761290"/>
              <a:ext cx="11612880" cy="4093210"/>
            </a:xfrm>
            <a:prstGeom prst="roundRect">
              <a:avLst>
                <a:gd name="adj" fmla="val 0"/>
              </a:avLst>
            </a:prstGeom>
            <a:noFill/>
            <a:ln w="28575">
              <a:solidFill>
                <a:srgbClr val="E715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681EC1A-F73C-47EF-AE01-F2E2CFDBBB9E}"/>
                </a:ext>
              </a:extLst>
            </p:cNvPr>
            <p:cNvSpPr txBox="1"/>
            <p:nvPr/>
          </p:nvSpPr>
          <p:spPr>
            <a:xfrm>
              <a:off x="785641" y="1776050"/>
              <a:ext cx="4194810" cy="523220"/>
            </a:xfrm>
            <a:prstGeom prst="rect">
              <a:avLst/>
            </a:prstGeom>
            <a:noFill/>
          </p:spPr>
          <p:txBody>
            <a:bodyPr wrap="square" rtlCol="0">
              <a:spAutoFit/>
            </a:bodyPr>
            <a:lstStyle/>
            <a:p>
              <a:r>
                <a:rPr lang="en-US" sz="2800" dirty="0">
                  <a:solidFill>
                    <a:srgbClr val="232F3E"/>
                  </a:solidFill>
                  <a:ea typeface="Amazon Ember" panose="020B0603020204020204" pitchFamily="34" charset="0"/>
                  <a:cs typeface="Amazon Ember" panose="020B0603020204020204" pitchFamily="34" charset="0"/>
                </a:rPr>
                <a:t>AWS Organizations</a:t>
              </a:r>
            </a:p>
          </p:txBody>
        </p:sp>
        <p:sp>
          <p:nvSpPr>
            <p:cNvPr id="7" name="Rectangle 6">
              <a:extLst>
                <a:ext uri="{FF2B5EF4-FFF2-40B4-BE49-F238E27FC236}">
                  <a16:creationId xmlns:a16="http://schemas.microsoft.com/office/drawing/2014/main" id="{588237FF-CC91-41C3-B3CE-374E5D5B4E02}"/>
                </a:ext>
              </a:extLst>
            </p:cNvPr>
            <p:cNvSpPr/>
            <p:nvPr/>
          </p:nvSpPr>
          <p:spPr>
            <a:xfrm>
              <a:off x="465267" y="2985247"/>
              <a:ext cx="2499954" cy="268986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sz="1600" dirty="0">
                  <a:solidFill>
                    <a:srgbClr val="232F3E"/>
                  </a:solidFill>
                  <a:ea typeface="Amazon Ember" panose="020B0603020204020204" pitchFamily="34" charset="0"/>
                  <a:cs typeface="Amazon Ember" panose="020B0603020204020204" pitchFamily="34" charset="0"/>
                </a:rPr>
                <a:t>Development account</a:t>
              </a:r>
            </a:p>
          </p:txBody>
        </p:sp>
        <p:pic>
          <p:nvPicPr>
            <p:cNvPr id="9" name="Graphic 11">
              <a:extLst>
                <a:ext uri="{FF2B5EF4-FFF2-40B4-BE49-F238E27FC236}">
                  <a16:creationId xmlns:a16="http://schemas.microsoft.com/office/drawing/2014/main" id="{C827529C-91E5-431A-A358-9336608B64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1942" y="2989456"/>
              <a:ext cx="330200" cy="330200"/>
            </a:xfrm>
            <a:prstGeom prst="rect">
              <a:avLst/>
            </a:prstGeom>
          </p:spPr>
        </p:pic>
        <p:sp>
          <p:nvSpPr>
            <p:cNvPr id="10" name="Rectangle 9">
              <a:extLst>
                <a:ext uri="{FF2B5EF4-FFF2-40B4-BE49-F238E27FC236}">
                  <a16:creationId xmlns:a16="http://schemas.microsoft.com/office/drawing/2014/main" id="{C5C44E6D-3BC0-4F43-AD42-223E860223E4}"/>
                </a:ext>
              </a:extLst>
            </p:cNvPr>
            <p:cNvSpPr/>
            <p:nvPr/>
          </p:nvSpPr>
          <p:spPr>
            <a:xfrm>
              <a:off x="3395060" y="2985247"/>
              <a:ext cx="2499954" cy="268986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sz="1600" dirty="0">
                  <a:solidFill>
                    <a:srgbClr val="232F3E"/>
                  </a:solidFill>
                  <a:ea typeface="Amazon Ember" panose="020B0603020204020204" pitchFamily="34" charset="0"/>
                  <a:cs typeface="Amazon Ember" panose="020B0603020204020204" pitchFamily="34" charset="0"/>
                </a:rPr>
                <a:t>Test account</a:t>
              </a:r>
            </a:p>
          </p:txBody>
        </p:sp>
        <p:sp>
          <p:nvSpPr>
            <p:cNvPr id="11" name="Rectangle 10">
              <a:extLst>
                <a:ext uri="{FF2B5EF4-FFF2-40B4-BE49-F238E27FC236}">
                  <a16:creationId xmlns:a16="http://schemas.microsoft.com/office/drawing/2014/main" id="{22B66C81-FB94-41A0-A5EE-937105EA0C3D}"/>
                </a:ext>
              </a:extLst>
            </p:cNvPr>
            <p:cNvSpPr/>
            <p:nvPr/>
          </p:nvSpPr>
          <p:spPr>
            <a:xfrm>
              <a:off x="6279424" y="2985250"/>
              <a:ext cx="2499954" cy="268986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sz="1600" dirty="0">
                  <a:solidFill>
                    <a:srgbClr val="232F3E"/>
                  </a:solidFill>
                  <a:ea typeface="Amazon Ember" panose="020B0603020204020204" pitchFamily="34" charset="0"/>
                  <a:cs typeface="Amazon Ember" panose="020B0603020204020204" pitchFamily="34" charset="0"/>
                </a:rPr>
                <a:t>Production account</a:t>
              </a:r>
            </a:p>
          </p:txBody>
        </p:sp>
        <p:sp>
          <p:nvSpPr>
            <p:cNvPr id="12" name="Rectangle 11">
              <a:extLst>
                <a:ext uri="{FF2B5EF4-FFF2-40B4-BE49-F238E27FC236}">
                  <a16:creationId xmlns:a16="http://schemas.microsoft.com/office/drawing/2014/main" id="{112C04A4-91E5-4F4E-ACB5-BD25132C9DEF}"/>
                </a:ext>
              </a:extLst>
            </p:cNvPr>
            <p:cNvSpPr/>
            <p:nvPr/>
          </p:nvSpPr>
          <p:spPr>
            <a:xfrm>
              <a:off x="9209217" y="2985246"/>
              <a:ext cx="2499954" cy="268986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sz="1600" dirty="0">
                  <a:solidFill>
                    <a:srgbClr val="232F3E"/>
                  </a:solidFill>
                  <a:ea typeface="Amazon Ember" panose="020B0603020204020204" pitchFamily="34" charset="0"/>
                  <a:cs typeface="Amazon Ember" panose="020B0603020204020204" pitchFamily="34" charset="0"/>
                </a:rPr>
                <a:t>Shared services</a:t>
              </a:r>
            </a:p>
          </p:txBody>
        </p:sp>
        <p:pic>
          <p:nvPicPr>
            <p:cNvPr id="13" name="Graphic 11">
              <a:extLst>
                <a:ext uri="{FF2B5EF4-FFF2-40B4-BE49-F238E27FC236}">
                  <a16:creationId xmlns:a16="http://schemas.microsoft.com/office/drawing/2014/main" id="{60BEAA05-66C0-4526-8D33-5884973D23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01734" y="2989451"/>
              <a:ext cx="330200" cy="330200"/>
            </a:xfrm>
            <a:prstGeom prst="rect">
              <a:avLst/>
            </a:prstGeom>
          </p:spPr>
        </p:pic>
        <p:pic>
          <p:nvPicPr>
            <p:cNvPr id="14" name="Graphic 11">
              <a:extLst>
                <a:ext uri="{FF2B5EF4-FFF2-40B4-BE49-F238E27FC236}">
                  <a16:creationId xmlns:a16="http://schemas.microsoft.com/office/drawing/2014/main" id="{4D4A3B03-CE97-47C4-AC24-5CB12A844C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86098" y="2989457"/>
              <a:ext cx="330200" cy="330200"/>
            </a:xfrm>
            <a:prstGeom prst="rect">
              <a:avLst/>
            </a:prstGeom>
          </p:spPr>
        </p:pic>
        <p:pic>
          <p:nvPicPr>
            <p:cNvPr id="15" name="Graphic 11">
              <a:extLst>
                <a:ext uri="{FF2B5EF4-FFF2-40B4-BE49-F238E27FC236}">
                  <a16:creationId xmlns:a16="http://schemas.microsoft.com/office/drawing/2014/main" id="{5276FCB6-3A7E-4175-BCA0-947086F9D7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15891" y="2989457"/>
              <a:ext cx="330200" cy="330200"/>
            </a:xfrm>
            <a:prstGeom prst="rect">
              <a:avLst/>
            </a:prstGeom>
          </p:spPr>
        </p:pic>
        <p:pic>
          <p:nvPicPr>
            <p:cNvPr id="16" name="Graphic 17">
              <a:extLst>
                <a:ext uri="{FF2B5EF4-FFF2-40B4-BE49-F238E27FC236}">
                  <a16:creationId xmlns:a16="http://schemas.microsoft.com/office/drawing/2014/main" id="{CE19C53A-8C24-4FC7-A84B-A9EED1C17B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9560" y="1758730"/>
              <a:ext cx="401709" cy="401709"/>
            </a:xfrm>
            <a:prstGeom prst="rect">
              <a:avLst/>
            </a:prstGeom>
          </p:spPr>
        </p:pic>
        <p:pic>
          <p:nvPicPr>
            <p:cNvPr id="17" name="Graphic 43">
              <a:extLst>
                <a:ext uri="{FF2B5EF4-FFF2-40B4-BE49-F238E27FC236}">
                  <a16:creationId xmlns:a16="http://schemas.microsoft.com/office/drawing/2014/main" id="{EB41D4DF-24AA-4DD4-900E-CCFDC4F211A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5880" y="4019063"/>
              <a:ext cx="603918" cy="603918"/>
            </a:xfrm>
            <a:prstGeom prst="rect">
              <a:avLst/>
            </a:prstGeom>
          </p:spPr>
        </p:pic>
        <p:pic>
          <p:nvPicPr>
            <p:cNvPr id="18" name="Graphic 32">
              <a:extLst>
                <a:ext uri="{FF2B5EF4-FFF2-40B4-BE49-F238E27FC236}">
                  <a16:creationId xmlns:a16="http://schemas.microsoft.com/office/drawing/2014/main" id="{E9532DCA-3E55-4839-9BF7-041D303BCCA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7724770" y="3993230"/>
              <a:ext cx="674679" cy="655585"/>
            </a:xfrm>
            <a:prstGeom prst="rect">
              <a:avLst/>
            </a:prstGeom>
          </p:spPr>
        </p:pic>
        <p:pic>
          <p:nvPicPr>
            <p:cNvPr id="19" name="Graphic 32">
              <a:extLst>
                <a:ext uri="{FF2B5EF4-FFF2-40B4-BE49-F238E27FC236}">
                  <a16:creationId xmlns:a16="http://schemas.microsoft.com/office/drawing/2014/main" id="{203DA87B-5C4E-48FD-982F-B74DD5CC732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804956" y="4781426"/>
              <a:ext cx="674679" cy="655585"/>
            </a:xfrm>
            <a:prstGeom prst="rect">
              <a:avLst/>
            </a:prstGeom>
          </p:spPr>
        </p:pic>
        <p:pic>
          <p:nvPicPr>
            <p:cNvPr id="20" name="Graphic 32">
              <a:extLst>
                <a:ext uri="{FF2B5EF4-FFF2-40B4-BE49-F238E27FC236}">
                  <a16:creationId xmlns:a16="http://schemas.microsoft.com/office/drawing/2014/main" id="{54FC4360-0052-4B73-A87A-2A5A8548FEF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9556582" y="4772040"/>
              <a:ext cx="674679" cy="655585"/>
            </a:xfrm>
            <a:prstGeom prst="rect">
              <a:avLst/>
            </a:prstGeom>
          </p:spPr>
        </p:pic>
        <p:pic>
          <p:nvPicPr>
            <p:cNvPr id="21" name="Graphic 43">
              <a:extLst>
                <a:ext uri="{FF2B5EF4-FFF2-40B4-BE49-F238E27FC236}">
                  <a16:creationId xmlns:a16="http://schemas.microsoft.com/office/drawing/2014/main" id="{2752B675-9334-4127-99B6-B0C8A67E111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35076" y="4802368"/>
              <a:ext cx="603918" cy="603918"/>
            </a:xfrm>
            <a:prstGeom prst="rect">
              <a:avLst/>
            </a:prstGeom>
          </p:spPr>
        </p:pic>
        <p:pic>
          <p:nvPicPr>
            <p:cNvPr id="22" name="Graphic 43">
              <a:extLst>
                <a:ext uri="{FF2B5EF4-FFF2-40B4-BE49-F238E27FC236}">
                  <a16:creationId xmlns:a16="http://schemas.microsoft.com/office/drawing/2014/main" id="{D78DBFC5-6C88-4539-8D79-0E894D61BDD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38102" y="4019063"/>
              <a:ext cx="603918" cy="603918"/>
            </a:xfrm>
            <a:prstGeom prst="rect">
              <a:avLst/>
            </a:prstGeom>
          </p:spPr>
        </p:pic>
        <p:pic>
          <p:nvPicPr>
            <p:cNvPr id="23" name="Graphic 32">
              <a:extLst>
                <a:ext uri="{FF2B5EF4-FFF2-40B4-BE49-F238E27FC236}">
                  <a16:creationId xmlns:a16="http://schemas.microsoft.com/office/drawing/2014/main" id="{7DF1997C-B6F0-4077-BA36-F2B1F313A35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3827250" y="3993230"/>
              <a:ext cx="674679" cy="655585"/>
            </a:xfrm>
            <a:prstGeom prst="rect">
              <a:avLst/>
            </a:prstGeom>
          </p:spPr>
        </p:pic>
        <p:pic>
          <p:nvPicPr>
            <p:cNvPr id="24" name="Graphic 43">
              <a:extLst>
                <a:ext uri="{FF2B5EF4-FFF2-40B4-BE49-F238E27FC236}">
                  <a16:creationId xmlns:a16="http://schemas.microsoft.com/office/drawing/2014/main" id="{E95D5DEE-AB5F-44B7-85D8-03BC8A4B12A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03046" y="4807259"/>
              <a:ext cx="603918" cy="603918"/>
            </a:xfrm>
            <a:prstGeom prst="rect">
              <a:avLst/>
            </a:prstGeom>
          </p:spPr>
        </p:pic>
        <p:pic>
          <p:nvPicPr>
            <p:cNvPr id="25" name="Graphic 43">
              <a:extLst>
                <a:ext uri="{FF2B5EF4-FFF2-40B4-BE49-F238E27FC236}">
                  <a16:creationId xmlns:a16="http://schemas.microsoft.com/office/drawing/2014/main" id="{4A4456B0-02B1-4BA0-8967-F027BB1C222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05934" y="4019063"/>
              <a:ext cx="603918" cy="603918"/>
            </a:xfrm>
            <a:prstGeom prst="rect">
              <a:avLst/>
            </a:prstGeom>
          </p:spPr>
        </p:pic>
        <p:pic>
          <p:nvPicPr>
            <p:cNvPr id="26" name="Graphic 43">
              <a:extLst>
                <a:ext uri="{FF2B5EF4-FFF2-40B4-BE49-F238E27FC236}">
                  <a16:creationId xmlns:a16="http://schemas.microsoft.com/office/drawing/2014/main" id="{6E21753F-DC94-42F2-AB60-E7186372AA9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62068" y="4802368"/>
              <a:ext cx="603918" cy="603918"/>
            </a:xfrm>
            <a:prstGeom prst="rect">
              <a:avLst/>
            </a:prstGeom>
          </p:spPr>
        </p:pic>
        <p:pic>
          <p:nvPicPr>
            <p:cNvPr id="27" name="Graphic 43">
              <a:extLst>
                <a:ext uri="{FF2B5EF4-FFF2-40B4-BE49-F238E27FC236}">
                  <a16:creationId xmlns:a16="http://schemas.microsoft.com/office/drawing/2014/main" id="{6B06CFFF-D730-4235-8F51-9BFA2D5CB65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53432" y="3993230"/>
              <a:ext cx="603918" cy="603918"/>
            </a:xfrm>
            <a:prstGeom prst="rect">
              <a:avLst/>
            </a:prstGeom>
          </p:spPr>
        </p:pic>
        <p:pic>
          <p:nvPicPr>
            <p:cNvPr id="28" name="Graphic 43">
              <a:extLst>
                <a:ext uri="{FF2B5EF4-FFF2-40B4-BE49-F238E27FC236}">
                  <a16:creationId xmlns:a16="http://schemas.microsoft.com/office/drawing/2014/main" id="{5099DBB4-E95D-46AF-8B25-519A96116CB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49859" y="4807259"/>
              <a:ext cx="603918" cy="603918"/>
            </a:xfrm>
            <a:prstGeom prst="rect">
              <a:avLst/>
            </a:prstGeom>
          </p:spPr>
        </p:pic>
        <p:pic>
          <p:nvPicPr>
            <p:cNvPr id="29" name="Graphic 43">
              <a:extLst>
                <a:ext uri="{FF2B5EF4-FFF2-40B4-BE49-F238E27FC236}">
                  <a16:creationId xmlns:a16="http://schemas.microsoft.com/office/drawing/2014/main" id="{FD175861-251E-4FA1-B7C4-23B15F97F70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49859" y="4019063"/>
              <a:ext cx="603918" cy="603918"/>
            </a:xfrm>
            <a:prstGeom prst="rect">
              <a:avLst/>
            </a:prstGeom>
          </p:spPr>
        </p:pic>
        <p:pic>
          <p:nvPicPr>
            <p:cNvPr id="30" name="Graphic 43">
              <a:extLst>
                <a:ext uri="{FF2B5EF4-FFF2-40B4-BE49-F238E27FC236}">
                  <a16:creationId xmlns:a16="http://schemas.microsoft.com/office/drawing/2014/main" id="{B78DA9D0-9CCD-43D4-95A8-DF8714165CE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56852" y="4810155"/>
              <a:ext cx="603918" cy="603918"/>
            </a:xfrm>
            <a:prstGeom prst="rect">
              <a:avLst/>
            </a:prstGeom>
          </p:spPr>
        </p:pic>
        <p:pic>
          <p:nvPicPr>
            <p:cNvPr id="31" name="Graphic 43">
              <a:extLst>
                <a:ext uri="{FF2B5EF4-FFF2-40B4-BE49-F238E27FC236}">
                  <a16:creationId xmlns:a16="http://schemas.microsoft.com/office/drawing/2014/main" id="{ABD771B9-F43D-4863-BFE2-A7E07AA3F7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60150" y="4810155"/>
              <a:ext cx="603918" cy="603918"/>
            </a:xfrm>
            <a:prstGeom prst="rect">
              <a:avLst/>
            </a:prstGeom>
          </p:spPr>
        </p:pic>
        <p:pic>
          <p:nvPicPr>
            <p:cNvPr id="32" name="Graphic 43">
              <a:extLst>
                <a:ext uri="{FF2B5EF4-FFF2-40B4-BE49-F238E27FC236}">
                  <a16:creationId xmlns:a16="http://schemas.microsoft.com/office/drawing/2014/main" id="{CB8C4C10-01D9-4B3F-B241-3C175AA2033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91963" y="4019063"/>
              <a:ext cx="603918" cy="603918"/>
            </a:xfrm>
            <a:prstGeom prst="rect">
              <a:avLst/>
            </a:prstGeom>
          </p:spPr>
        </p:pic>
      </p:grpSp>
    </p:spTree>
    <p:custDataLst>
      <p:tags r:id="rId1"/>
    </p:custDataLst>
    <p:extLst>
      <p:ext uri="{BB962C8B-B14F-4D97-AF65-F5344CB8AC3E}">
        <p14:creationId xmlns:p14="http://schemas.microsoft.com/office/powerpoint/2010/main" val="3782571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420208-D69C-4175-BC1E-B765DD23B1C4}"/>
              </a:ext>
            </a:extLst>
          </p:cNvPr>
          <p:cNvSpPr>
            <a:spLocks noGrp="1"/>
          </p:cNvSpPr>
          <p:nvPr>
            <p:ph type="sldNum" idx="97"/>
          </p:nvPr>
        </p:nvSpPr>
        <p:spPr/>
        <p:txBody>
          <a:bodyPr/>
          <a:lstStyle/>
          <a:p>
            <a:fld id="{4037B1B0-0345-4E15-985A-6BECCDBE474F}" type="slidenum">
              <a:rPr lang="en-US" smtClean="0"/>
              <a:pPr/>
              <a:t>41</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Features of AWS Organizations</a:t>
            </a:r>
          </a:p>
        </p:txBody>
      </p:sp>
      <p:grpSp>
        <p:nvGrpSpPr>
          <p:cNvPr id="4" name="AWSOrgsIcon38">
            <a:extLst>
              <a:ext uri="{FF2B5EF4-FFF2-40B4-BE49-F238E27FC236}">
                <a16:creationId xmlns:a16="http://schemas.microsoft.com/office/drawing/2014/main" id="{7F23BF41-2A8C-4B40-B586-24F9A3D2A4AB}"/>
              </a:ext>
              <a:ext uri="{C183D7F6-B498-43B3-948B-1728B52AA6E4}">
                <adec:decorative xmlns:adec="http://schemas.microsoft.com/office/drawing/2017/decorative" val="1"/>
              </a:ext>
            </a:extLst>
          </p:cNvPr>
          <p:cNvGrpSpPr/>
          <p:nvPr/>
        </p:nvGrpSpPr>
        <p:grpSpPr>
          <a:xfrm>
            <a:off x="537057" y="1625537"/>
            <a:ext cx="3462231" cy="4045059"/>
            <a:chOff x="537057" y="1625537"/>
            <a:chExt cx="3462231" cy="4045059"/>
          </a:xfrm>
        </p:grpSpPr>
        <p:pic>
          <p:nvPicPr>
            <p:cNvPr id="6" name="Graphic 9">
              <a:extLst>
                <a:ext uri="{FF2B5EF4-FFF2-40B4-BE49-F238E27FC236}">
                  <a16:creationId xmlns:a16="http://schemas.microsoft.com/office/drawing/2014/main" id="{2F70B739-CB8C-4199-B6C8-DE844A26EF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10931" y="2190819"/>
              <a:ext cx="2114484" cy="2114484"/>
            </a:xfrm>
            <a:prstGeom prst="rect">
              <a:avLst/>
            </a:prstGeom>
          </p:spPr>
        </p:pic>
        <p:sp>
          <p:nvSpPr>
            <p:cNvPr id="8" name="Rectangle 7">
              <a:extLst>
                <a:ext uri="{FF2B5EF4-FFF2-40B4-BE49-F238E27FC236}">
                  <a16:creationId xmlns:a16="http://schemas.microsoft.com/office/drawing/2014/main" id="{77A94EF2-2DD8-41BC-B4B2-8283BAD20982}"/>
                </a:ext>
              </a:extLst>
            </p:cNvPr>
            <p:cNvSpPr/>
            <p:nvPr/>
          </p:nvSpPr>
          <p:spPr>
            <a:xfrm>
              <a:off x="677252" y="1625537"/>
              <a:ext cx="2885749" cy="4045059"/>
            </a:xfrm>
            <a:prstGeom prst="rect">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2F3E"/>
                </a:solidFill>
              </a:endParaRPr>
            </a:p>
          </p:txBody>
        </p:sp>
        <p:sp>
          <p:nvSpPr>
            <p:cNvPr id="9" name="TextBox 8">
              <a:extLst>
                <a:ext uri="{FF2B5EF4-FFF2-40B4-BE49-F238E27FC236}">
                  <a16:creationId xmlns:a16="http://schemas.microsoft.com/office/drawing/2014/main" id="{D22B6007-649E-4E88-A07B-DEF313A3AAA2}"/>
                </a:ext>
              </a:extLst>
            </p:cNvPr>
            <p:cNvSpPr txBox="1"/>
            <p:nvPr/>
          </p:nvSpPr>
          <p:spPr>
            <a:xfrm>
              <a:off x="537057" y="4461987"/>
              <a:ext cx="3462231" cy="461665"/>
            </a:xfrm>
            <a:prstGeom prst="rect">
              <a:avLst/>
            </a:prstGeom>
            <a:noFill/>
          </p:spPr>
          <p:txBody>
            <a:bodyPr wrap="square" rtlCol="0">
              <a:spAutoFit/>
            </a:bodyPr>
            <a:lstStyle/>
            <a:p>
              <a:pPr algn="ctr"/>
              <a:r>
                <a:rPr lang="en-US" sz="2300" dirty="0">
                  <a:solidFill>
                    <a:srgbClr val="232F3E"/>
                  </a:solidFill>
                  <a:ea typeface="Amazon Ember" panose="020B0603020204020204" pitchFamily="34" charset="0"/>
                  <a:cs typeface="Amazon Ember" panose="020B0603020204020204" pitchFamily="34" charset="0"/>
                </a:rPr>
                <a:t>AWS Organizations</a:t>
              </a:r>
            </a:p>
          </p:txBody>
        </p:sp>
        <p:sp>
          <p:nvSpPr>
            <p:cNvPr id="10" name="Rectangle 9">
              <a:extLst>
                <a:ext uri="{FF2B5EF4-FFF2-40B4-BE49-F238E27FC236}">
                  <a16:creationId xmlns:a16="http://schemas.microsoft.com/office/drawing/2014/main" id="{549E43A5-28C9-4D6C-A05D-07560F727F78}"/>
                </a:ext>
              </a:extLst>
            </p:cNvPr>
            <p:cNvSpPr/>
            <p:nvPr/>
          </p:nvSpPr>
          <p:spPr>
            <a:xfrm>
              <a:off x="829652" y="1777937"/>
              <a:ext cx="2885749" cy="364429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2F3E"/>
                </a:solidFill>
              </a:endParaRPr>
            </a:p>
          </p:txBody>
        </p:sp>
      </p:grpSp>
      <p:sp>
        <p:nvSpPr>
          <p:cNvPr id="7" name="Content Placeholder 1">
            <a:extLst>
              <a:ext uri="{FF2B5EF4-FFF2-40B4-BE49-F238E27FC236}">
                <a16:creationId xmlns:a16="http://schemas.microsoft.com/office/drawing/2014/main" id="{6835DDEC-7EBA-4FB9-8D57-B091F11EC163}"/>
              </a:ext>
            </a:extLst>
          </p:cNvPr>
          <p:cNvSpPr txBox="1">
            <a:spLocks/>
          </p:cNvSpPr>
          <p:nvPr/>
        </p:nvSpPr>
        <p:spPr>
          <a:xfrm>
            <a:off x="4249830" y="2068892"/>
            <a:ext cx="7373210" cy="33731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232F3E"/>
                </a:solidFill>
                <a:latin typeface="+mn-lt"/>
                <a:ea typeface="Amazon Ember" panose="020B0603020204020204" pitchFamily="34" charset="0"/>
                <a:cs typeface="Amazon Ember" panose="020B0603020204020204" pitchFamily="34" charset="0"/>
              </a:rPr>
              <a:t>Centralized account management and auditing</a:t>
            </a:r>
          </a:p>
          <a:p>
            <a:r>
              <a:rPr lang="en-US" dirty="0">
                <a:solidFill>
                  <a:srgbClr val="232F3E"/>
                </a:solidFill>
                <a:latin typeface="+mn-lt"/>
                <a:ea typeface="Amazon Ember" panose="020B0603020204020204" pitchFamily="34" charset="0"/>
                <a:cs typeface="Amazon Ember" panose="020B0603020204020204" pitchFamily="34" charset="0"/>
              </a:rPr>
              <a:t>Group-based account management</a:t>
            </a:r>
          </a:p>
          <a:p>
            <a:r>
              <a:rPr lang="en-US" dirty="0">
                <a:solidFill>
                  <a:srgbClr val="232F3E"/>
                </a:solidFill>
                <a:latin typeface="+mn-lt"/>
                <a:ea typeface="Amazon Ember" panose="020B0603020204020204" pitchFamily="34" charset="0"/>
                <a:cs typeface="Amazon Ember" panose="020B0603020204020204" pitchFamily="34" charset="0"/>
              </a:rPr>
              <a:t>Policy-based access to AWS services</a:t>
            </a:r>
          </a:p>
          <a:p>
            <a:r>
              <a:rPr lang="en-US" dirty="0">
                <a:solidFill>
                  <a:srgbClr val="232F3E"/>
                </a:solidFill>
                <a:latin typeface="+mn-lt"/>
                <a:ea typeface="Amazon Ember" panose="020B0603020204020204" pitchFamily="34" charset="0"/>
                <a:cs typeface="Amazon Ember" panose="020B0603020204020204" pitchFamily="34" charset="0"/>
              </a:rPr>
              <a:t>Automated account creation and management</a:t>
            </a:r>
          </a:p>
          <a:p>
            <a:pPr marL="0" indent="0">
              <a:buNone/>
            </a:pPr>
            <a:endParaRPr lang="en-US" dirty="0">
              <a:solidFill>
                <a:srgbClr val="232F3E"/>
              </a:solidFill>
              <a:latin typeface="+mn-lt"/>
            </a:endParaRPr>
          </a:p>
        </p:txBody>
      </p:sp>
    </p:spTree>
    <p:custDataLst>
      <p:tags r:id="rId1"/>
    </p:custDataLst>
    <p:extLst>
      <p:ext uri="{BB962C8B-B14F-4D97-AF65-F5344CB8AC3E}">
        <p14:creationId xmlns:p14="http://schemas.microsoft.com/office/powerpoint/2010/main" val="10616221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DE8DEB-59CC-41A6-B8AF-697E61DD80E7}"/>
              </a:ext>
            </a:extLst>
          </p:cNvPr>
          <p:cNvSpPr>
            <a:spLocks noGrp="1"/>
          </p:cNvSpPr>
          <p:nvPr>
            <p:ph type="sldNum" idx="97"/>
          </p:nvPr>
        </p:nvSpPr>
        <p:spPr/>
        <p:txBody>
          <a:bodyPr/>
          <a:lstStyle/>
          <a:p>
            <a:fld id="{4037B1B0-0345-4E15-985A-6BECCDBE474F}" type="slidenum">
              <a:rPr lang="en-US" smtClean="0"/>
              <a:pPr/>
              <a:t>42</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Service control policy (SCP)</a:t>
            </a:r>
          </a:p>
        </p:txBody>
      </p:sp>
      <p:grpSp>
        <p:nvGrpSpPr>
          <p:cNvPr id="4" name="SCPArchA" descr="Diagram shows an AWS Organization using SCPs to manage its 6 accounts, 4 OUs and the root, as described in the notes.">
            <a:extLst>
              <a:ext uri="{FF2B5EF4-FFF2-40B4-BE49-F238E27FC236}">
                <a16:creationId xmlns:a16="http://schemas.microsoft.com/office/drawing/2014/main" id="{5B50E80C-8F24-4268-BACA-3EC7F81EF92B}"/>
              </a:ext>
              <a:ext uri="{C183D7F6-B498-43B3-948B-1728B52AA6E4}">
                <adec:decorative xmlns:adec="http://schemas.microsoft.com/office/drawing/2017/decorative" val="0"/>
              </a:ext>
            </a:extLst>
          </p:cNvPr>
          <p:cNvGrpSpPr/>
          <p:nvPr/>
        </p:nvGrpSpPr>
        <p:grpSpPr>
          <a:xfrm>
            <a:off x="1621321" y="1317211"/>
            <a:ext cx="8949359" cy="5039139"/>
            <a:chOff x="1621321" y="1317211"/>
            <a:chExt cx="8949359" cy="5039139"/>
          </a:xfrm>
        </p:grpSpPr>
        <p:sp>
          <p:nvSpPr>
            <p:cNvPr id="5" name="Rectangle 4">
              <a:extLst>
                <a:ext uri="{FF2B5EF4-FFF2-40B4-BE49-F238E27FC236}">
                  <a16:creationId xmlns:a16="http://schemas.microsoft.com/office/drawing/2014/main" id="{6EB9BDB5-1DC5-42AD-80FD-08AFF4B41E06}"/>
                </a:ext>
              </a:extLst>
            </p:cNvPr>
            <p:cNvSpPr/>
            <p:nvPr/>
          </p:nvSpPr>
          <p:spPr>
            <a:xfrm>
              <a:off x="8853008" y="2772061"/>
              <a:ext cx="1585767" cy="3493708"/>
            </a:xfrm>
            <a:prstGeom prst="rect">
              <a:avLst/>
            </a:prstGeom>
            <a:solidFill>
              <a:schemeClr val="bg1">
                <a:lumMod val="65000"/>
                <a:alpha val="9804"/>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ctr"/>
              <a:endParaRPr lang="en-US" sz="1600" dirty="0">
                <a:solidFill>
                  <a:schemeClr val="tx1"/>
                </a:solidFill>
              </a:endParaRPr>
            </a:p>
          </p:txBody>
        </p:sp>
        <p:cxnSp>
          <p:nvCxnSpPr>
            <p:cNvPr id="7" name="Elbow Connector 32">
              <a:extLst>
                <a:ext uri="{FF2B5EF4-FFF2-40B4-BE49-F238E27FC236}">
                  <a16:creationId xmlns:a16="http://schemas.microsoft.com/office/drawing/2014/main" id="{7A4FE29D-ABCE-4CDE-A01A-4DAA6B099400}"/>
                </a:ext>
              </a:extLst>
            </p:cNvPr>
            <p:cNvCxnSpPr>
              <a:cxnSpLocks/>
              <a:stCxn id="27" idx="2"/>
              <a:endCxn id="9" idx="0"/>
            </p:cNvCxnSpPr>
            <p:nvPr/>
          </p:nvCxnSpPr>
          <p:spPr>
            <a:xfrm rot="5400000">
              <a:off x="3509500" y="1874913"/>
              <a:ext cx="996329" cy="1382616"/>
            </a:xfrm>
            <a:prstGeom prst="bentConnector3">
              <a:avLst>
                <a:gd name="adj1" fmla="val 50000"/>
              </a:avLst>
            </a:prstGeom>
            <a:ln w="28575">
              <a:solidFill>
                <a:srgbClr val="005276"/>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3DEFF80-7BCD-4B80-AAC4-C9D5E2759682}"/>
                </a:ext>
              </a:extLst>
            </p:cNvPr>
            <p:cNvSpPr/>
            <p:nvPr/>
          </p:nvSpPr>
          <p:spPr bwMode="auto">
            <a:xfrm>
              <a:off x="1621321" y="1317211"/>
              <a:ext cx="8949359" cy="5039139"/>
            </a:xfrm>
            <a:prstGeom prst="rect">
              <a:avLst/>
            </a:prstGeom>
            <a:noFill/>
            <a:ln w="28575">
              <a:solidFill>
                <a:srgbClr val="E7157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640" tIns="91440"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1600" dirty="0">
                  <a:solidFill>
                    <a:schemeClr val="tx2"/>
                  </a:solidFill>
                  <a:ea typeface="Segoe UI" pitchFamily="34" charset="0"/>
                  <a:cs typeface="Segoe UI" pitchFamily="34" charset="0"/>
                </a:rPr>
                <a:t>AWS</a:t>
              </a:r>
            </a:p>
            <a:p>
              <a:pPr defTabSz="932472" fontAlgn="base">
                <a:lnSpc>
                  <a:spcPct val="90000"/>
                </a:lnSpc>
                <a:spcBef>
                  <a:spcPct val="0"/>
                </a:spcBef>
                <a:spcAft>
                  <a:spcPct val="0"/>
                </a:spcAft>
              </a:pPr>
              <a:r>
                <a:rPr lang="en-US" sz="1600" dirty="0">
                  <a:solidFill>
                    <a:schemeClr val="tx2"/>
                  </a:solidFill>
                  <a:ea typeface="Segoe UI" pitchFamily="34" charset="0"/>
                  <a:cs typeface="Segoe UI" pitchFamily="34" charset="0"/>
                </a:rPr>
                <a:t>Organizations</a:t>
              </a:r>
            </a:p>
          </p:txBody>
        </p:sp>
        <p:pic>
          <p:nvPicPr>
            <p:cNvPr id="9" name="Graphic 30">
              <a:extLst>
                <a:ext uri="{FF2B5EF4-FFF2-40B4-BE49-F238E27FC236}">
                  <a16:creationId xmlns:a16="http://schemas.microsoft.com/office/drawing/2014/main" id="{01ECBCFA-1565-49AB-8AA5-ADD38831CC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81406" y="3064386"/>
              <a:ext cx="469900" cy="469900"/>
            </a:xfrm>
            <a:prstGeom prst="rect">
              <a:avLst/>
            </a:prstGeom>
          </p:spPr>
        </p:pic>
        <p:pic>
          <p:nvPicPr>
            <p:cNvPr id="10" name="Graphic 30">
              <a:extLst>
                <a:ext uri="{FF2B5EF4-FFF2-40B4-BE49-F238E27FC236}">
                  <a16:creationId xmlns:a16="http://schemas.microsoft.com/office/drawing/2014/main" id="{E068A0B2-94D8-4868-87C5-A9E40BF67E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21429" y="3064386"/>
              <a:ext cx="469900" cy="469900"/>
            </a:xfrm>
            <a:prstGeom prst="rect">
              <a:avLst/>
            </a:prstGeom>
          </p:spPr>
        </p:pic>
        <p:pic>
          <p:nvPicPr>
            <p:cNvPr id="11" name="Graphic 30">
              <a:extLst>
                <a:ext uri="{FF2B5EF4-FFF2-40B4-BE49-F238E27FC236}">
                  <a16:creationId xmlns:a16="http://schemas.microsoft.com/office/drawing/2014/main" id="{C6AEAE91-C6B6-4F57-BE14-BFA60C101B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59162" y="4417602"/>
              <a:ext cx="469900" cy="469900"/>
            </a:xfrm>
            <a:prstGeom prst="rect">
              <a:avLst/>
            </a:prstGeom>
          </p:spPr>
        </p:pic>
        <p:pic>
          <p:nvPicPr>
            <p:cNvPr id="12" name="Graphic 30">
              <a:extLst>
                <a:ext uri="{FF2B5EF4-FFF2-40B4-BE49-F238E27FC236}">
                  <a16:creationId xmlns:a16="http://schemas.microsoft.com/office/drawing/2014/main" id="{C94AA38A-4AF4-4AF6-B18D-BB209495E5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3649" y="4417602"/>
              <a:ext cx="469900" cy="469900"/>
            </a:xfrm>
            <a:prstGeom prst="rect">
              <a:avLst/>
            </a:prstGeom>
          </p:spPr>
        </p:pic>
        <p:pic>
          <p:nvPicPr>
            <p:cNvPr id="13" name="Graphic 29">
              <a:extLst>
                <a:ext uri="{FF2B5EF4-FFF2-40B4-BE49-F238E27FC236}">
                  <a16:creationId xmlns:a16="http://schemas.microsoft.com/office/drawing/2014/main" id="{0A3A2934-6827-45F1-BD6A-4015F9BE0DE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89265" y="5676083"/>
              <a:ext cx="469900" cy="469900"/>
            </a:xfrm>
            <a:prstGeom prst="rect">
              <a:avLst/>
            </a:prstGeom>
          </p:spPr>
        </p:pic>
        <p:pic>
          <p:nvPicPr>
            <p:cNvPr id="14" name="Graphic 29">
              <a:extLst>
                <a:ext uri="{FF2B5EF4-FFF2-40B4-BE49-F238E27FC236}">
                  <a16:creationId xmlns:a16="http://schemas.microsoft.com/office/drawing/2014/main" id="{93401897-5303-4084-B548-67EF6C5274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45592" y="5676083"/>
              <a:ext cx="469900" cy="469900"/>
            </a:xfrm>
            <a:prstGeom prst="rect">
              <a:avLst/>
            </a:prstGeom>
          </p:spPr>
        </p:pic>
        <p:pic>
          <p:nvPicPr>
            <p:cNvPr id="15" name="Graphic 29">
              <a:extLst>
                <a:ext uri="{FF2B5EF4-FFF2-40B4-BE49-F238E27FC236}">
                  <a16:creationId xmlns:a16="http://schemas.microsoft.com/office/drawing/2014/main" id="{80641050-5641-4E21-9DE6-8C27FD12D7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03652" y="5676083"/>
              <a:ext cx="469900" cy="469900"/>
            </a:xfrm>
            <a:prstGeom prst="rect">
              <a:avLst/>
            </a:prstGeom>
          </p:spPr>
        </p:pic>
        <p:pic>
          <p:nvPicPr>
            <p:cNvPr id="16" name="Graphic 29">
              <a:extLst>
                <a:ext uri="{FF2B5EF4-FFF2-40B4-BE49-F238E27FC236}">
                  <a16:creationId xmlns:a16="http://schemas.microsoft.com/office/drawing/2014/main" id="{605F8B6D-4789-4834-831D-5266836F0F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13509" y="4201699"/>
              <a:ext cx="469900" cy="469900"/>
            </a:xfrm>
            <a:prstGeom prst="rect">
              <a:avLst/>
            </a:prstGeom>
          </p:spPr>
        </p:pic>
        <p:pic>
          <p:nvPicPr>
            <p:cNvPr id="17" name="Graphic 29">
              <a:extLst>
                <a:ext uri="{FF2B5EF4-FFF2-40B4-BE49-F238E27FC236}">
                  <a16:creationId xmlns:a16="http://schemas.microsoft.com/office/drawing/2014/main" id="{89662452-1D36-4B56-91A5-491BE34F61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22070" y="4201699"/>
              <a:ext cx="469900" cy="469900"/>
            </a:xfrm>
            <a:prstGeom prst="rect">
              <a:avLst/>
            </a:prstGeom>
          </p:spPr>
        </p:pic>
        <p:pic>
          <p:nvPicPr>
            <p:cNvPr id="18" name="Graphic 29">
              <a:extLst>
                <a:ext uri="{FF2B5EF4-FFF2-40B4-BE49-F238E27FC236}">
                  <a16:creationId xmlns:a16="http://schemas.microsoft.com/office/drawing/2014/main" id="{744DBC9A-49E5-4A04-B9C4-000B13630A2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51980" y="4201699"/>
              <a:ext cx="469900" cy="469900"/>
            </a:xfrm>
            <a:prstGeom prst="rect">
              <a:avLst/>
            </a:prstGeom>
          </p:spPr>
        </p:pic>
        <p:cxnSp>
          <p:nvCxnSpPr>
            <p:cNvPr id="19" name="Elbow Connector 54">
              <a:extLst>
                <a:ext uri="{FF2B5EF4-FFF2-40B4-BE49-F238E27FC236}">
                  <a16:creationId xmlns:a16="http://schemas.microsoft.com/office/drawing/2014/main" id="{574E7063-C73F-4D42-873A-4C5F0398B80E}"/>
                </a:ext>
              </a:extLst>
            </p:cNvPr>
            <p:cNvCxnSpPr>
              <a:cxnSpLocks/>
              <a:stCxn id="11" idx="2"/>
            </p:cNvCxnSpPr>
            <p:nvPr/>
          </p:nvCxnSpPr>
          <p:spPr>
            <a:xfrm rot="5400000">
              <a:off x="1960641" y="5048963"/>
              <a:ext cx="794933" cy="472010"/>
            </a:xfrm>
            <a:prstGeom prst="bentConnector3">
              <a:avLst/>
            </a:prstGeom>
            <a:ln w="28575">
              <a:solidFill>
                <a:srgbClr val="005276"/>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55">
              <a:extLst>
                <a:ext uri="{FF2B5EF4-FFF2-40B4-BE49-F238E27FC236}">
                  <a16:creationId xmlns:a16="http://schemas.microsoft.com/office/drawing/2014/main" id="{B90C9FC7-2267-4F34-BA79-3CF81CCB39A4}"/>
                </a:ext>
              </a:extLst>
            </p:cNvPr>
            <p:cNvCxnSpPr>
              <a:cxnSpLocks/>
              <a:stCxn id="11" idx="2"/>
              <a:endCxn id="14" idx="0"/>
            </p:cNvCxnSpPr>
            <p:nvPr/>
          </p:nvCxnSpPr>
          <p:spPr>
            <a:xfrm rot="16200000" flipH="1">
              <a:off x="2443037" y="5038577"/>
              <a:ext cx="788581" cy="486430"/>
            </a:xfrm>
            <a:prstGeom prst="bentConnector3">
              <a:avLst>
                <a:gd name="adj1" fmla="val 50399"/>
              </a:avLst>
            </a:prstGeom>
            <a:ln w="28575">
              <a:solidFill>
                <a:srgbClr val="005276"/>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56">
              <a:extLst>
                <a:ext uri="{FF2B5EF4-FFF2-40B4-BE49-F238E27FC236}">
                  <a16:creationId xmlns:a16="http://schemas.microsoft.com/office/drawing/2014/main" id="{1852F0D6-F462-4AD6-A7D4-7BD78E5936A7}"/>
                </a:ext>
              </a:extLst>
            </p:cNvPr>
            <p:cNvCxnSpPr>
              <a:cxnSpLocks/>
              <a:stCxn id="12" idx="2"/>
            </p:cNvCxnSpPr>
            <p:nvPr/>
          </p:nvCxnSpPr>
          <p:spPr>
            <a:xfrm rot="16200000" flipH="1">
              <a:off x="3641754" y="5284346"/>
              <a:ext cx="794933" cy="1243"/>
            </a:xfrm>
            <a:prstGeom prst="bentConnector3">
              <a:avLst/>
            </a:prstGeom>
            <a:ln w="28575">
              <a:solidFill>
                <a:srgbClr val="005276"/>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57">
              <a:extLst>
                <a:ext uri="{FF2B5EF4-FFF2-40B4-BE49-F238E27FC236}">
                  <a16:creationId xmlns:a16="http://schemas.microsoft.com/office/drawing/2014/main" id="{EADE2E8A-23B2-481E-8F39-A4964290B1F9}"/>
                </a:ext>
              </a:extLst>
            </p:cNvPr>
            <p:cNvCxnSpPr>
              <a:cxnSpLocks/>
              <a:stCxn id="10" idx="2"/>
            </p:cNvCxnSpPr>
            <p:nvPr/>
          </p:nvCxnSpPr>
          <p:spPr>
            <a:xfrm rot="5400000">
              <a:off x="5620887" y="3462640"/>
              <a:ext cx="663846" cy="807139"/>
            </a:xfrm>
            <a:prstGeom prst="bentConnector3">
              <a:avLst/>
            </a:prstGeom>
            <a:ln w="28575">
              <a:solidFill>
                <a:srgbClr val="005276"/>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58">
              <a:extLst>
                <a:ext uri="{FF2B5EF4-FFF2-40B4-BE49-F238E27FC236}">
                  <a16:creationId xmlns:a16="http://schemas.microsoft.com/office/drawing/2014/main" id="{96427FC0-25FA-4BD2-882B-810AAEB066C8}"/>
                </a:ext>
              </a:extLst>
            </p:cNvPr>
            <p:cNvCxnSpPr>
              <a:cxnSpLocks/>
              <a:stCxn id="10" idx="2"/>
            </p:cNvCxnSpPr>
            <p:nvPr/>
          </p:nvCxnSpPr>
          <p:spPr>
            <a:xfrm rot="16200000" flipH="1">
              <a:off x="6436654" y="3454011"/>
              <a:ext cx="663846" cy="824396"/>
            </a:xfrm>
            <a:prstGeom prst="bentConnector3">
              <a:avLst/>
            </a:prstGeom>
            <a:ln w="28575">
              <a:solidFill>
                <a:srgbClr val="005276"/>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60">
              <a:extLst>
                <a:ext uri="{FF2B5EF4-FFF2-40B4-BE49-F238E27FC236}">
                  <a16:creationId xmlns:a16="http://schemas.microsoft.com/office/drawing/2014/main" id="{F5A50341-A74D-4F01-8ADA-0E54174EAFBA}"/>
                </a:ext>
              </a:extLst>
            </p:cNvPr>
            <p:cNvCxnSpPr>
              <a:stCxn id="9" idx="2"/>
              <a:endCxn id="11" idx="0"/>
            </p:cNvCxnSpPr>
            <p:nvPr/>
          </p:nvCxnSpPr>
          <p:spPr>
            <a:xfrm rot="5400000">
              <a:off x="2513576" y="3614822"/>
              <a:ext cx="883316" cy="722244"/>
            </a:xfrm>
            <a:prstGeom prst="bentConnector3">
              <a:avLst/>
            </a:prstGeom>
            <a:ln w="28575">
              <a:solidFill>
                <a:srgbClr val="005276"/>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61">
              <a:extLst>
                <a:ext uri="{FF2B5EF4-FFF2-40B4-BE49-F238E27FC236}">
                  <a16:creationId xmlns:a16="http://schemas.microsoft.com/office/drawing/2014/main" id="{2F865738-78D5-4562-8C67-E5C160B24898}"/>
                </a:ext>
              </a:extLst>
            </p:cNvPr>
            <p:cNvCxnSpPr>
              <a:stCxn id="9" idx="2"/>
              <a:endCxn id="12" idx="0"/>
            </p:cNvCxnSpPr>
            <p:nvPr/>
          </p:nvCxnSpPr>
          <p:spPr>
            <a:xfrm rot="16200000" flipH="1">
              <a:off x="3235819" y="3614822"/>
              <a:ext cx="883316" cy="722243"/>
            </a:xfrm>
            <a:prstGeom prst="bentConnector3">
              <a:avLst/>
            </a:prstGeom>
            <a:ln w="28575">
              <a:solidFill>
                <a:srgbClr val="005276"/>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26" name="Graphic 17">
              <a:extLst>
                <a:ext uri="{FF2B5EF4-FFF2-40B4-BE49-F238E27FC236}">
                  <a16:creationId xmlns:a16="http://schemas.microsoft.com/office/drawing/2014/main" id="{CFDEA1F5-0D41-4B6D-8524-7F77271CC99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21321" y="1317212"/>
              <a:ext cx="500781" cy="500781"/>
            </a:xfrm>
            <a:prstGeom prst="rect">
              <a:avLst/>
            </a:prstGeom>
          </p:spPr>
        </p:pic>
        <p:sp>
          <p:nvSpPr>
            <p:cNvPr id="27" name="Rectangle 26">
              <a:extLst>
                <a:ext uri="{FF2B5EF4-FFF2-40B4-BE49-F238E27FC236}">
                  <a16:creationId xmlns:a16="http://schemas.microsoft.com/office/drawing/2014/main" id="{ABF7F788-C36A-402A-8589-E96ECC1CD17D}"/>
                </a:ext>
              </a:extLst>
            </p:cNvPr>
            <p:cNvSpPr/>
            <p:nvPr/>
          </p:nvSpPr>
          <p:spPr>
            <a:xfrm>
              <a:off x="3817137" y="1552222"/>
              <a:ext cx="1763669" cy="515835"/>
            </a:xfrm>
            <a:prstGeom prst="rect">
              <a:avLst/>
            </a:prstGeom>
            <a:noFill/>
            <a:ln w="25400">
              <a:solidFill>
                <a:srgbClr val="E715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232F3E"/>
                  </a:solidFill>
                  <a:ea typeface="Amazon Ember" panose="020B0603020204020204" pitchFamily="34" charset="0"/>
                  <a:cs typeface="Amazon Ember" panose="020B0603020204020204" pitchFamily="34" charset="0"/>
                </a:rPr>
                <a:t>Management account or root</a:t>
              </a:r>
            </a:p>
          </p:txBody>
        </p:sp>
        <p:pic>
          <p:nvPicPr>
            <p:cNvPr id="28" name="Graphic 52">
              <a:extLst>
                <a:ext uri="{FF2B5EF4-FFF2-40B4-BE49-F238E27FC236}">
                  <a16:creationId xmlns:a16="http://schemas.microsoft.com/office/drawing/2014/main" id="{A9EA30F5-CB61-4D24-A7C7-99CCF61197D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366960" y="2928519"/>
              <a:ext cx="545577" cy="545577"/>
            </a:xfrm>
            <a:prstGeom prst="rect">
              <a:avLst/>
            </a:prstGeom>
          </p:spPr>
        </p:pic>
        <p:pic>
          <p:nvPicPr>
            <p:cNvPr id="29" name="Graphic 30">
              <a:extLst>
                <a:ext uri="{FF2B5EF4-FFF2-40B4-BE49-F238E27FC236}">
                  <a16:creationId xmlns:a16="http://schemas.microsoft.com/office/drawing/2014/main" id="{5E757BAC-3378-415F-9466-D86E03E365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04798" y="4214481"/>
              <a:ext cx="469900" cy="469900"/>
            </a:xfrm>
            <a:prstGeom prst="rect">
              <a:avLst/>
            </a:prstGeom>
          </p:spPr>
        </p:pic>
        <p:pic>
          <p:nvPicPr>
            <p:cNvPr id="30" name="Graphic 29">
              <a:extLst>
                <a:ext uri="{FF2B5EF4-FFF2-40B4-BE49-F238E27FC236}">
                  <a16:creationId xmlns:a16="http://schemas.microsoft.com/office/drawing/2014/main" id="{325F0AB5-9E95-42CF-B719-9EA0A6B7A90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04798" y="5384058"/>
              <a:ext cx="469900" cy="469900"/>
            </a:xfrm>
            <a:prstGeom prst="rect">
              <a:avLst/>
            </a:prstGeom>
          </p:spPr>
        </p:pic>
        <p:sp>
          <p:nvSpPr>
            <p:cNvPr id="31" name="TextBox 30">
              <a:extLst>
                <a:ext uri="{FF2B5EF4-FFF2-40B4-BE49-F238E27FC236}">
                  <a16:creationId xmlns:a16="http://schemas.microsoft.com/office/drawing/2014/main" id="{6B435534-4EE6-44E6-B891-0FE56C388492}"/>
                </a:ext>
              </a:extLst>
            </p:cNvPr>
            <p:cNvSpPr txBox="1"/>
            <p:nvPr/>
          </p:nvSpPr>
          <p:spPr>
            <a:xfrm>
              <a:off x="8852567" y="3448925"/>
              <a:ext cx="1574363" cy="338554"/>
            </a:xfrm>
            <a:prstGeom prst="rect">
              <a:avLst/>
            </a:prstGeom>
            <a:noFill/>
          </p:spPr>
          <p:txBody>
            <a:bodyPr wrap="square" rtlCol="0">
              <a:spAutoFit/>
            </a:bodyPr>
            <a:lstStyle/>
            <a:p>
              <a:pPr algn="ctr"/>
              <a:r>
                <a:rPr lang="en-US" sz="1600" dirty="0">
                  <a:solidFill>
                    <a:srgbClr val="232F3E"/>
                  </a:solidFill>
                  <a:ea typeface="Amazon Ember" panose="020B0603020204020204" pitchFamily="34" charset="0"/>
                  <a:cs typeface="Amazon Ember" panose="020B0603020204020204" pitchFamily="34" charset="0"/>
                </a:rPr>
                <a:t>SCP</a:t>
              </a:r>
            </a:p>
          </p:txBody>
        </p:sp>
        <p:sp>
          <p:nvSpPr>
            <p:cNvPr id="32" name="TextBox 31">
              <a:extLst>
                <a:ext uri="{FF2B5EF4-FFF2-40B4-BE49-F238E27FC236}">
                  <a16:creationId xmlns:a16="http://schemas.microsoft.com/office/drawing/2014/main" id="{954E4626-9B7C-4973-9861-27B2905FBC08}"/>
                </a:ext>
              </a:extLst>
            </p:cNvPr>
            <p:cNvSpPr txBox="1"/>
            <p:nvPr/>
          </p:nvSpPr>
          <p:spPr>
            <a:xfrm>
              <a:off x="8799167" y="4659210"/>
              <a:ext cx="1681163" cy="338554"/>
            </a:xfrm>
            <a:prstGeom prst="rect">
              <a:avLst/>
            </a:prstGeom>
            <a:noFill/>
          </p:spPr>
          <p:txBody>
            <a:bodyPr wrap="square" rtlCol="0">
              <a:spAutoFit/>
            </a:bodyPr>
            <a:lstStyle/>
            <a:p>
              <a:pPr algn="ctr"/>
              <a:r>
                <a:rPr lang="en-US" sz="1600" dirty="0">
                  <a:solidFill>
                    <a:srgbClr val="232F3E"/>
                  </a:solidFill>
                  <a:ea typeface="Amazon Ember" panose="020B0603020204020204" pitchFamily="34" charset="0"/>
                  <a:cs typeface="Amazon Ember" panose="020B0603020204020204" pitchFamily="34" charset="0"/>
                </a:rPr>
                <a:t>OU</a:t>
              </a:r>
            </a:p>
          </p:txBody>
        </p:sp>
        <p:sp>
          <p:nvSpPr>
            <p:cNvPr id="33" name="TextBox 32">
              <a:extLst>
                <a:ext uri="{FF2B5EF4-FFF2-40B4-BE49-F238E27FC236}">
                  <a16:creationId xmlns:a16="http://schemas.microsoft.com/office/drawing/2014/main" id="{4F378DE8-8AF3-4159-AE5F-7E0636D58A46}"/>
                </a:ext>
              </a:extLst>
            </p:cNvPr>
            <p:cNvSpPr txBox="1"/>
            <p:nvPr/>
          </p:nvSpPr>
          <p:spPr>
            <a:xfrm>
              <a:off x="8852567" y="5828788"/>
              <a:ext cx="1574363" cy="338554"/>
            </a:xfrm>
            <a:prstGeom prst="rect">
              <a:avLst/>
            </a:prstGeom>
            <a:noFill/>
          </p:spPr>
          <p:txBody>
            <a:bodyPr wrap="square" rtlCol="0">
              <a:spAutoFit/>
            </a:bodyPr>
            <a:lstStyle/>
            <a:p>
              <a:pPr algn="ctr"/>
              <a:r>
                <a:rPr lang="en-US" sz="1600" dirty="0">
                  <a:solidFill>
                    <a:srgbClr val="232F3E"/>
                  </a:solidFill>
                  <a:ea typeface="Amazon Ember" panose="020B0603020204020204" pitchFamily="34" charset="0"/>
                  <a:cs typeface="Amazon Ember" panose="020B0603020204020204" pitchFamily="34" charset="0"/>
                </a:rPr>
                <a:t>Account</a:t>
              </a:r>
            </a:p>
          </p:txBody>
        </p:sp>
        <p:pic>
          <p:nvPicPr>
            <p:cNvPr id="34" name="Graphic 52">
              <a:extLst>
                <a:ext uri="{FF2B5EF4-FFF2-40B4-BE49-F238E27FC236}">
                  <a16:creationId xmlns:a16="http://schemas.microsoft.com/office/drawing/2014/main" id="{9442F135-B609-45B5-8062-FD60AAAD396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55129" y="1501513"/>
              <a:ext cx="605013" cy="605013"/>
            </a:xfrm>
            <a:prstGeom prst="rect">
              <a:avLst/>
            </a:prstGeom>
          </p:spPr>
        </p:pic>
        <p:cxnSp>
          <p:nvCxnSpPr>
            <p:cNvPr id="35" name="Straight Connector 34">
              <a:extLst>
                <a:ext uri="{FF2B5EF4-FFF2-40B4-BE49-F238E27FC236}">
                  <a16:creationId xmlns:a16="http://schemas.microsoft.com/office/drawing/2014/main" id="{448D0948-D1CB-4237-A20E-4AB055608A94}"/>
                </a:ext>
              </a:extLst>
            </p:cNvPr>
            <p:cNvCxnSpPr>
              <a:stCxn id="34" idx="1"/>
              <a:endCxn id="34" idx="1"/>
            </p:cNvCxnSpPr>
            <p:nvPr/>
          </p:nvCxnSpPr>
          <p:spPr>
            <a:xfrm>
              <a:off x="5955129" y="180402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3A78018-38AE-476C-8171-0CDEC7F67B42}"/>
                </a:ext>
              </a:extLst>
            </p:cNvPr>
            <p:cNvCxnSpPr>
              <a:cxnSpLocks/>
              <a:stCxn id="34" idx="1"/>
              <a:endCxn id="27" idx="3"/>
            </p:cNvCxnSpPr>
            <p:nvPr/>
          </p:nvCxnSpPr>
          <p:spPr>
            <a:xfrm flipH="1">
              <a:off x="5580806" y="1804020"/>
              <a:ext cx="374323" cy="6120"/>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pic>
          <p:nvPicPr>
            <p:cNvPr id="37" name="Graphic 52">
              <a:extLst>
                <a:ext uri="{FF2B5EF4-FFF2-40B4-BE49-F238E27FC236}">
                  <a16:creationId xmlns:a16="http://schemas.microsoft.com/office/drawing/2014/main" id="{4CA4F687-8D68-4478-9C6D-FF84D1CC25D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635057" y="1488455"/>
              <a:ext cx="605013" cy="605013"/>
            </a:xfrm>
            <a:prstGeom prst="rect">
              <a:avLst/>
            </a:prstGeom>
          </p:spPr>
        </p:pic>
        <p:cxnSp>
          <p:nvCxnSpPr>
            <p:cNvPr id="38" name="Straight Connector 37">
              <a:extLst>
                <a:ext uri="{FF2B5EF4-FFF2-40B4-BE49-F238E27FC236}">
                  <a16:creationId xmlns:a16="http://schemas.microsoft.com/office/drawing/2014/main" id="{F7B6E62A-C65A-413C-8BFF-22A595CD6204}"/>
                </a:ext>
              </a:extLst>
            </p:cNvPr>
            <p:cNvCxnSpPr>
              <a:stCxn id="37" idx="2"/>
              <a:endCxn id="9" idx="0"/>
            </p:cNvCxnSpPr>
            <p:nvPr/>
          </p:nvCxnSpPr>
          <p:spPr>
            <a:xfrm flipH="1">
              <a:off x="3316356" y="2093468"/>
              <a:ext cx="4621208" cy="970918"/>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ABE9A84-CEF3-47C8-A2CB-64C0C573CE09}"/>
                </a:ext>
              </a:extLst>
            </p:cNvPr>
            <p:cNvCxnSpPr>
              <a:stCxn id="37" idx="2"/>
              <a:endCxn id="18" idx="0"/>
            </p:cNvCxnSpPr>
            <p:nvPr/>
          </p:nvCxnSpPr>
          <p:spPr>
            <a:xfrm flipH="1">
              <a:off x="7186930" y="2093468"/>
              <a:ext cx="750634" cy="2108231"/>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pic>
          <p:nvPicPr>
            <p:cNvPr id="40" name="Graphic 52">
              <a:extLst>
                <a:ext uri="{FF2B5EF4-FFF2-40B4-BE49-F238E27FC236}">
                  <a16:creationId xmlns:a16="http://schemas.microsoft.com/office/drawing/2014/main" id="{A8ED2D10-41CC-445D-BBA8-535DBD9F51D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95093" y="1488455"/>
              <a:ext cx="605013" cy="605013"/>
            </a:xfrm>
            <a:prstGeom prst="rect">
              <a:avLst/>
            </a:prstGeom>
          </p:spPr>
        </p:pic>
        <p:cxnSp>
          <p:nvCxnSpPr>
            <p:cNvPr id="41" name="Straight Connector 40">
              <a:extLst>
                <a:ext uri="{FF2B5EF4-FFF2-40B4-BE49-F238E27FC236}">
                  <a16:creationId xmlns:a16="http://schemas.microsoft.com/office/drawing/2014/main" id="{1304D10E-D09D-4433-9885-50AF948CA7C4}"/>
                </a:ext>
              </a:extLst>
            </p:cNvPr>
            <p:cNvCxnSpPr>
              <a:stCxn id="40" idx="2"/>
              <a:endCxn id="12" idx="0"/>
            </p:cNvCxnSpPr>
            <p:nvPr/>
          </p:nvCxnSpPr>
          <p:spPr>
            <a:xfrm flipH="1">
              <a:off x="4038599" y="2093468"/>
              <a:ext cx="3059001" cy="2324134"/>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2" name="Elbow Connector 4">
              <a:extLst>
                <a:ext uri="{FF2B5EF4-FFF2-40B4-BE49-F238E27FC236}">
                  <a16:creationId xmlns:a16="http://schemas.microsoft.com/office/drawing/2014/main" id="{F93A5388-BA66-414B-995D-3D59DBC25588}"/>
                </a:ext>
              </a:extLst>
            </p:cNvPr>
            <p:cNvCxnSpPr>
              <a:cxnSpLocks/>
              <a:stCxn id="27" idx="2"/>
              <a:endCxn id="10" idx="0"/>
            </p:cNvCxnSpPr>
            <p:nvPr/>
          </p:nvCxnSpPr>
          <p:spPr>
            <a:xfrm rot="16200000" flipH="1">
              <a:off x="5029511" y="1737517"/>
              <a:ext cx="996329" cy="1657407"/>
            </a:xfrm>
            <a:prstGeom prst="bentConnector3">
              <a:avLst>
                <a:gd name="adj1" fmla="val 50000"/>
              </a:avLst>
            </a:prstGeom>
            <a:ln w="28575">
              <a:solidFill>
                <a:srgbClr val="005276"/>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D20B91A-3247-4D0B-8E4E-A85457436684}"/>
                </a:ext>
              </a:extLst>
            </p:cNvPr>
            <p:cNvCxnSpPr>
              <a:stCxn id="10" idx="2"/>
              <a:endCxn id="17" idx="0"/>
            </p:cNvCxnSpPr>
            <p:nvPr/>
          </p:nvCxnSpPr>
          <p:spPr>
            <a:xfrm>
              <a:off x="6356379" y="3534286"/>
              <a:ext cx="641" cy="66741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7801287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879A37-C926-4AE0-BAEA-9999665B5198}"/>
              </a:ext>
            </a:extLst>
          </p:cNvPr>
          <p:cNvSpPr>
            <a:spLocks noGrp="1"/>
          </p:cNvSpPr>
          <p:nvPr>
            <p:ph type="sldNum" idx="97"/>
          </p:nvPr>
        </p:nvSpPr>
        <p:spPr/>
        <p:txBody>
          <a:bodyPr/>
          <a:lstStyle/>
          <a:p>
            <a:fld id="{4037B1B0-0345-4E15-985A-6BECCDBE474F}" type="slidenum">
              <a:rPr lang="en-US" smtClean="0"/>
              <a:pPr/>
              <a:t>43</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SCP example 1</a:t>
            </a:r>
          </a:p>
        </p:txBody>
      </p:sp>
      <p:sp>
        <p:nvSpPr>
          <p:cNvPr id="19" name="Rectangle 18">
            <a:extLst>
              <a:ext uri="{FF2B5EF4-FFF2-40B4-BE49-F238E27FC236}">
                <a16:creationId xmlns:a16="http://schemas.microsoft.com/office/drawing/2014/main" id="{D35415C4-0767-44B9-A7DE-BACB1C1B2810}"/>
              </a:ext>
            </a:extLst>
          </p:cNvPr>
          <p:cNvSpPr/>
          <p:nvPr/>
        </p:nvSpPr>
        <p:spPr>
          <a:xfrm>
            <a:off x="384048" y="1064066"/>
            <a:ext cx="11388852" cy="523220"/>
          </a:xfrm>
          <a:prstGeom prst="rect">
            <a:avLst/>
          </a:prstGeom>
        </p:spPr>
        <p:txBody>
          <a:bodyPr wrap="square">
            <a:spAutoFit/>
          </a:bodyPr>
          <a:lstStyle/>
          <a:p>
            <a:pPr algn="ctr"/>
            <a:r>
              <a:rPr lang="en-US" sz="2800" dirty="0">
                <a:ea typeface="Amazon Ember" panose="020B0603020204020204" pitchFamily="34" charset="0"/>
                <a:cs typeface="Amazon Ember" panose="020B0603020204020204" pitchFamily="34" charset="0"/>
              </a:rPr>
              <a:t>Prevent IAM users and roles from making certain changes</a:t>
            </a:r>
          </a:p>
        </p:txBody>
      </p:sp>
      <p:sp>
        <p:nvSpPr>
          <p:cNvPr id="18" name="Rectangle 17">
            <a:extLst>
              <a:ext uri="{FF2B5EF4-FFF2-40B4-BE49-F238E27FC236}">
                <a16:creationId xmlns:a16="http://schemas.microsoft.com/office/drawing/2014/main" id="{E7CBF960-BBF6-4517-A7D0-683D1209824C}"/>
              </a:ext>
              <a:ext uri="{C183D7F6-B498-43B3-948B-1728B52AA6E4}">
                <adec:decorative xmlns:adec="http://schemas.microsoft.com/office/drawing/2017/decorative" val="0"/>
              </a:ext>
            </a:extLst>
          </p:cNvPr>
          <p:cNvSpPr/>
          <p:nvPr/>
        </p:nvSpPr>
        <p:spPr>
          <a:xfrm>
            <a:off x="3335841" y="1624326"/>
            <a:ext cx="5520319" cy="472965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latin typeface="Lucida Console" panose="020B0609040504020204" pitchFamily="49" charset="0"/>
              </a:rPr>
              <a:t>{    </a:t>
            </a:r>
          </a:p>
          <a:p>
            <a:r>
              <a:rPr lang="en-US" sz="1600" dirty="0">
                <a:solidFill>
                  <a:schemeClr val="tx1"/>
                </a:solidFill>
                <a:latin typeface="Lucida Console" panose="020B0609040504020204" pitchFamily="49" charset="0"/>
              </a:rPr>
              <a:t>  "Version": "2012-10-17",</a:t>
            </a:r>
          </a:p>
          <a:p>
            <a:r>
              <a:rPr lang="en-US" sz="1600" dirty="0">
                <a:solidFill>
                  <a:schemeClr val="tx1"/>
                </a:solidFill>
                <a:latin typeface="Lucida Console" panose="020B0609040504020204" pitchFamily="49" charset="0"/>
              </a:rPr>
              <a:t>  "Statement": [</a:t>
            </a:r>
          </a:p>
          <a:p>
            <a:r>
              <a:rPr lang="en-US" sz="1600" dirty="0">
                <a:solidFill>
                  <a:schemeClr val="tx1"/>
                </a:solidFill>
                <a:latin typeface="Lucida Console" panose="020B0609040504020204" pitchFamily="49" charset="0"/>
              </a:rPr>
              <a:t>    {</a:t>
            </a:r>
          </a:p>
          <a:p>
            <a:r>
              <a:rPr lang="en-US" sz="1600" dirty="0">
                <a:solidFill>
                  <a:schemeClr val="tx1"/>
                </a:solidFill>
                <a:latin typeface="Lucida Console" panose="020B0609040504020204" pitchFamily="49" charset="0"/>
              </a:rPr>
              <a:t>      "Sid": "DenyAccessToASpecificRole",</a:t>
            </a:r>
          </a:p>
          <a:p>
            <a:r>
              <a:rPr lang="en-US" sz="1600" dirty="0">
                <a:solidFill>
                  <a:schemeClr val="tx1"/>
                </a:solidFill>
                <a:latin typeface="Lucida Console" panose="020B0609040504020204" pitchFamily="49" charset="0"/>
              </a:rPr>
              <a:t>      "Effect": "Deny",</a:t>
            </a:r>
          </a:p>
          <a:p>
            <a:r>
              <a:rPr lang="en-US" sz="1600" dirty="0">
                <a:solidFill>
                  <a:schemeClr val="tx1"/>
                </a:solidFill>
                <a:latin typeface="Lucida Console" panose="020B0609040504020204" pitchFamily="49" charset="0"/>
              </a:rPr>
              <a:t>      "Action": [</a:t>
            </a:r>
          </a:p>
          <a:p>
            <a:r>
              <a:rPr lang="en-US" sz="1600" dirty="0">
                <a:solidFill>
                  <a:schemeClr val="tx1"/>
                </a:solidFill>
                <a:latin typeface="Lucida Console" panose="020B0609040504020204" pitchFamily="49" charset="0"/>
              </a:rPr>
              <a:t>        "iam:AttachRolePolicy",</a:t>
            </a:r>
          </a:p>
          <a:p>
            <a:r>
              <a:rPr lang="en-US" sz="1600" dirty="0">
                <a:solidFill>
                  <a:schemeClr val="tx1"/>
                </a:solidFill>
                <a:latin typeface="Lucida Console" panose="020B0609040504020204" pitchFamily="49" charset="0"/>
              </a:rPr>
              <a:t>        "iam:DeleteRole",</a:t>
            </a:r>
          </a:p>
          <a:p>
            <a:r>
              <a:rPr lang="en-US" sz="1600" dirty="0">
                <a:solidFill>
                  <a:schemeClr val="tx1"/>
                </a:solidFill>
                <a:latin typeface="Lucida Console" panose="020B0609040504020204" pitchFamily="49" charset="0"/>
              </a:rPr>
              <a:t>        "iam:DeleteRolePolicy",</a:t>
            </a:r>
          </a:p>
          <a:p>
            <a:r>
              <a:rPr lang="en-US" sz="1600" dirty="0">
                <a:solidFill>
                  <a:schemeClr val="tx1"/>
                </a:solidFill>
                <a:latin typeface="Lucida Console" panose="020B0609040504020204" pitchFamily="49" charset="0"/>
              </a:rPr>
              <a:t>        "iam:PutRolePolicy",</a:t>
            </a:r>
          </a:p>
          <a:p>
            <a:r>
              <a:rPr lang="en-US" sz="1600" dirty="0">
                <a:solidFill>
                  <a:schemeClr val="tx1"/>
                </a:solidFill>
                <a:latin typeface="Lucida Console" panose="020B0609040504020204" pitchFamily="49" charset="0"/>
              </a:rPr>
              <a:t>        "iam:UpdateRole",</a:t>
            </a:r>
          </a:p>
          <a:p>
            <a:r>
              <a:rPr lang="en-US" sz="1600" dirty="0">
                <a:solidFill>
                  <a:schemeClr val="tx1"/>
                </a:solidFill>
                <a:latin typeface="Lucida Console" panose="020B0609040504020204" pitchFamily="49" charset="0"/>
              </a:rPr>
              <a:t>      ],</a:t>
            </a:r>
          </a:p>
          <a:p>
            <a:r>
              <a:rPr lang="en-US" sz="1600" dirty="0">
                <a:solidFill>
                  <a:schemeClr val="tx1"/>
                </a:solidFill>
                <a:latin typeface="Lucida Console" panose="020B0609040504020204" pitchFamily="49" charset="0"/>
              </a:rPr>
              <a:t>      "Resource": [</a:t>
            </a:r>
          </a:p>
          <a:p>
            <a:r>
              <a:rPr lang="en-US" sz="1600" dirty="0">
                <a:solidFill>
                  <a:schemeClr val="tx1"/>
                </a:solidFill>
                <a:latin typeface="Lucida Console" panose="020B0609040504020204" pitchFamily="49" charset="0"/>
              </a:rPr>
              <a:t>        "arn:aws:iam::*:role/developer"</a:t>
            </a:r>
          </a:p>
          <a:p>
            <a:r>
              <a:rPr lang="en-US" sz="1600" dirty="0">
                <a:solidFill>
                  <a:schemeClr val="tx1"/>
                </a:solidFill>
                <a:latin typeface="Lucida Console" panose="020B0609040504020204" pitchFamily="49" charset="0"/>
              </a:rPr>
              <a:t>      ]</a:t>
            </a:r>
          </a:p>
          <a:p>
            <a:r>
              <a:rPr lang="en-US" sz="1600" dirty="0">
                <a:solidFill>
                  <a:schemeClr val="tx1"/>
                </a:solidFill>
                <a:latin typeface="Lucida Console" panose="020B0609040504020204" pitchFamily="49" charset="0"/>
              </a:rPr>
              <a:t>    }</a:t>
            </a:r>
          </a:p>
          <a:p>
            <a:r>
              <a:rPr lang="en-US" sz="1600" dirty="0">
                <a:solidFill>
                  <a:schemeClr val="tx1"/>
                </a:solidFill>
                <a:latin typeface="Lucida Console" panose="020B0609040504020204" pitchFamily="49" charset="0"/>
              </a:rPr>
              <a:t>  ]</a:t>
            </a:r>
          </a:p>
          <a:p>
            <a:r>
              <a:rPr lang="en-US" sz="1600" dirty="0">
                <a:solidFill>
                  <a:schemeClr val="tx1"/>
                </a:solidFill>
                <a:latin typeface="Lucida Console" panose="020B0609040504020204" pitchFamily="49" charset="0"/>
              </a:rPr>
              <a:t>}</a:t>
            </a:r>
          </a:p>
        </p:txBody>
      </p:sp>
    </p:spTree>
    <p:custDataLst>
      <p:tags r:id="rId1"/>
    </p:custDataLst>
    <p:extLst>
      <p:ext uri="{BB962C8B-B14F-4D97-AF65-F5344CB8AC3E}">
        <p14:creationId xmlns:p14="http://schemas.microsoft.com/office/powerpoint/2010/main" val="3197414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ACC9EC-150C-4F00-88E7-56D18FC4BA98}"/>
              </a:ext>
            </a:extLst>
          </p:cNvPr>
          <p:cNvSpPr>
            <a:spLocks noGrp="1"/>
          </p:cNvSpPr>
          <p:nvPr>
            <p:ph type="sldNum" idx="97"/>
          </p:nvPr>
        </p:nvSpPr>
        <p:spPr/>
        <p:txBody>
          <a:bodyPr/>
          <a:lstStyle/>
          <a:p>
            <a:fld id="{4037B1B0-0345-4E15-985A-6BECCDBE474F}" type="slidenum">
              <a:rPr lang="en-US" smtClean="0"/>
              <a:pPr/>
              <a:t>44</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SCP example 2</a:t>
            </a:r>
          </a:p>
        </p:txBody>
      </p:sp>
      <p:sp>
        <p:nvSpPr>
          <p:cNvPr id="13" name="Rectangle 12">
            <a:extLst>
              <a:ext uri="{FF2B5EF4-FFF2-40B4-BE49-F238E27FC236}">
                <a16:creationId xmlns:a16="http://schemas.microsoft.com/office/drawing/2014/main" id="{6E620419-FE50-40EA-AC1D-AB68E9F84D85}"/>
              </a:ext>
            </a:extLst>
          </p:cNvPr>
          <p:cNvSpPr/>
          <p:nvPr/>
        </p:nvSpPr>
        <p:spPr>
          <a:xfrm>
            <a:off x="384048" y="1064066"/>
            <a:ext cx="11388852" cy="523220"/>
          </a:xfrm>
          <a:prstGeom prst="rect">
            <a:avLst/>
          </a:prstGeom>
        </p:spPr>
        <p:txBody>
          <a:bodyPr wrap="square">
            <a:spAutoFit/>
          </a:bodyPr>
          <a:lstStyle/>
          <a:p>
            <a:pPr algn="ctr"/>
            <a:r>
              <a:rPr lang="en-US" sz="2800" dirty="0">
                <a:ea typeface="Amazon Ember" panose="020B0603020204020204" pitchFamily="34" charset="0"/>
                <a:cs typeface="Amazon Ember" panose="020B0603020204020204" pitchFamily="34" charset="0"/>
              </a:rPr>
              <a:t>Require MFA to perform an API action</a:t>
            </a:r>
          </a:p>
        </p:txBody>
      </p:sp>
      <p:sp>
        <p:nvSpPr>
          <p:cNvPr id="11" name="Rectangle 10">
            <a:extLst>
              <a:ext uri="{FF2B5EF4-FFF2-40B4-BE49-F238E27FC236}">
                <a16:creationId xmlns:a16="http://schemas.microsoft.com/office/drawing/2014/main" id="{C33C4FA4-44BE-4DD1-93A7-58AF969935C6}"/>
              </a:ext>
              <a:ext uri="{C183D7F6-B498-43B3-948B-1728B52AA6E4}">
                <adec:decorative xmlns:adec="http://schemas.microsoft.com/office/drawing/2017/decorative" val="0"/>
              </a:ext>
            </a:extLst>
          </p:cNvPr>
          <p:cNvSpPr/>
          <p:nvPr/>
        </p:nvSpPr>
        <p:spPr>
          <a:xfrm>
            <a:off x="1469939" y="1924697"/>
            <a:ext cx="9252122" cy="381541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latin typeface="Lucida Console" panose="020B0609040504020204" pitchFamily="49" charset="0"/>
              </a:rPr>
              <a:t>{</a:t>
            </a:r>
          </a:p>
          <a:p>
            <a:r>
              <a:rPr lang="en-US" sz="1600" dirty="0">
                <a:solidFill>
                  <a:schemeClr val="tx1"/>
                </a:solidFill>
                <a:latin typeface="Lucida Console" panose="020B0609040504020204" pitchFamily="49" charset="0"/>
              </a:rPr>
              <a:t>  "Version": "2012-10-17",</a:t>
            </a:r>
          </a:p>
          <a:p>
            <a:r>
              <a:rPr lang="en-US" sz="1600" dirty="0">
                <a:solidFill>
                  <a:schemeClr val="tx1"/>
                </a:solidFill>
                <a:latin typeface="Lucida Console" panose="020B0609040504020204" pitchFamily="49" charset="0"/>
              </a:rPr>
              <a:t>  "Statement": [</a:t>
            </a:r>
          </a:p>
          <a:p>
            <a:r>
              <a:rPr lang="en-US" sz="1600" dirty="0">
                <a:solidFill>
                  <a:schemeClr val="tx1"/>
                </a:solidFill>
                <a:latin typeface="Lucida Console" panose="020B0609040504020204" pitchFamily="49" charset="0"/>
              </a:rPr>
              <a:t>    {</a:t>
            </a:r>
          </a:p>
          <a:p>
            <a:r>
              <a:rPr lang="en-US" sz="1600" dirty="0">
                <a:solidFill>
                  <a:schemeClr val="tx1"/>
                </a:solidFill>
                <a:latin typeface="Lucida Console" panose="020B0609040504020204" pitchFamily="49" charset="0"/>
              </a:rPr>
              <a:t>      "Sid": "DenyStopAndTerminateWhenMFAIsNotPresent",</a:t>
            </a:r>
          </a:p>
          <a:p>
            <a:r>
              <a:rPr lang="en-US" sz="1600" dirty="0">
                <a:solidFill>
                  <a:schemeClr val="tx1"/>
                </a:solidFill>
                <a:latin typeface="Lucida Console" panose="020B0609040504020204" pitchFamily="49" charset="0"/>
              </a:rPr>
              <a:t>      "Effect": "Deny",</a:t>
            </a:r>
          </a:p>
          <a:p>
            <a:r>
              <a:rPr lang="en-US" sz="1600" dirty="0">
                <a:solidFill>
                  <a:schemeClr val="tx1"/>
                </a:solidFill>
                <a:latin typeface="Lucida Console" panose="020B0609040504020204" pitchFamily="49" charset="0"/>
              </a:rPr>
              <a:t>      "Action": [</a:t>
            </a:r>
          </a:p>
          <a:p>
            <a:r>
              <a:rPr lang="en-US" sz="1600" dirty="0">
                <a:solidFill>
                  <a:schemeClr val="tx1"/>
                </a:solidFill>
                <a:latin typeface="Lucida Console" panose="020B0609040504020204" pitchFamily="49" charset="0"/>
              </a:rPr>
              <a:t>        "ec2:StopInstances",</a:t>
            </a:r>
          </a:p>
          <a:p>
            <a:r>
              <a:rPr lang="en-US" sz="1600" dirty="0">
                <a:solidFill>
                  <a:schemeClr val="tx1"/>
                </a:solidFill>
                <a:latin typeface="Lucida Console" panose="020B0609040504020204" pitchFamily="49" charset="0"/>
              </a:rPr>
              <a:t>        "ec2:TerminateInstances"</a:t>
            </a:r>
          </a:p>
          <a:p>
            <a:r>
              <a:rPr lang="en-US" sz="1600" dirty="0">
                <a:solidFill>
                  <a:schemeClr val="tx1"/>
                </a:solidFill>
                <a:latin typeface="Lucida Console" panose="020B0609040504020204" pitchFamily="49" charset="0"/>
              </a:rPr>
              <a:t>      ],</a:t>
            </a:r>
          </a:p>
          <a:p>
            <a:r>
              <a:rPr lang="en-US" sz="1600" dirty="0">
                <a:solidFill>
                  <a:schemeClr val="tx1"/>
                </a:solidFill>
                <a:latin typeface="Lucida Console" panose="020B0609040504020204" pitchFamily="49" charset="0"/>
              </a:rPr>
              <a:t>      "Resource": "*",</a:t>
            </a:r>
          </a:p>
          <a:p>
            <a:r>
              <a:rPr lang="en-US" sz="1600" dirty="0">
                <a:solidFill>
                  <a:schemeClr val="tx1"/>
                </a:solidFill>
                <a:latin typeface="Lucida Console" panose="020B0609040504020204" pitchFamily="49" charset="0"/>
              </a:rPr>
              <a:t>      "Condition": {"BoolIfExists": {"aws:MultiFactorAuthPresent": false}}</a:t>
            </a:r>
          </a:p>
          <a:p>
            <a:r>
              <a:rPr lang="en-US" sz="1600" dirty="0">
                <a:solidFill>
                  <a:schemeClr val="tx1"/>
                </a:solidFill>
                <a:latin typeface="Lucida Console" panose="020B0609040504020204" pitchFamily="49" charset="0"/>
              </a:rPr>
              <a:t>    }</a:t>
            </a:r>
          </a:p>
          <a:p>
            <a:r>
              <a:rPr lang="en-US" sz="1600" dirty="0">
                <a:solidFill>
                  <a:schemeClr val="tx1"/>
                </a:solidFill>
                <a:latin typeface="Lucida Console" panose="020B0609040504020204" pitchFamily="49" charset="0"/>
              </a:rPr>
              <a:t>  ]</a:t>
            </a:r>
          </a:p>
          <a:p>
            <a:r>
              <a:rPr lang="en-US" sz="1600" dirty="0">
                <a:solidFill>
                  <a:schemeClr val="tx1"/>
                </a:solidFill>
                <a:latin typeface="Lucida Console" panose="020B0609040504020204" pitchFamily="49" charset="0"/>
              </a:rPr>
              <a:t>}</a:t>
            </a:r>
          </a:p>
        </p:txBody>
      </p:sp>
    </p:spTree>
    <p:custDataLst>
      <p:tags r:id="rId1"/>
    </p:custDataLst>
    <p:extLst>
      <p:ext uri="{BB962C8B-B14F-4D97-AF65-F5344CB8AC3E}">
        <p14:creationId xmlns:p14="http://schemas.microsoft.com/office/powerpoint/2010/main" val="14754452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368A21-2AA6-41DC-B1C0-3CF3C26A285C}"/>
              </a:ext>
            </a:extLst>
          </p:cNvPr>
          <p:cNvSpPr>
            <a:spLocks noGrp="1"/>
          </p:cNvSpPr>
          <p:nvPr>
            <p:ph type="sldNum" idx="97"/>
          </p:nvPr>
        </p:nvSpPr>
        <p:spPr/>
        <p:txBody>
          <a:bodyPr/>
          <a:lstStyle/>
          <a:p>
            <a:fld id="{930176A1-BCF0-4712-97A6-6B495F55390B}" type="slidenum">
              <a:rPr lang="en-US" smtClean="0"/>
              <a:pPr/>
              <a:t>45</a:t>
            </a:fld>
            <a:endParaRPr lang="en-US" dirty="0"/>
          </a:p>
        </p:txBody>
      </p:sp>
      <p:sp>
        <p:nvSpPr>
          <p:cNvPr id="5" name="Title">
            <a:extLst>
              <a:ext uri="{FF2B5EF4-FFF2-40B4-BE49-F238E27FC236}">
                <a16:creationId xmlns:a16="http://schemas.microsoft.com/office/drawing/2014/main" id="{852C1F51-3DA9-4692-AE5D-8F365B0D723B}"/>
              </a:ext>
              <a:ext uri="{C183D7F6-B498-43B3-948B-1728B52AA6E4}">
                <adec:decorative xmlns:adec="http://schemas.microsoft.com/office/drawing/2017/decorative" val="1"/>
              </a:ext>
            </a:extLst>
          </p:cNvPr>
          <p:cNvSpPr>
            <a:spLocks noGrp="1"/>
          </p:cNvSpPr>
          <p:nvPr>
            <p:ph type="title" idx="1"/>
          </p:nvPr>
        </p:nvSpPr>
        <p:spPr>
          <a:xfrm>
            <a:off x="4505825" y="-2027510"/>
            <a:ext cx="4062057" cy="1866901"/>
          </a:xfrm>
        </p:spPr>
        <p:txBody>
          <a:bodyPr/>
          <a:lstStyle/>
          <a:p>
            <a:r>
              <a:rPr lang="en-US" dirty="0"/>
              <a:t>Example Corp. manager requests  3</a:t>
            </a:r>
          </a:p>
        </p:txBody>
      </p:sp>
      <p:sp>
        <p:nvSpPr>
          <p:cNvPr id="12" name="Rounded Rectangle 30">
            <a:extLst>
              <a:ext uri="{FF2B5EF4-FFF2-40B4-BE49-F238E27FC236}">
                <a16:creationId xmlns:a16="http://schemas.microsoft.com/office/drawing/2014/main" id="{78A4433F-4805-45F3-B076-733F9C24DA6F}"/>
              </a:ext>
            </a:extLst>
          </p:cNvPr>
          <p:cNvSpPr>
            <a:spLocks/>
          </p:cNvSpPr>
          <p:nvPr/>
        </p:nvSpPr>
        <p:spPr>
          <a:xfrm>
            <a:off x="5027678" y="1278144"/>
            <a:ext cx="6657845" cy="731520"/>
          </a:xfrm>
          <a:prstGeom prst="roundRect">
            <a:avLst/>
          </a:prstGeom>
          <a:solidFill>
            <a:srgbClr val="D8F3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noAutofit/>
          </a:bodyPr>
          <a:lstStyle/>
          <a:p>
            <a:pPr algn="ctr"/>
            <a:r>
              <a:rPr lang="en-US" sz="2300" dirty="0">
                <a:solidFill>
                  <a:schemeClr val="tx1"/>
                </a:solidFill>
                <a:ea typeface="Amazon Ember" panose="020B0603020204020204" pitchFamily="34" charset="0"/>
                <a:cs typeface="Amazon Ember" panose="020B0603020204020204" pitchFamily="34" charset="0"/>
              </a:rPr>
              <a:t>AWS accounts must be </a:t>
            </a:r>
            <a:r>
              <a:rPr lang="en-US" sz="2300" i="1" dirty="0">
                <a:solidFill>
                  <a:schemeClr val="tx1"/>
                </a:solidFill>
                <a:ea typeface="Amazon Ember" panose="020B0603020204020204" pitchFamily="34" charset="0"/>
                <a:cs typeface="Amazon Ember" panose="020B0603020204020204" pitchFamily="34" charset="0"/>
              </a:rPr>
              <a:t>organized. </a:t>
            </a:r>
            <a:endParaRPr lang="en-US" sz="2300" dirty="0">
              <a:solidFill>
                <a:schemeClr val="tx1"/>
              </a:solidFill>
              <a:ea typeface="Amazon Ember" panose="020B0603020204020204" pitchFamily="34" charset="0"/>
              <a:cs typeface="Amazon Ember" panose="020B0603020204020204" pitchFamily="34" charset="0"/>
            </a:endParaRPr>
          </a:p>
        </p:txBody>
      </p:sp>
      <p:sp>
        <p:nvSpPr>
          <p:cNvPr id="14" name="Rectangle 13">
            <a:extLst>
              <a:ext uri="{FF2B5EF4-FFF2-40B4-BE49-F238E27FC236}">
                <a16:creationId xmlns:a16="http://schemas.microsoft.com/office/drawing/2014/main" id="{5566AC34-3E35-40FC-9913-DD980C338ECB}"/>
              </a:ext>
            </a:extLst>
          </p:cNvPr>
          <p:cNvSpPr/>
          <p:nvPr/>
        </p:nvSpPr>
        <p:spPr>
          <a:xfrm>
            <a:off x="5444298" y="2347133"/>
            <a:ext cx="6006173" cy="3262432"/>
          </a:xfrm>
          <a:prstGeom prst="rect">
            <a:avLst/>
          </a:prstGeom>
        </p:spPr>
        <p:txBody>
          <a:bodyPr wrap="square">
            <a:spAutoFit/>
          </a:bodyPr>
          <a:lstStyle/>
          <a:p>
            <a:pPr marL="342900" indent="-342900">
              <a:spcAft>
                <a:spcPts val="1200"/>
              </a:spcAft>
              <a:buFont typeface="Arial" panose="020B0604020202020204" pitchFamily="34" charset="0"/>
              <a:buChar char="•"/>
            </a:pPr>
            <a:r>
              <a:rPr lang="en-US" sz="2200" dirty="0">
                <a:ea typeface="Amazon Ember" panose="020B0603020204020204" pitchFamily="34" charset="0"/>
                <a:cs typeface="Amazon Ember" panose="020B0603020204020204" pitchFamily="34" charset="0"/>
              </a:rPr>
              <a:t>What are best practices for organizing </a:t>
            </a:r>
            <a:br>
              <a:rPr lang="en-US" sz="2200" dirty="0">
                <a:ea typeface="Amazon Ember" panose="020B0603020204020204" pitchFamily="34" charset="0"/>
                <a:cs typeface="Amazon Ember" panose="020B0603020204020204" pitchFamily="34" charset="0"/>
              </a:rPr>
            </a:br>
            <a:r>
              <a:rPr lang="en-US" sz="2200" dirty="0">
                <a:ea typeface="Amazon Ember" panose="020B0603020204020204" pitchFamily="34" charset="0"/>
                <a:cs typeface="Amazon Ember" panose="020B0603020204020204" pitchFamily="34" charset="0"/>
              </a:rPr>
              <a:t>multiple AWS accounts?</a:t>
            </a:r>
          </a:p>
          <a:p>
            <a:pPr marL="342900" indent="-342900">
              <a:spcAft>
                <a:spcPts val="1200"/>
              </a:spcAft>
              <a:buFont typeface="Arial" panose="020B0604020202020204" pitchFamily="34" charset="0"/>
              <a:buChar char="•"/>
            </a:pPr>
            <a:r>
              <a:rPr lang="en-US" sz="2200" dirty="0">
                <a:ea typeface="Amazon Ember" panose="020B0603020204020204" pitchFamily="34" charset="0"/>
                <a:cs typeface="Amazon Ember" panose="020B0603020204020204" pitchFamily="34" charset="0"/>
              </a:rPr>
              <a:t>Which tools would you use to govern multiple AWS accounts?</a:t>
            </a:r>
          </a:p>
          <a:p>
            <a:pPr marL="342900" indent="-342900">
              <a:spcAft>
                <a:spcPts val="1200"/>
              </a:spcAft>
              <a:buFont typeface="Arial" panose="020B0604020202020204" pitchFamily="34" charset="0"/>
              <a:buChar char="•"/>
            </a:pPr>
            <a:r>
              <a:rPr lang="en-US" sz="2200" dirty="0">
                <a:ea typeface="Amazon Ember" panose="020B0603020204020204" pitchFamily="34" charset="0"/>
                <a:cs typeface="Amazon Ember" panose="020B0603020204020204" pitchFamily="34" charset="0"/>
              </a:rPr>
              <a:t>Which factors should you consider when planning a multi-account structure?</a:t>
            </a:r>
          </a:p>
          <a:p>
            <a:pPr marL="342900" indent="-342900">
              <a:spcAft>
                <a:spcPts val="1200"/>
              </a:spcAft>
              <a:buFont typeface="Arial" panose="020B0604020202020204" pitchFamily="34" charset="0"/>
              <a:buChar char="•"/>
            </a:pPr>
            <a:r>
              <a:rPr lang="en-US" sz="2200" dirty="0">
                <a:ea typeface="Amazon Ember" panose="020B0603020204020204" pitchFamily="34" charset="0"/>
                <a:cs typeface="Amazon Ember" panose="020B0603020204020204" pitchFamily="34" charset="0"/>
              </a:rPr>
              <a:t>Would you be able to share resources across accounts?</a:t>
            </a:r>
          </a:p>
        </p:txBody>
      </p:sp>
      <p:grpSp>
        <p:nvGrpSpPr>
          <p:cNvPr id="8" name="PersonIcon41">
            <a:extLst>
              <a:ext uri="{FF2B5EF4-FFF2-40B4-BE49-F238E27FC236}">
                <a16:creationId xmlns:a16="http://schemas.microsoft.com/office/drawing/2014/main" id="{5A137658-F2F8-43FB-BF87-338293882391}"/>
              </a:ext>
              <a:ext uri="{C183D7F6-B498-43B3-948B-1728B52AA6E4}">
                <adec:decorative xmlns:adec="http://schemas.microsoft.com/office/drawing/2017/decorative" val="1"/>
              </a:ext>
            </a:extLst>
          </p:cNvPr>
          <p:cNvGrpSpPr/>
          <p:nvPr/>
        </p:nvGrpSpPr>
        <p:grpSpPr>
          <a:xfrm>
            <a:off x="1155246" y="2907713"/>
            <a:ext cx="2264974" cy="2685011"/>
            <a:chOff x="1346357" y="3144464"/>
            <a:chExt cx="2264974" cy="2747236"/>
          </a:xfrm>
        </p:grpSpPr>
        <p:sp>
          <p:nvSpPr>
            <p:cNvPr id="9" name="Delay 31">
              <a:extLst>
                <a:ext uri="{FF2B5EF4-FFF2-40B4-BE49-F238E27FC236}">
                  <a16:creationId xmlns:a16="http://schemas.microsoft.com/office/drawing/2014/main" id="{FA67F09B-EE50-459E-90F5-33C0BF2D306B}"/>
                </a:ext>
              </a:extLst>
            </p:cNvPr>
            <p:cNvSpPr>
              <a:spLocks noChangeAspect="1"/>
            </p:cNvSpPr>
            <p:nvPr/>
          </p:nvSpPr>
          <p:spPr>
            <a:xfrm rot="16200000">
              <a:off x="1795187" y="4075556"/>
              <a:ext cx="1367314" cy="2264974"/>
            </a:xfrm>
            <a:prstGeom prst="flowChartDelay">
              <a:avLst/>
            </a:prstGeom>
            <a:noFill/>
            <a:ln w="123825">
              <a:solidFill>
                <a:srgbClr val="34A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mazon Ember Display"/>
                <a:ea typeface="+mn-ea"/>
                <a:cs typeface="+mn-cs"/>
              </a:endParaRPr>
            </a:p>
          </p:txBody>
        </p:sp>
        <p:sp>
          <p:nvSpPr>
            <p:cNvPr id="10" name="Oval 9">
              <a:extLst>
                <a:ext uri="{FF2B5EF4-FFF2-40B4-BE49-F238E27FC236}">
                  <a16:creationId xmlns:a16="http://schemas.microsoft.com/office/drawing/2014/main" id="{0D613807-60D9-4F1C-843C-3CDCC081613C}"/>
                </a:ext>
              </a:extLst>
            </p:cNvPr>
            <p:cNvSpPr>
              <a:spLocks noChangeAspect="1"/>
            </p:cNvSpPr>
            <p:nvPr/>
          </p:nvSpPr>
          <p:spPr>
            <a:xfrm>
              <a:off x="1757720" y="3144464"/>
              <a:ext cx="1373086" cy="1373359"/>
            </a:xfrm>
            <a:prstGeom prst="ellipse">
              <a:avLst/>
            </a:prstGeom>
            <a:noFill/>
            <a:ln w="123825">
              <a:solidFill>
                <a:srgbClr val="34A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mazon Ember Display"/>
                <a:ea typeface="+mn-ea"/>
                <a:cs typeface="+mn-cs"/>
              </a:endParaRPr>
            </a:p>
          </p:txBody>
        </p:sp>
      </p:grpSp>
      <p:sp>
        <p:nvSpPr>
          <p:cNvPr id="3" name="Title">
            <a:extLst>
              <a:ext uri="{FF2B5EF4-FFF2-40B4-BE49-F238E27FC236}">
                <a16:creationId xmlns:a16="http://schemas.microsoft.com/office/drawing/2014/main" id="{F6795904-77BB-28D3-E623-8DF4C815DB55}"/>
              </a:ext>
              <a:ext uri="{C183D7F6-B498-43B3-948B-1728B52AA6E4}">
                <adec:decorative xmlns:adec="http://schemas.microsoft.com/office/drawing/2017/decorative" val="0"/>
              </a:ext>
            </a:extLst>
          </p:cNvPr>
          <p:cNvSpPr txBox="1">
            <a:spLocks/>
          </p:cNvSpPr>
          <p:nvPr/>
        </p:nvSpPr>
        <p:spPr>
          <a:xfrm>
            <a:off x="222123" y="331825"/>
            <a:ext cx="4062057" cy="18669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3600" kern="1200">
                <a:solidFill>
                  <a:srgbClr val="F1F3F3"/>
                </a:solidFill>
                <a:latin typeface="Amazon Ember Display Heavy"/>
              </a:defRPr>
            </a:lvl1pPr>
          </a:lstStyle>
          <a:p>
            <a:r>
              <a:rPr lang="en-US" dirty="0"/>
              <a:t>Example Corp. manager requests</a:t>
            </a:r>
          </a:p>
        </p:txBody>
      </p:sp>
    </p:spTree>
    <p:custDataLst>
      <p:tags r:id="rId1"/>
    </p:custDataLst>
    <p:extLst>
      <p:ext uri="{BB962C8B-B14F-4D97-AF65-F5344CB8AC3E}">
        <p14:creationId xmlns:p14="http://schemas.microsoft.com/office/powerpoint/2010/main" val="16640130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E90446-A456-455B-8087-B35B93A5A169}"/>
              </a:ext>
            </a:extLst>
          </p:cNvPr>
          <p:cNvSpPr>
            <a:spLocks noGrp="1"/>
          </p:cNvSpPr>
          <p:nvPr>
            <p:ph type="sldNum" idx="97"/>
          </p:nvPr>
        </p:nvSpPr>
        <p:spPr/>
        <p:txBody>
          <a:bodyPr/>
          <a:lstStyle/>
          <a:p>
            <a:fld id="{4037B1B0-0345-4E15-985A-6BECCDBE474F}" type="slidenum">
              <a:rPr lang="en-US" smtClean="0"/>
              <a:pPr/>
              <a:t>46</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Summary</a:t>
            </a:r>
          </a:p>
        </p:txBody>
      </p:sp>
      <p:sp>
        <p:nvSpPr>
          <p:cNvPr id="4" name="Content Placeholder 3">
            <a:extLst>
              <a:ext uri="{FF2B5EF4-FFF2-40B4-BE49-F238E27FC236}">
                <a16:creationId xmlns:a16="http://schemas.microsoft.com/office/drawing/2014/main" id="{96294D7B-550E-4C37-A71B-64CA2F91B8EB}"/>
              </a:ext>
            </a:extLst>
          </p:cNvPr>
          <p:cNvSpPr>
            <a:spLocks noGrp="1"/>
          </p:cNvSpPr>
          <p:nvPr>
            <p:ph idx="2"/>
          </p:nvPr>
        </p:nvSpPr>
        <p:spPr>
          <a:xfrm>
            <a:off x="365760" y="1097280"/>
            <a:ext cx="11466576" cy="4855285"/>
          </a:xfrm>
        </p:spPr>
        <p:txBody>
          <a:bodyPr/>
          <a:lstStyle/>
          <a:p>
            <a:pPr marL="0" indent="0">
              <a:buNone/>
            </a:pPr>
            <a:r>
              <a:rPr lang="en-US" dirty="0">
                <a:latin typeface="+mn-lt"/>
                <a:ea typeface="Amazon Ember" panose="020B0603020204020204" pitchFamily="34" charset="0"/>
                <a:cs typeface="Amazon Ember" panose="020B0603020204020204" pitchFamily="34" charset="0"/>
              </a:rPr>
              <a:t>In this module, you learned about the following:</a:t>
            </a:r>
          </a:p>
          <a:p>
            <a:r>
              <a:rPr lang="en-US" dirty="0">
                <a:latin typeface="+mn-lt"/>
                <a:ea typeface="Amazon Ember" panose="020B0603020204020204" pitchFamily="34" charset="0"/>
                <a:cs typeface="Amazon Ember" panose="020B0603020204020204" pitchFamily="34" charset="0"/>
              </a:rPr>
              <a:t>Using IAM to manage users, roles, and permissions</a:t>
            </a:r>
          </a:p>
          <a:p>
            <a:r>
              <a:rPr lang="en-US" dirty="0">
                <a:latin typeface="+mn-lt"/>
                <a:ea typeface="Amazon Ember" panose="020B0603020204020204" pitchFamily="34" charset="0"/>
                <a:cs typeface="Amazon Ember" panose="020B0603020204020204" pitchFamily="34" charset="0"/>
              </a:rPr>
              <a:t>Using AWS Organizations to manage resources and accounts</a:t>
            </a:r>
          </a:p>
          <a:p>
            <a:endParaRPr lang="en-US" dirty="0">
              <a:latin typeface="+mn-lt"/>
            </a:endParaRPr>
          </a:p>
        </p:txBody>
      </p:sp>
    </p:spTree>
    <p:custDataLst>
      <p:tags r:id="rId1"/>
    </p:custDataLst>
    <p:extLst>
      <p:ext uri="{BB962C8B-B14F-4D97-AF65-F5344CB8AC3E}">
        <p14:creationId xmlns:p14="http://schemas.microsoft.com/office/powerpoint/2010/main" val="16133924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30AD5D-1745-4269-867E-603A078C34BF}"/>
              </a:ext>
            </a:extLst>
          </p:cNvPr>
          <p:cNvSpPr>
            <a:spLocks noGrp="1"/>
          </p:cNvSpPr>
          <p:nvPr>
            <p:ph type="sldNum" idx="97"/>
          </p:nvPr>
        </p:nvSpPr>
        <p:spPr/>
        <p:txBody>
          <a:bodyPr/>
          <a:lstStyle/>
          <a:p>
            <a:fld id="{4037B1B0-0345-4E15-985A-6BECCDBE474F}" type="slidenum">
              <a:rPr lang="en-US" smtClean="0"/>
              <a:pPr/>
              <a:t>47</a:t>
            </a:fld>
            <a:endParaRPr lang="en-US" dirty="0"/>
          </a:p>
        </p:txBody>
      </p:sp>
      <p:sp>
        <p:nvSpPr>
          <p:cNvPr id="3" name="Title">
            <a:extLst>
              <a:ext uri="{FF2B5EF4-FFF2-40B4-BE49-F238E27FC236}">
                <a16:creationId xmlns:a16="http://schemas.microsoft.com/office/drawing/2014/main" id="{86DE125D-EF16-4D55-911F-84B4B633C221}"/>
              </a:ext>
            </a:extLst>
          </p:cNvPr>
          <p:cNvSpPr>
            <a:spLocks noGrp="1"/>
          </p:cNvSpPr>
          <p:nvPr>
            <p:ph type="title" idx="1"/>
          </p:nvPr>
        </p:nvSpPr>
        <p:spPr/>
        <p:txBody>
          <a:bodyPr/>
          <a:lstStyle/>
          <a:p>
            <a:r>
              <a:rPr lang="en-US" dirty="0"/>
              <a:t>Thank you</a:t>
            </a:r>
          </a:p>
        </p:txBody>
      </p:sp>
      <p:sp>
        <p:nvSpPr>
          <p:cNvPr id="8" name="Text Placeholder 11">
            <a:extLst>
              <a:ext uri="{FF2B5EF4-FFF2-40B4-BE49-F238E27FC236}">
                <a16:creationId xmlns:a16="http://schemas.microsoft.com/office/drawing/2014/main" id="{42F1ACF1-06C6-4DA7-8E1C-319A1D6E0048}"/>
              </a:ext>
            </a:extLst>
          </p:cNvPr>
          <p:cNvSpPr>
            <a:spLocks noGrp="1"/>
          </p:cNvSpPr>
          <p:nvPr>
            <p:ph type="body" idx="2"/>
          </p:nvPr>
        </p:nvSpPr>
        <p:spPr/>
        <p:txBody>
          <a:bodyPr>
            <a:noAutofit/>
          </a:bodyPr>
          <a:lstStyle>
            <a:lvl1pPr marL="0" indent="0">
              <a:lnSpc>
                <a:spcPct val="100000"/>
              </a:lnSpc>
              <a:spcBef>
                <a:spcPts val="0"/>
              </a:spcBef>
              <a:spcAft>
                <a:spcPts val="0"/>
              </a:spcAft>
              <a:buClrTx/>
              <a:buSzTx/>
              <a:buFontTx/>
              <a:buNone/>
              <a:tabLst/>
              <a:defRPr sz="1800">
                <a:solidFill>
                  <a:schemeClr val="bg2"/>
                </a:solidFill>
              </a:defRPr>
            </a:lvl1pPr>
            <a:lvl2pPr marL="457200" indent="0">
              <a:buNone/>
              <a:defRPr sz="2000">
                <a:solidFill>
                  <a:schemeClr val="bg2"/>
                </a:solidFill>
              </a:defRPr>
            </a:lvl2pPr>
            <a:lvl3pPr marL="914400" indent="0">
              <a:buNone/>
              <a:defRPr sz="1800">
                <a:solidFill>
                  <a:schemeClr val="bg2"/>
                </a:solidFill>
              </a:defRPr>
            </a:lvl3pPr>
            <a:lvl4pPr marL="1371600" indent="0">
              <a:buNone/>
              <a:defRPr sz="1600">
                <a:solidFill>
                  <a:schemeClr val="bg2"/>
                </a:solidFill>
              </a:defRPr>
            </a:lvl4pPr>
            <a:lvl5pPr marL="1828800" indent="0">
              <a:buNone/>
              <a:defRPr sz="1600">
                <a:solidFill>
                  <a:schemeClr val="bg2"/>
                </a:solidFill>
              </a:defRPr>
            </a:lvl5pPr>
          </a:lstStyle>
          <a:p>
            <a:pPr marL="0" indent="0">
              <a:lnSpc>
                <a:spcPct val="100000"/>
              </a:lnSpc>
              <a:spcBef>
                <a:spcPts val="0"/>
              </a:spcBef>
              <a:spcAft>
                <a:spcPts val="0"/>
              </a:spcAft>
              <a:buClrTx/>
              <a:buSzTx/>
              <a:buFontTx/>
              <a:buNone/>
              <a:tabLst/>
              <a:defRPr/>
            </a:pPr>
            <a:r>
              <a:rPr lang="en-US" sz="1800" dirty="0">
                <a:solidFill>
                  <a:srgbClr val="F1F3F3"/>
                </a:solidFill>
              </a:rPr>
              <a:t>Corrections, feedback, or other questions? </a:t>
            </a:r>
            <a:br>
              <a:rPr lang="en-US" sz="1800" dirty="0">
                <a:solidFill>
                  <a:srgbClr val="F1F3F3"/>
                </a:solidFill>
              </a:rPr>
            </a:br>
            <a:r>
              <a:rPr lang="en-US" sz="1800" dirty="0">
                <a:solidFill>
                  <a:srgbClr val="F1F3F3"/>
                </a:solidFill>
              </a:rPr>
              <a:t>Contact us at </a:t>
            </a:r>
            <a:r>
              <a:rPr lang="en-US" sz="1800" u="sng" dirty="0">
                <a:solidFill>
                  <a:schemeClr val="bg1"/>
                </a:solidFill>
                <a:hlinkClick r:id="rId4">
                  <a:extLst>
                    <a:ext uri="{A12FA001-AC4F-418D-AE19-62706E023703}">
                      <ahyp:hlinkClr xmlns:ahyp="http://schemas.microsoft.com/office/drawing/2018/hyperlinkcolor" val="tx"/>
                    </a:ext>
                  </a:extLst>
                </a:hlinkClick>
              </a:rPr>
              <a:t>https://support.aws.amazon.com/#/contacts/aws-training</a:t>
            </a:r>
            <a:r>
              <a:rPr lang="en-US" sz="1800" dirty="0">
                <a:solidFill>
                  <a:srgbClr val="F1F3F3"/>
                </a:solidFill>
              </a:rPr>
              <a:t>. </a:t>
            </a:r>
            <a:br>
              <a:rPr lang="en-US" sz="1800" dirty="0">
                <a:solidFill>
                  <a:srgbClr val="F1F3F3"/>
                </a:solidFill>
              </a:rPr>
            </a:br>
            <a:r>
              <a:rPr lang="en-US" sz="1800" dirty="0">
                <a:solidFill>
                  <a:srgbClr val="F1F3F3"/>
                </a:solidFill>
              </a:rPr>
              <a:t>All trademarks are the property of their owners.</a:t>
            </a:r>
          </a:p>
        </p:txBody>
      </p:sp>
    </p:spTree>
    <p:custDataLst>
      <p:tags r:id="rId1"/>
    </p:custDataLst>
    <p:extLst>
      <p:ext uri="{BB962C8B-B14F-4D97-AF65-F5344CB8AC3E}">
        <p14:creationId xmlns:p14="http://schemas.microsoft.com/office/powerpoint/2010/main" val="3593208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25ECB5-5DA0-4A2D-AE52-F0D87C45F204}"/>
              </a:ext>
            </a:extLst>
          </p:cNvPr>
          <p:cNvSpPr>
            <a:spLocks noGrp="1"/>
          </p:cNvSpPr>
          <p:nvPr>
            <p:ph type="sldNum" idx="97"/>
          </p:nvPr>
        </p:nvSpPr>
        <p:spPr/>
        <p:txBody>
          <a:bodyPr/>
          <a:lstStyle/>
          <a:p>
            <a:fld id="{4037B1B0-0345-4E15-985A-6BECCDBE474F}" type="slidenum">
              <a:rPr lang="en-US" smtClean="0"/>
              <a:pPr/>
              <a:t>5</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Access management</a:t>
            </a:r>
          </a:p>
        </p:txBody>
      </p:sp>
      <p:sp>
        <p:nvSpPr>
          <p:cNvPr id="4" name="Content Placeholder 3">
            <a:extLst>
              <a:ext uri="{FF2B5EF4-FFF2-40B4-BE49-F238E27FC236}">
                <a16:creationId xmlns:a16="http://schemas.microsoft.com/office/drawing/2014/main" id="{C832E494-379A-4C08-AC9E-A013766945E1}"/>
              </a:ext>
            </a:extLst>
          </p:cNvPr>
          <p:cNvSpPr>
            <a:spLocks noGrp="1"/>
          </p:cNvSpPr>
          <p:nvPr>
            <p:ph idx="2"/>
          </p:nvPr>
        </p:nvSpPr>
        <p:spPr/>
        <p:txBody>
          <a:bodyPr/>
          <a:lstStyle/>
          <a:p>
            <a:pPr marL="0" indent="0">
              <a:buNone/>
            </a:pPr>
            <a:r>
              <a:rPr lang="en-US" dirty="0">
                <a:latin typeface="+mn-lt"/>
                <a:ea typeface="Amazon Ember" panose="020B0603020204020204" pitchFamily="34" charset="0"/>
                <a:cs typeface="Amazon Ember" panose="020B0603020204020204" pitchFamily="34" charset="0"/>
              </a:rPr>
              <a:t>In this section, you will learn about the following:</a:t>
            </a:r>
          </a:p>
          <a:p>
            <a:r>
              <a:rPr lang="en-US" dirty="0">
                <a:latin typeface="+mn-lt"/>
                <a:ea typeface="Amazon Ember" panose="020B0603020204020204" pitchFamily="34" charset="0"/>
                <a:cs typeface="Amazon Ember" panose="020B0603020204020204" pitchFamily="34" charset="0"/>
              </a:rPr>
              <a:t>Authentication</a:t>
            </a:r>
          </a:p>
          <a:p>
            <a:r>
              <a:rPr lang="en-US" dirty="0">
                <a:latin typeface="+mn-lt"/>
                <a:ea typeface="Amazon Ember" panose="020B0603020204020204" pitchFamily="34" charset="0"/>
                <a:cs typeface="Amazon Ember" panose="020B0603020204020204" pitchFamily="34" charset="0"/>
              </a:rPr>
              <a:t>Authorization</a:t>
            </a:r>
          </a:p>
          <a:p>
            <a:r>
              <a:rPr lang="en-US" dirty="0">
                <a:latin typeface="+mn-lt"/>
                <a:ea typeface="Amazon Ember" panose="020B0603020204020204" pitchFamily="34" charset="0"/>
                <a:cs typeface="Amazon Ember" panose="020B0603020204020204" pitchFamily="34" charset="0"/>
              </a:rPr>
              <a:t>Best practices for IAM</a:t>
            </a:r>
          </a:p>
        </p:txBody>
      </p:sp>
    </p:spTree>
    <p:custDataLst>
      <p:tags r:id="rId1"/>
    </p:custDataLst>
    <p:extLst>
      <p:ext uri="{BB962C8B-B14F-4D97-AF65-F5344CB8AC3E}">
        <p14:creationId xmlns:p14="http://schemas.microsoft.com/office/powerpoint/2010/main" val="1422904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DFD7A3-99F7-4A40-BA63-3CE370319E25}"/>
              </a:ext>
            </a:extLst>
          </p:cNvPr>
          <p:cNvSpPr>
            <a:spLocks noGrp="1"/>
          </p:cNvSpPr>
          <p:nvPr>
            <p:ph type="sldNum" idx="97"/>
          </p:nvPr>
        </p:nvSpPr>
        <p:spPr/>
        <p:txBody>
          <a:bodyPr/>
          <a:lstStyle/>
          <a:p>
            <a:fld id="{4037B1B0-0345-4E15-985A-6BECCDBE474F}" type="slidenum">
              <a:rPr lang="en-US" smtClean="0"/>
              <a:pPr/>
              <a:t>6</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Introduction to IAM</a:t>
            </a:r>
          </a:p>
        </p:txBody>
      </p:sp>
      <p:sp>
        <p:nvSpPr>
          <p:cNvPr id="44" name="TextBox 43">
            <a:extLst>
              <a:ext uri="{FF2B5EF4-FFF2-40B4-BE49-F238E27FC236}">
                <a16:creationId xmlns:a16="http://schemas.microsoft.com/office/drawing/2014/main" id="{4CBC8AAD-453F-40EF-ADD7-57BA0B911ABB}"/>
              </a:ext>
            </a:extLst>
          </p:cNvPr>
          <p:cNvSpPr txBox="1"/>
          <p:nvPr/>
        </p:nvSpPr>
        <p:spPr>
          <a:xfrm>
            <a:off x="4303159" y="3622369"/>
            <a:ext cx="3585681" cy="707886"/>
          </a:xfrm>
          <a:prstGeom prst="rect">
            <a:avLst/>
          </a:prstGeom>
          <a:noFill/>
        </p:spPr>
        <p:txBody>
          <a:bodyPr wrap="square" rtlCol="0">
            <a:spAutoFit/>
          </a:bodyPr>
          <a:lstStyle/>
          <a:p>
            <a:pPr algn="ctr"/>
            <a:r>
              <a:rPr lang="en-US" sz="2000" dirty="0">
                <a:solidFill>
                  <a:srgbClr val="000000"/>
                </a:solidFill>
                <a:ea typeface="Amazon Ember" panose="020B0603020204020204" pitchFamily="34" charset="0"/>
                <a:cs typeface="Amazon Ember" panose="020B0603020204020204" pitchFamily="34" charset="0"/>
              </a:rPr>
              <a:t>AWS Identity and Access Management (IAM)</a:t>
            </a:r>
          </a:p>
        </p:txBody>
      </p:sp>
      <p:sp>
        <p:nvSpPr>
          <p:cNvPr id="46" name="TextBox 45">
            <a:extLst>
              <a:ext uri="{FF2B5EF4-FFF2-40B4-BE49-F238E27FC236}">
                <a16:creationId xmlns:a16="http://schemas.microsoft.com/office/drawing/2014/main" id="{9330A47E-ED7D-4503-92D4-003EACDC9B57}"/>
              </a:ext>
            </a:extLst>
          </p:cNvPr>
          <p:cNvSpPr txBox="1"/>
          <p:nvPr/>
        </p:nvSpPr>
        <p:spPr>
          <a:xfrm>
            <a:off x="1159053" y="1859509"/>
            <a:ext cx="2404152" cy="400110"/>
          </a:xfrm>
          <a:prstGeom prst="rect">
            <a:avLst/>
          </a:prstGeom>
          <a:noFill/>
        </p:spPr>
        <p:txBody>
          <a:bodyPr wrap="square" rtlCol="0">
            <a:spAutoFit/>
          </a:bodyPr>
          <a:lstStyle/>
          <a:p>
            <a:pPr algn="ctr"/>
            <a:r>
              <a:rPr lang="en-US" sz="2000" b="1" dirty="0">
                <a:solidFill>
                  <a:srgbClr val="000000"/>
                </a:solidFill>
                <a:ea typeface="Amazon Ember" panose="020B0603020204020204" pitchFamily="34" charset="0"/>
                <a:cs typeface="Amazon Ember" panose="020B0603020204020204" pitchFamily="34" charset="0"/>
              </a:rPr>
              <a:t>Authentication</a:t>
            </a:r>
          </a:p>
        </p:txBody>
      </p:sp>
      <p:sp>
        <p:nvSpPr>
          <p:cNvPr id="48" name="TextBox 47">
            <a:extLst>
              <a:ext uri="{FF2B5EF4-FFF2-40B4-BE49-F238E27FC236}">
                <a16:creationId xmlns:a16="http://schemas.microsoft.com/office/drawing/2014/main" id="{5CAEF759-91B9-4E81-9AEF-165A30808F89}"/>
              </a:ext>
            </a:extLst>
          </p:cNvPr>
          <p:cNvSpPr txBox="1"/>
          <p:nvPr/>
        </p:nvSpPr>
        <p:spPr>
          <a:xfrm>
            <a:off x="1243173" y="4089001"/>
            <a:ext cx="2239766" cy="707886"/>
          </a:xfrm>
          <a:prstGeom prst="rect">
            <a:avLst/>
          </a:prstGeom>
          <a:noFill/>
        </p:spPr>
        <p:txBody>
          <a:bodyPr wrap="square" rtlCol="0">
            <a:spAutoFit/>
          </a:bodyPr>
          <a:lstStyle/>
          <a:p>
            <a:pPr algn="ctr"/>
            <a:r>
              <a:rPr lang="en-US" sz="2000" b="1" dirty="0">
                <a:solidFill>
                  <a:srgbClr val="000000"/>
                </a:solidFill>
                <a:ea typeface="Amazon Ember" panose="020B0603020204020204" pitchFamily="34" charset="0"/>
                <a:cs typeface="Amazon Ember" panose="020B0603020204020204" pitchFamily="34" charset="0"/>
              </a:rPr>
              <a:t>Who</a:t>
            </a:r>
            <a:r>
              <a:rPr lang="en-US" sz="2000" dirty="0">
                <a:solidFill>
                  <a:srgbClr val="000000"/>
                </a:solidFill>
                <a:ea typeface="Amazon Ember" panose="020B0603020204020204" pitchFamily="34" charset="0"/>
                <a:cs typeface="Amazon Ember" panose="020B0603020204020204" pitchFamily="34" charset="0"/>
              </a:rPr>
              <a:t> is signed in to AWS?</a:t>
            </a:r>
          </a:p>
        </p:txBody>
      </p:sp>
      <p:sp>
        <p:nvSpPr>
          <p:cNvPr id="52" name="TextBox 51">
            <a:extLst>
              <a:ext uri="{FF2B5EF4-FFF2-40B4-BE49-F238E27FC236}">
                <a16:creationId xmlns:a16="http://schemas.microsoft.com/office/drawing/2014/main" id="{CBA56299-E3F9-416A-A7BE-D3B26ADF5ADC}"/>
              </a:ext>
            </a:extLst>
          </p:cNvPr>
          <p:cNvSpPr txBox="1"/>
          <p:nvPr/>
        </p:nvSpPr>
        <p:spPr>
          <a:xfrm>
            <a:off x="8616591" y="1858217"/>
            <a:ext cx="2404152" cy="400110"/>
          </a:xfrm>
          <a:prstGeom prst="rect">
            <a:avLst/>
          </a:prstGeom>
          <a:noFill/>
        </p:spPr>
        <p:txBody>
          <a:bodyPr wrap="square" rtlCol="0">
            <a:spAutoFit/>
          </a:bodyPr>
          <a:lstStyle/>
          <a:p>
            <a:pPr algn="ctr"/>
            <a:r>
              <a:rPr lang="en-US" sz="2000" b="1" dirty="0">
                <a:solidFill>
                  <a:srgbClr val="000000"/>
                </a:solidFill>
                <a:ea typeface="Amazon Ember" panose="020B0603020204020204" pitchFamily="34" charset="0"/>
                <a:cs typeface="Amazon Ember" panose="020B0603020204020204" pitchFamily="34" charset="0"/>
              </a:rPr>
              <a:t>Authorization</a:t>
            </a:r>
          </a:p>
        </p:txBody>
      </p:sp>
      <p:sp>
        <p:nvSpPr>
          <p:cNvPr id="51" name="TextBox 50">
            <a:extLst>
              <a:ext uri="{FF2B5EF4-FFF2-40B4-BE49-F238E27FC236}">
                <a16:creationId xmlns:a16="http://schemas.microsoft.com/office/drawing/2014/main" id="{6EF82799-B24C-48A7-AAE1-C42E1D44DEE9}"/>
              </a:ext>
            </a:extLst>
          </p:cNvPr>
          <p:cNvSpPr txBox="1"/>
          <p:nvPr/>
        </p:nvSpPr>
        <p:spPr>
          <a:xfrm>
            <a:off x="8710986" y="4087435"/>
            <a:ext cx="2239766" cy="707886"/>
          </a:xfrm>
          <a:prstGeom prst="rect">
            <a:avLst/>
          </a:prstGeom>
          <a:noFill/>
        </p:spPr>
        <p:txBody>
          <a:bodyPr wrap="square" rtlCol="0">
            <a:spAutoFit/>
          </a:bodyPr>
          <a:lstStyle/>
          <a:p>
            <a:pPr algn="ctr"/>
            <a:r>
              <a:rPr lang="en-US" sz="2000" b="1" dirty="0">
                <a:solidFill>
                  <a:srgbClr val="000000"/>
                </a:solidFill>
                <a:ea typeface="Amazon Ember" panose="020B0603020204020204" pitchFamily="34" charset="0"/>
                <a:cs typeface="Amazon Ember" panose="020B0603020204020204" pitchFamily="34" charset="0"/>
              </a:rPr>
              <a:t>What</a:t>
            </a:r>
            <a:r>
              <a:rPr lang="en-US" sz="2000" dirty="0">
                <a:solidFill>
                  <a:srgbClr val="000000"/>
                </a:solidFill>
                <a:ea typeface="Amazon Ember" panose="020B0603020204020204" pitchFamily="34" charset="0"/>
                <a:cs typeface="Amazon Ember" panose="020B0603020204020204" pitchFamily="34" charset="0"/>
              </a:rPr>
              <a:t> requests are allowed?</a:t>
            </a:r>
          </a:p>
        </p:txBody>
      </p:sp>
      <p:pic>
        <p:nvPicPr>
          <p:cNvPr id="41" name="Graphic 36">
            <a:extLst>
              <a:ext uri="{FF2B5EF4-FFF2-40B4-BE49-F238E27FC236}">
                <a16:creationId xmlns:a16="http://schemas.microsoft.com/office/drawing/2014/main" id="{89B747D5-95D4-44B4-AA2A-ADA5F7071F0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74985" y="2264381"/>
            <a:ext cx="1242031" cy="1242031"/>
          </a:xfrm>
          <a:prstGeom prst="rect">
            <a:avLst/>
          </a:prstGeom>
        </p:spPr>
      </p:pic>
      <p:pic>
        <p:nvPicPr>
          <p:cNvPr id="42" name="Graphic 48">
            <a:extLst>
              <a:ext uri="{FF2B5EF4-FFF2-40B4-BE49-F238E27FC236}">
                <a16:creationId xmlns:a16="http://schemas.microsoft.com/office/drawing/2014/main" id="{FD652E78-A75E-409D-94DF-C21262D27A69}"/>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49208" y="2639805"/>
            <a:ext cx="823843" cy="823843"/>
          </a:xfrm>
          <a:prstGeom prst="rect">
            <a:avLst/>
          </a:prstGeom>
        </p:spPr>
      </p:pic>
      <p:pic>
        <p:nvPicPr>
          <p:cNvPr id="43" name="Graphic 52">
            <a:extLst>
              <a:ext uri="{FF2B5EF4-FFF2-40B4-BE49-F238E27FC236}">
                <a16:creationId xmlns:a16="http://schemas.microsoft.com/office/drawing/2014/main" id="{EAFD48DC-082E-4340-A2A5-63D33572B0BC}"/>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18948" y="2639805"/>
            <a:ext cx="823843" cy="823843"/>
          </a:xfrm>
          <a:prstGeom prst="rect">
            <a:avLst/>
          </a:prstGeom>
        </p:spPr>
      </p:pic>
      <p:sp>
        <p:nvSpPr>
          <p:cNvPr id="45" name="Rectangle 44">
            <a:extLst>
              <a:ext uri="{FF2B5EF4-FFF2-40B4-BE49-F238E27FC236}">
                <a16:creationId xmlns:a16="http://schemas.microsoft.com/office/drawing/2014/main" id="{49E9D181-C9E0-418E-938E-2EFAD1C0E7FB}"/>
              </a:ext>
              <a:ext uri="{C183D7F6-B498-43B3-948B-1728B52AA6E4}">
                <adec:decorative xmlns:adec="http://schemas.microsoft.com/office/drawing/2017/decorative" val="1"/>
              </a:ext>
            </a:extLst>
          </p:cNvPr>
          <p:cNvSpPr/>
          <p:nvPr/>
        </p:nvSpPr>
        <p:spPr>
          <a:xfrm>
            <a:off x="1159053" y="2263332"/>
            <a:ext cx="2404152" cy="3243501"/>
          </a:xfrm>
          <a:prstGeom prst="rect">
            <a:avLst/>
          </a:prstGeom>
          <a:noFill/>
          <a:ln w="19050" cap="flat" cmpd="sng" algn="ctr">
            <a:solidFill>
              <a:srgbClr val="232F3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mazon Ember Light"/>
              <a:ea typeface="+mn-ea"/>
              <a:cs typeface="+mn-cs"/>
            </a:endParaRPr>
          </a:p>
        </p:txBody>
      </p:sp>
      <p:cxnSp>
        <p:nvCxnSpPr>
          <p:cNvPr id="47" name="Straight Connector 46">
            <a:extLst>
              <a:ext uri="{FF2B5EF4-FFF2-40B4-BE49-F238E27FC236}">
                <a16:creationId xmlns:a16="http://schemas.microsoft.com/office/drawing/2014/main" id="{CD401F1F-6162-46CC-9943-B3DED73B3720}"/>
              </a:ext>
              <a:ext uri="{C183D7F6-B498-43B3-948B-1728B52AA6E4}">
                <adec:decorative xmlns:adec="http://schemas.microsoft.com/office/drawing/2017/decorative" val="1"/>
              </a:ext>
            </a:extLst>
          </p:cNvPr>
          <p:cNvCxnSpPr/>
          <p:nvPr/>
        </p:nvCxnSpPr>
        <p:spPr>
          <a:xfrm>
            <a:off x="1366463" y="3883517"/>
            <a:ext cx="1952090" cy="0"/>
          </a:xfrm>
          <a:prstGeom prst="line">
            <a:avLst/>
          </a:prstGeom>
          <a:noFill/>
          <a:ln w="19050" cap="flat" cmpd="sng" algn="ctr">
            <a:solidFill>
              <a:srgbClr val="232F3E"/>
            </a:solidFill>
            <a:prstDash val="solid"/>
            <a:miter lim="800000"/>
          </a:ln>
          <a:effectLst/>
        </p:spPr>
      </p:cxnSp>
      <p:sp>
        <p:nvSpPr>
          <p:cNvPr id="49" name="Rectangle 48">
            <a:extLst>
              <a:ext uri="{FF2B5EF4-FFF2-40B4-BE49-F238E27FC236}">
                <a16:creationId xmlns:a16="http://schemas.microsoft.com/office/drawing/2014/main" id="{D0352EF0-F6DA-4F33-9714-ACABD336C046}"/>
              </a:ext>
              <a:ext uri="{C183D7F6-B498-43B3-948B-1728B52AA6E4}">
                <adec:decorative xmlns:adec="http://schemas.microsoft.com/office/drawing/2017/decorative" val="1"/>
              </a:ext>
            </a:extLst>
          </p:cNvPr>
          <p:cNvSpPr/>
          <p:nvPr/>
        </p:nvSpPr>
        <p:spPr>
          <a:xfrm>
            <a:off x="8626866" y="2261766"/>
            <a:ext cx="2404152" cy="3243501"/>
          </a:xfrm>
          <a:prstGeom prst="rect">
            <a:avLst/>
          </a:prstGeom>
          <a:noFill/>
          <a:ln w="19050" cap="flat" cmpd="sng" algn="ctr">
            <a:solidFill>
              <a:srgbClr val="232F3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mazon Ember Light"/>
              <a:ea typeface="+mn-ea"/>
              <a:cs typeface="+mn-cs"/>
            </a:endParaRPr>
          </a:p>
        </p:txBody>
      </p:sp>
      <p:cxnSp>
        <p:nvCxnSpPr>
          <p:cNvPr id="50" name="Straight Connector 49">
            <a:extLst>
              <a:ext uri="{FF2B5EF4-FFF2-40B4-BE49-F238E27FC236}">
                <a16:creationId xmlns:a16="http://schemas.microsoft.com/office/drawing/2014/main" id="{A0B1CF25-222C-4F8A-B3C0-97BEAF9AE598}"/>
              </a:ext>
              <a:ext uri="{C183D7F6-B498-43B3-948B-1728B52AA6E4}">
                <adec:decorative xmlns:adec="http://schemas.microsoft.com/office/drawing/2017/decorative" val="1"/>
              </a:ext>
            </a:extLst>
          </p:cNvPr>
          <p:cNvCxnSpPr/>
          <p:nvPr/>
        </p:nvCxnSpPr>
        <p:spPr>
          <a:xfrm>
            <a:off x="8834276" y="3881951"/>
            <a:ext cx="1952090" cy="0"/>
          </a:xfrm>
          <a:prstGeom prst="line">
            <a:avLst/>
          </a:prstGeom>
          <a:noFill/>
          <a:ln w="19050" cap="flat" cmpd="sng" algn="ctr">
            <a:solidFill>
              <a:srgbClr val="232F3E"/>
            </a:solidFill>
            <a:prstDash val="solid"/>
            <a:miter lim="800000"/>
          </a:ln>
          <a:effectLst/>
        </p:spPr>
      </p:cxnSp>
    </p:spTree>
    <p:custDataLst>
      <p:tags r:id="rId1"/>
    </p:custDataLst>
    <p:extLst>
      <p:ext uri="{BB962C8B-B14F-4D97-AF65-F5344CB8AC3E}">
        <p14:creationId xmlns:p14="http://schemas.microsoft.com/office/powerpoint/2010/main" val="3973253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0F798B-588D-41AC-89C8-23087079E6FC}"/>
              </a:ext>
            </a:extLst>
          </p:cNvPr>
          <p:cNvSpPr>
            <a:spLocks noGrp="1"/>
          </p:cNvSpPr>
          <p:nvPr>
            <p:ph type="sldNum" idx="97"/>
          </p:nvPr>
        </p:nvSpPr>
        <p:spPr/>
        <p:txBody>
          <a:bodyPr/>
          <a:lstStyle/>
          <a:p>
            <a:fld id="{4037B1B0-0345-4E15-985A-6BECCDBE474F}" type="slidenum">
              <a:rPr lang="en-US" smtClean="0"/>
              <a:pPr/>
              <a:t>7</a:t>
            </a:fld>
            <a:endParaRPr lang="en-US" dirty="0"/>
          </a:p>
        </p:txBody>
      </p:sp>
      <p:sp>
        <p:nvSpPr>
          <p:cNvPr id="5" name="Title">
            <a:extLst>
              <a:ext uri="{FF2B5EF4-FFF2-40B4-BE49-F238E27FC236}">
                <a16:creationId xmlns:a16="http://schemas.microsoft.com/office/drawing/2014/main" id="{A07D3699-31C0-499B-B182-BF187048742B}"/>
              </a:ext>
            </a:extLst>
          </p:cNvPr>
          <p:cNvSpPr>
            <a:spLocks noGrp="1"/>
          </p:cNvSpPr>
          <p:nvPr>
            <p:ph type="title" idx="1"/>
          </p:nvPr>
        </p:nvSpPr>
        <p:spPr/>
        <p:txBody>
          <a:bodyPr/>
          <a:lstStyle/>
          <a:p>
            <a:br>
              <a:rPr lang="en-US" dirty="0"/>
            </a:br>
            <a:r>
              <a:rPr lang="en-US" dirty="0"/>
              <a:t>Authentication</a:t>
            </a:r>
          </a:p>
        </p:txBody>
      </p:sp>
      <p:sp>
        <p:nvSpPr>
          <p:cNvPr id="6" name="Subtitle 5">
            <a:extLst>
              <a:ext uri="{FF2B5EF4-FFF2-40B4-BE49-F238E27FC236}">
                <a16:creationId xmlns:a16="http://schemas.microsoft.com/office/drawing/2014/main" id="{48283404-D427-491B-94B5-1731FDBE2659}"/>
              </a:ext>
            </a:extLst>
          </p:cNvPr>
          <p:cNvSpPr>
            <a:spLocks noGrp="1"/>
          </p:cNvSpPr>
          <p:nvPr>
            <p:ph type="subTitle" idx="2"/>
          </p:nvPr>
        </p:nvSpPr>
        <p:spPr/>
        <p:txBody>
          <a:bodyPr/>
          <a:lstStyle/>
          <a:p>
            <a:endParaRPr lang="en-US" dirty="0"/>
          </a:p>
        </p:txBody>
      </p:sp>
    </p:spTree>
    <p:custDataLst>
      <p:tags r:id="rId1"/>
    </p:custDataLst>
    <p:extLst>
      <p:ext uri="{BB962C8B-B14F-4D97-AF65-F5344CB8AC3E}">
        <p14:creationId xmlns:p14="http://schemas.microsoft.com/office/powerpoint/2010/main" val="3617833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76EF15-CB31-47AE-BC5D-34D4F4CA39EC}"/>
              </a:ext>
            </a:extLst>
          </p:cNvPr>
          <p:cNvSpPr>
            <a:spLocks noGrp="1"/>
          </p:cNvSpPr>
          <p:nvPr>
            <p:ph type="sldNum" idx="97"/>
          </p:nvPr>
        </p:nvSpPr>
        <p:spPr/>
        <p:txBody>
          <a:bodyPr/>
          <a:lstStyle/>
          <a:p>
            <a:fld id="{4037B1B0-0345-4E15-985A-6BECCDBE474F}" type="slidenum">
              <a:rPr lang="en-US" smtClean="0"/>
              <a:pPr/>
              <a:t>8</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Principals</a:t>
            </a:r>
          </a:p>
        </p:txBody>
      </p:sp>
      <p:grpSp>
        <p:nvGrpSpPr>
          <p:cNvPr id="5" name="Principals8" descr="A diagram highlighting AWS authentication—IAM and federated user, application, and IAM role as described in the notes.&#10;">
            <a:extLst>
              <a:ext uri="{FF2B5EF4-FFF2-40B4-BE49-F238E27FC236}">
                <a16:creationId xmlns:a16="http://schemas.microsoft.com/office/drawing/2014/main" id="{DCF79B6B-6E0E-454D-AECF-188B88AF94EE}"/>
              </a:ext>
            </a:extLst>
          </p:cNvPr>
          <p:cNvGrpSpPr/>
          <p:nvPr/>
        </p:nvGrpSpPr>
        <p:grpSpPr>
          <a:xfrm>
            <a:off x="478536" y="2228185"/>
            <a:ext cx="11353800" cy="3020993"/>
            <a:chOff x="419100" y="1918504"/>
            <a:chExt cx="11353800" cy="3020993"/>
          </a:xfrm>
        </p:grpSpPr>
        <p:sp>
          <p:nvSpPr>
            <p:cNvPr id="24" name="TextBox 23">
              <a:extLst>
                <a:ext uri="{FF2B5EF4-FFF2-40B4-BE49-F238E27FC236}">
                  <a16:creationId xmlns:a16="http://schemas.microsoft.com/office/drawing/2014/main" id="{3668CD45-B0F1-4A58-BDCF-B7FAE3223227}"/>
                </a:ext>
              </a:extLst>
            </p:cNvPr>
            <p:cNvSpPr txBox="1"/>
            <p:nvPr/>
          </p:nvSpPr>
          <p:spPr>
            <a:xfrm>
              <a:off x="793593" y="3703893"/>
              <a:ext cx="1527287" cy="400110"/>
            </a:xfrm>
            <a:prstGeom prst="rect">
              <a:avLst/>
            </a:prstGeom>
            <a:noFill/>
          </p:spPr>
          <p:txBody>
            <a:bodyPr wrap="square" rtlCol="0">
              <a:spAutoFit/>
            </a:bodyPr>
            <a:lstStyle/>
            <a:p>
              <a:pPr algn="ctr"/>
              <a:r>
                <a:rPr lang="en-US" sz="2000" dirty="0">
                  <a:solidFill>
                    <a:srgbClr val="000000"/>
                  </a:solidFill>
                  <a:ea typeface="Amazon Ember" panose="020B0603020204020204" pitchFamily="34" charset="0"/>
                  <a:cs typeface="Amazon Ember" panose="020B0603020204020204" pitchFamily="34" charset="0"/>
                </a:rPr>
                <a:t>IAM user</a:t>
              </a:r>
            </a:p>
          </p:txBody>
        </p:sp>
        <p:sp>
          <p:nvSpPr>
            <p:cNvPr id="25" name="TextBox 24">
              <a:extLst>
                <a:ext uri="{FF2B5EF4-FFF2-40B4-BE49-F238E27FC236}">
                  <a16:creationId xmlns:a16="http://schemas.microsoft.com/office/drawing/2014/main" id="{1376FCC4-C2A1-4FCF-9697-2DC4BE6AF9C6}"/>
                </a:ext>
              </a:extLst>
            </p:cNvPr>
            <p:cNvSpPr txBox="1"/>
            <p:nvPr/>
          </p:nvSpPr>
          <p:spPr>
            <a:xfrm>
              <a:off x="3570453" y="3713892"/>
              <a:ext cx="1527287" cy="707886"/>
            </a:xfrm>
            <a:prstGeom prst="rect">
              <a:avLst/>
            </a:prstGeom>
            <a:noFill/>
          </p:spPr>
          <p:txBody>
            <a:bodyPr wrap="square" rtlCol="0">
              <a:spAutoFit/>
            </a:bodyPr>
            <a:lstStyle/>
            <a:p>
              <a:pPr algn="ctr"/>
              <a:r>
                <a:rPr lang="en-US" sz="2000" dirty="0">
                  <a:solidFill>
                    <a:srgbClr val="000000"/>
                  </a:solidFill>
                  <a:ea typeface="Amazon Ember" panose="020B0603020204020204" pitchFamily="34" charset="0"/>
                  <a:cs typeface="Amazon Ember" panose="020B0603020204020204" pitchFamily="34" charset="0"/>
                </a:rPr>
                <a:t>Federated  user</a:t>
              </a:r>
            </a:p>
          </p:txBody>
        </p:sp>
        <p:sp>
          <p:nvSpPr>
            <p:cNvPr id="26" name="TextBox 25">
              <a:extLst>
                <a:ext uri="{FF2B5EF4-FFF2-40B4-BE49-F238E27FC236}">
                  <a16:creationId xmlns:a16="http://schemas.microsoft.com/office/drawing/2014/main" id="{56C3B287-44E3-434C-85E6-54279757306F}"/>
                </a:ext>
              </a:extLst>
            </p:cNvPr>
            <p:cNvSpPr txBox="1"/>
            <p:nvPr/>
          </p:nvSpPr>
          <p:spPr>
            <a:xfrm>
              <a:off x="6411234" y="3667725"/>
              <a:ext cx="1809918" cy="400110"/>
            </a:xfrm>
            <a:prstGeom prst="rect">
              <a:avLst/>
            </a:prstGeom>
            <a:noFill/>
          </p:spPr>
          <p:txBody>
            <a:bodyPr wrap="square" rtlCol="0">
              <a:spAutoFit/>
            </a:bodyPr>
            <a:lstStyle/>
            <a:p>
              <a:pPr algn="ctr"/>
              <a:r>
                <a:rPr lang="en-US" sz="2000" dirty="0">
                  <a:solidFill>
                    <a:srgbClr val="000000"/>
                  </a:solidFill>
                  <a:ea typeface="Amazon Ember" panose="020B0603020204020204" pitchFamily="34" charset="0"/>
                  <a:cs typeface="Amazon Ember" panose="020B0603020204020204" pitchFamily="34" charset="0"/>
                </a:rPr>
                <a:t>Application</a:t>
              </a:r>
            </a:p>
          </p:txBody>
        </p:sp>
        <p:sp>
          <p:nvSpPr>
            <p:cNvPr id="27" name="TextBox 26">
              <a:extLst>
                <a:ext uri="{FF2B5EF4-FFF2-40B4-BE49-F238E27FC236}">
                  <a16:creationId xmlns:a16="http://schemas.microsoft.com/office/drawing/2014/main" id="{1CC5DC11-6501-4CB8-AA41-324EBEE7EB3B}"/>
                </a:ext>
              </a:extLst>
            </p:cNvPr>
            <p:cNvSpPr txBox="1"/>
            <p:nvPr/>
          </p:nvSpPr>
          <p:spPr>
            <a:xfrm>
              <a:off x="9496341" y="3667725"/>
              <a:ext cx="1809918" cy="400110"/>
            </a:xfrm>
            <a:prstGeom prst="rect">
              <a:avLst/>
            </a:prstGeom>
            <a:noFill/>
          </p:spPr>
          <p:txBody>
            <a:bodyPr wrap="square" rtlCol="0">
              <a:spAutoFit/>
            </a:bodyPr>
            <a:lstStyle/>
            <a:p>
              <a:pPr algn="ctr"/>
              <a:r>
                <a:rPr lang="en-US" sz="2000" dirty="0">
                  <a:solidFill>
                    <a:srgbClr val="000000"/>
                  </a:solidFill>
                  <a:ea typeface="Amazon Ember" panose="020B0603020204020204" pitchFamily="34" charset="0"/>
                  <a:cs typeface="Amazon Ember" panose="020B0603020204020204" pitchFamily="34" charset="0"/>
                </a:rPr>
                <a:t>IAM role</a:t>
              </a:r>
            </a:p>
          </p:txBody>
        </p:sp>
        <p:grpSp>
          <p:nvGrpSpPr>
            <p:cNvPr id="4" name="Icons" descr="A diagram highlighting AWS authentication—IAM and federated user, application, and IAM role as described in the notes.">
              <a:extLst>
                <a:ext uri="{FF2B5EF4-FFF2-40B4-BE49-F238E27FC236}">
                  <a16:creationId xmlns:a16="http://schemas.microsoft.com/office/drawing/2014/main" id="{1A67D4CB-9BC7-45FC-9DCA-35C778A6D88D}"/>
                </a:ext>
                <a:ext uri="{C183D7F6-B498-43B3-948B-1728B52AA6E4}">
                  <adec:decorative xmlns:adec="http://schemas.microsoft.com/office/drawing/2017/decorative" val="0"/>
                </a:ext>
              </a:extLst>
            </p:cNvPr>
            <p:cNvGrpSpPr/>
            <p:nvPr/>
          </p:nvGrpSpPr>
          <p:grpSpPr>
            <a:xfrm>
              <a:off x="419100" y="1918504"/>
              <a:ext cx="11353800" cy="3020993"/>
              <a:chOff x="419100" y="1918504"/>
              <a:chExt cx="11353800" cy="3020993"/>
            </a:xfrm>
          </p:grpSpPr>
          <p:sp>
            <p:nvSpPr>
              <p:cNvPr id="20" name="Rounded Rectangle 5">
                <a:extLst>
                  <a:ext uri="{FF2B5EF4-FFF2-40B4-BE49-F238E27FC236}">
                    <a16:creationId xmlns:a16="http://schemas.microsoft.com/office/drawing/2014/main" id="{FBA3FE35-5186-42A4-ABE6-3D4A5EB80B17}"/>
                  </a:ext>
                </a:extLst>
              </p:cNvPr>
              <p:cNvSpPr/>
              <p:nvPr/>
            </p:nvSpPr>
            <p:spPr>
              <a:xfrm>
                <a:off x="419100" y="1918504"/>
                <a:ext cx="11353800" cy="3020993"/>
              </a:xfrm>
              <a:prstGeom prst="roundRect">
                <a:avLst>
                  <a:gd name="adj" fmla="val 7354"/>
                </a:avLst>
              </a:prstGeom>
              <a:noFill/>
              <a:ln w="25400" cap="flat" cmpd="sng" algn="ctr">
                <a:solidFill>
                  <a:srgbClr val="36C2B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mazon Ember Light"/>
                  <a:ea typeface="+mn-ea"/>
                  <a:cs typeface="+mn-cs"/>
                </a:endParaRPr>
              </a:p>
            </p:txBody>
          </p:sp>
          <p:pic>
            <p:nvPicPr>
              <p:cNvPr id="21" name="Graphic 54">
                <a:extLst>
                  <a:ext uri="{FF2B5EF4-FFF2-40B4-BE49-F238E27FC236}">
                    <a16:creationId xmlns:a16="http://schemas.microsoft.com/office/drawing/2014/main" id="{E9D42B82-E2CF-4A87-B471-DC0CE00571F3}"/>
                  </a:ext>
                  <a:ext uri="{C183D7F6-B498-43B3-948B-1728B52AA6E4}">
                    <adec:decorative xmlns:adec="http://schemas.microsoft.com/office/drawing/2017/decorative" val="1"/>
                  </a:ext>
                </a:extLst>
              </p:cNvPr>
              <p:cNvPicPr>
                <a:picLocks noChangeAspect="1"/>
              </p:cNvPicPr>
              <p:nvPr/>
            </p:nvPicPr>
            <p:blipFill>
              <a:blip r:embed="rId4">
                <a:duotone>
                  <a:srgbClr val="232F3E">
                    <a:shade val="45000"/>
                    <a:satMod val="135000"/>
                  </a:srgbClr>
                  <a:prstClr val="white"/>
                </a:duotone>
                <a:extLst>
                  <a:ext uri="{96DAC541-7B7A-43D3-8B79-37D633B846F1}">
                    <asvg:svgBlip xmlns:asvg="http://schemas.microsoft.com/office/drawing/2016/SVG/main" r:embed="rId5"/>
                  </a:ext>
                </a:extLst>
              </a:blip>
              <a:stretch>
                <a:fillRect/>
              </a:stretch>
            </p:blipFill>
            <p:spPr>
              <a:xfrm>
                <a:off x="9783929" y="2143529"/>
                <a:ext cx="1234742" cy="1234742"/>
              </a:xfrm>
              <a:prstGeom prst="rect">
                <a:avLst/>
              </a:prstGeom>
            </p:spPr>
          </p:pic>
          <p:pic>
            <p:nvPicPr>
              <p:cNvPr id="22" name="Picture 21">
                <a:extLst>
                  <a:ext uri="{FF2B5EF4-FFF2-40B4-BE49-F238E27FC236}">
                    <a16:creationId xmlns:a16="http://schemas.microsoft.com/office/drawing/2014/main" id="{A057515A-03D0-4E32-A25D-F38B41C8B91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0913" y="2103982"/>
                <a:ext cx="1310560" cy="1313836"/>
              </a:xfrm>
              <a:prstGeom prst="rect">
                <a:avLst/>
              </a:prstGeom>
            </p:spPr>
          </p:pic>
          <p:pic>
            <p:nvPicPr>
              <p:cNvPr id="23" name="Picture 22">
                <a:extLst>
                  <a:ext uri="{FF2B5EF4-FFF2-40B4-BE49-F238E27FC236}">
                    <a16:creationId xmlns:a16="http://schemas.microsoft.com/office/drawing/2014/main" id="{04894A21-1CF3-426F-9F2F-61F831A9D54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4843" y="2253290"/>
                <a:ext cx="924789" cy="1015220"/>
              </a:xfrm>
              <a:prstGeom prst="rect">
                <a:avLst/>
              </a:prstGeom>
            </p:spPr>
          </p:pic>
          <p:graphicFrame>
            <p:nvGraphicFramePr>
              <p:cNvPr id="28" name="Object 27">
                <a:extLst>
                  <a:ext uri="{FF2B5EF4-FFF2-40B4-BE49-F238E27FC236}">
                    <a16:creationId xmlns:a16="http://schemas.microsoft.com/office/drawing/2014/main" id="{92FE515D-71C4-49DB-A8B0-9EE07F85F6E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25902660"/>
                  </p:ext>
                </p:extLst>
              </p:nvPr>
            </p:nvGraphicFramePr>
            <p:xfrm>
              <a:off x="3832088" y="2181937"/>
              <a:ext cx="1016369" cy="1129189"/>
            </p:xfrm>
            <a:graphic>
              <a:graphicData uri="http://schemas.openxmlformats.org/presentationml/2006/ole">
                <mc:AlternateContent xmlns:mc="http://schemas.openxmlformats.org/markup-compatibility/2006">
                  <mc:Choice xmlns:v="urn:schemas-microsoft-com:vml" Requires="v">
                    <p:oleObj name="Visio" r:id="rId8" imgW="7372458" imgH="8191371" progId="Visio.Drawing.15">
                      <p:embed/>
                    </p:oleObj>
                  </mc:Choice>
                  <mc:Fallback>
                    <p:oleObj name="Visio" r:id="rId8" imgW="7372458" imgH="8191371" progId="Visio.Drawing.15">
                      <p:embed/>
                      <p:pic>
                        <p:nvPicPr>
                          <p:cNvPr id="28" name="Object 27">
                            <a:extLst>
                              <a:ext uri="{FF2B5EF4-FFF2-40B4-BE49-F238E27FC236}">
                                <a16:creationId xmlns:a16="http://schemas.microsoft.com/office/drawing/2014/main" id="{92FE515D-71C4-49DB-A8B0-9EE07F85F6E5}"/>
                              </a:ext>
                            </a:extLst>
                          </p:cNvPr>
                          <p:cNvPicPr/>
                          <p:nvPr/>
                        </p:nvPicPr>
                        <p:blipFill>
                          <a:blip r:embed="rId9"/>
                          <a:stretch>
                            <a:fillRect/>
                          </a:stretch>
                        </p:blipFill>
                        <p:spPr>
                          <a:xfrm>
                            <a:off x="3832088" y="2181937"/>
                            <a:ext cx="1016369" cy="1129189"/>
                          </a:xfrm>
                          <a:prstGeom prst="rect">
                            <a:avLst/>
                          </a:prstGeom>
                        </p:spPr>
                      </p:pic>
                    </p:oleObj>
                  </mc:Fallback>
                </mc:AlternateContent>
              </a:graphicData>
            </a:graphic>
          </p:graphicFrame>
        </p:grpSp>
      </p:grpSp>
    </p:spTree>
    <p:custDataLst>
      <p:tags r:id="rId1"/>
    </p:custDataLst>
    <p:extLst>
      <p:ext uri="{BB962C8B-B14F-4D97-AF65-F5344CB8AC3E}">
        <p14:creationId xmlns:p14="http://schemas.microsoft.com/office/powerpoint/2010/main" val="3042170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36EE70-D34D-4F16-8D4F-0A8A6E47B936}"/>
              </a:ext>
            </a:extLst>
          </p:cNvPr>
          <p:cNvSpPr>
            <a:spLocks noGrp="1"/>
          </p:cNvSpPr>
          <p:nvPr>
            <p:ph type="sldNum" idx="97"/>
          </p:nvPr>
        </p:nvSpPr>
        <p:spPr/>
        <p:txBody>
          <a:bodyPr/>
          <a:lstStyle/>
          <a:p>
            <a:fld id="{4037B1B0-0345-4E15-985A-6BECCDBE474F}" type="slidenum">
              <a:rPr lang="en-US" smtClean="0"/>
              <a:pPr/>
              <a:t>9</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Security credentials</a:t>
            </a:r>
          </a:p>
        </p:txBody>
      </p:sp>
      <p:graphicFrame>
        <p:nvGraphicFramePr>
          <p:cNvPr id="27" name="Table 26">
            <a:extLst>
              <a:ext uri="{FF2B5EF4-FFF2-40B4-BE49-F238E27FC236}">
                <a16:creationId xmlns:a16="http://schemas.microsoft.com/office/drawing/2014/main" id="{6D800DCA-6745-40E7-B526-719E849DC83C}"/>
              </a:ext>
            </a:extLst>
          </p:cNvPr>
          <p:cNvGraphicFramePr>
            <a:graphicFrameLocks noGrp="1"/>
          </p:cNvGraphicFramePr>
          <p:nvPr>
            <p:extLst>
              <p:ext uri="{D42A27DB-BD31-4B8C-83A1-F6EECF244321}">
                <p14:modId xmlns:p14="http://schemas.microsoft.com/office/powerpoint/2010/main" val="2990787809"/>
              </p:ext>
            </p:extLst>
          </p:nvPr>
        </p:nvGraphicFramePr>
        <p:xfrm>
          <a:off x="628168" y="1509694"/>
          <a:ext cx="10935665" cy="3472848"/>
        </p:xfrm>
        <a:graphic>
          <a:graphicData uri="http://schemas.openxmlformats.org/drawingml/2006/table">
            <a:tbl>
              <a:tblPr firstRow="1" bandRow="1"/>
              <a:tblGrid>
                <a:gridCol w="3849703">
                  <a:extLst>
                    <a:ext uri="{9D8B030D-6E8A-4147-A177-3AD203B41FA5}">
                      <a16:colId xmlns:a16="http://schemas.microsoft.com/office/drawing/2014/main" val="937508723"/>
                    </a:ext>
                  </a:extLst>
                </a:gridCol>
                <a:gridCol w="7085962">
                  <a:extLst>
                    <a:ext uri="{9D8B030D-6E8A-4147-A177-3AD203B41FA5}">
                      <a16:colId xmlns:a16="http://schemas.microsoft.com/office/drawing/2014/main" val="680883656"/>
                    </a:ext>
                  </a:extLst>
                </a:gridCol>
              </a:tblGrid>
              <a:tr h="869200">
                <a:tc>
                  <a:txBody>
                    <a:bodyPr/>
                    <a:lstStyle>
                      <a:lvl1pPr marL="0" algn="l" defTabSz="914400" rtl="0" eaLnBrk="1" latinLnBrk="0" hangingPunct="1">
                        <a:defRPr sz="1800" b="1" kern="1200">
                          <a:solidFill>
                            <a:schemeClr val="lt1"/>
                          </a:solidFill>
                          <a:latin typeface="Amazon Ember Light"/>
                        </a:defRPr>
                      </a:lvl1pPr>
                      <a:lvl2pPr marL="457200" algn="l" defTabSz="914400" rtl="0" eaLnBrk="1" latinLnBrk="0" hangingPunct="1">
                        <a:defRPr sz="1800" b="1" kern="1200">
                          <a:solidFill>
                            <a:schemeClr val="lt1"/>
                          </a:solidFill>
                          <a:latin typeface="Amazon Ember Light"/>
                        </a:defRPr>
                      </a:lvl2pPr>
                      <a:lvl3pPr marL="914400" algn="l" defTabSz="914400" rtl="0" eaLnBrk="1" latinLnBrk="0" hangingPunct="1">
                        <a:defRPr sz="1800" b="1" kern="1200">
                          <a:solidFill>
                            <a:schemeClr val="lt1"/>
                          </a:solidFill>
                          <a:latin typeface="Amazon Ember Light"/>
                        </a:defRPr>
                      </a:lvl3pPr>
                      <a:lvl4pPr marL="1371600" algn="l" defTabSz="914400" rtl="0" eaLnBrk="1" latinLnBrk="0" hangingPunct="1">
                        <a:defRPr sz="1800" b="1" kern="1200">
                          <a:solidFill>
                            <a:schemeClr val="lt1"/>
                          </a:solidFill>
                          <a:latin typeface="Amazon Ember Light"/>
                        </a:defRPr>
                      </a:lvl4pPr>
                      <a:lvl5pPr marL="1828800" algn="l" defTabSz="914400" rtl="0" eaLnBrk="1" latinLnBrk="0" hangingPunct="1">
                        <a:defRPr sz="1800" b="1" kern="1200">
                          <a:solidFill>
                            <a:schemeClr val="lt1"/>
                          </a:solidFill>
                          <a:latin typeface="Amazon Ember Light"/>
                        </a:defRPr>
                      </a:lvl5pPr>
                      <a:lvl6pPr marL="2286000" algn="l" defTabSz="914400" rtl="0" eaLnBrk="1" latinLnBrk="0" hangingPunct="1">
                        <a:defRPr sz="1800" b="1" kern="1200">
                          <a:solidFill>
                            <a:schemeClr val="lt1"/>
                          </a:solidFill>
                          <a:latin typeface="Amazon Ember Light"/>
                        </a:defRPr>
                      </a:lvl6pPr>
                      <a:lvl7pPr marL="2743200" algn="l" defTabSz="914400" rtl="0" eaLnBrk="1" latinLnBrk="0" hangingPunct="1">
                        <a:defRPr sz="1800" b="1" kern="1200">
                          <a:solidFill>
                            <a:schemeClr val="lt1"/>
                          </a:solidFill>
                          <a:latin typeface="Amazon Ember Light"/>
                        </a:defRPr>
                      </a:lvl7pPr>
                      <a:lvl8pPr marL="3200400" algn="l" defTabSz="914400" rtl="0" eaLnBrk="1" latinLnBrk="0" hangingPunct="1">
                        <a:defRPr sz="1800" b="1" kern="1200">
                          <a:solidFill>
                            <a:schemeClr val="lt1"/>
                          </a:solidFill>
                          <a:latin typeface="Amazon Ember Light"/>
                        </a:defRPr>
                      </a:lvl8pPr>
                      <a:lvl9pPr marL="3657600" algn="l" defTabSz="914400" rtl="0" eaLnBrk="1" latinLnBrk="0" hangingPunct="1">
                        <a:defRPr sz="1800" b="1" kern="1200">
                          <a:solidFill>
                            <a:schemeClr val="lt1"/>
                          </a:solidFill>
                          <a:latin typeface="Amazon Ember Light"/>
                        </a:defRPr>
                      </a:lvl9pPr>
                    </a:lstStyle>
                    <a:p>
                      <a:pPr algn="ctr"/>
                      <a:r>
                        <a:rPr lang="en-US" sz="2400" b="0" i="0" dirty="0">
                          <a:solidFill>
                            <a:schemeClr val="tx1"/>
                          </a:solidFill>
                          <a:latin typeface="+mn-lt"/>
                          <a:ea typeface="Amazon Ember" panose="020B0703020204020204" pitchFamily="34" charset="0"/>
                          <a:cs typeface="Amazon Ember" panose="020B0703020204020204" pitchFamily="34" charset="0"/>
                        </a:rPr>
                        <a:t>Credential</a:t>
                      </a:r>
                      <a:r>
                        <a:rPr lang="en-US" sz="2400" b="0" i="0" baseline="0" dirty="0">
                          <a:solidFill>
                            <a:schemeClr val="tx1"/>
                          </a:solidFill>
                          <a:latin typeface="+mn-lt"/>
                          <a:ea typeface="Amazon Ember" panose="020B0703020204020204" pitchFamily="34" charset="0"/>
                          <a:cs typeface="Amazon Ember" panose="020B0703020204020204" pitchFamily="34" charset="0"/>
                        </a:rPr>
                        <a:t> Type</a:t>
                      </a:r>
                      <a:endParaRPr lang="en-US" sz="2400" b="0" i="0" dirty="0">
                        <a:solidFill>
                          <a:schemeClr val="tx1"/>
                        </a:solidFill>
                        <a:latin typeface="+mn-lt"/>
                        <a:ea typeface="Amazon Ember" panose="020B0703020204020204" pitchFamily="34" charset="0"/>
                        <a:cs typeface="Amazon Ember" panose="020B0703020204020204" pitchFamily="34" charset="0"/>
                      </a:endParaRPr>
                    </a:p>
                  </a:txBody>
                  <a:tcPr anchor="ctr">
                    <a:lnL w="12700" cap="flat" cmpd="sng" algn="ctr">
                      <a:solidFill>
                        <a:srgbClr val="D5DBD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5DBDB"/>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rgbClr val="36C2B3"/>
                    </a:solidFill>
                  </a:tcPr>
                </a:tc>
                <a:tc>
                  <a:txBody>
                    <a:bodyPr/>
                    <a:lstStyle>
                      <a:lvl1pPr marL="0" algn="l" defTabSz="914400" rtl="0" eaLnBrk="1" latinLnBrk="0" hangingPunct="1">
                        <a:defRPr sz="1800" b="1" kern="1200">
                          <a:solidFill>
                            <a:schemeClr val="lt1"/>
                          </a:solidFill>
                          <a:latin typeface="Amazon Ember Light"/>
                        </a:defRPr>
                      </a:lvl1pPr>
                      <a:lvl2pPr marL="457200" algn="l" defTabSz="914400" rtl="0" eaLnBrk="1" latinLnBrk="0" hangingPunct="1">
                        <a:defRPr sz="1800" b="1" kern="1200">
                          <a:solidFill>
                            <a:schemeClr val="lt1"/>
                          </a:solidFill>
                          <a:latin typeface="Amazon Ember Light"/>
                        </a:defRPr>
                      </a:lvl2pPr>
                      <a:lvl3pPr marL="914400" algn="l" defTabSz="914400" rtl="0" eaLnBrk="1" latinLnBrk="0" hangingPunct="1">
                        <a:defRPr sz="1800" b="1" kern="1200">
                          <a:solidFill>
                            <a:schemeClr val="lt1"/>
                          </a:solidFill>
                          <a:latin typeface="Amazon Ember Light"/>
                        </a:defRPr>
                      </a:lvl3pPr>
                      <a:lvl4pPr marL="1371600" algn="l" defTabSz="914400" rtl="0" eaLnBrk="1" latinLnBrk="0" hangingPunct="1">
                        <a:defRPr sz="1800" b="1" kern="1200">
                          <a:solidFill>
                            <a:schemeClr val="lt1"/>
                          </a:solidFill>
                          <a:latin typeface="Amazon Ember Light"/>
                        </a:defRPr>
                      </a:lvl4pPr>
                      <a:lvl5pPr marL="1828800" algn="l" defTabSz="914400" rtl="0" eaLnBrk="1" latinLnBrk="0" hangingPunct="1">
                        <a:defRPr sz="1800" b="1" kern="1200">
                          <a:solidFill>
                            <a:schemeClr val="lt1"/>
                          </a:solidFill>
                          <a:latin typeface="Amazon Ember Light"/>
                        </a:defRPr>
                      </a:lvl5pPr>
                      <a:lvl6pPr marL="2286000" algn="l" defTabSz="914400" rtl="0" eaLnBrk="1" latinLnBrk="0" hangingPunct="1">
                        <a:defRPr sz="1800" b="1" kern="1200">
                          <a:solidFill>
                            <a:schemeClr val="lt1"/>
                          </a:solidFill>
                          <a:latin typeface="Amazon Ember Light"/>
                        </a:defRPr>
                      </a:lvl6pPr>
                      <a:lvl7pPr marL="2743200" algn="l" defTabSz="914400" rtl="0" eaLnBrk="1" latinLnBrk="0" hangingPunct="1">
                        <a:defRPr sz="1800" b="1" kern="1200">
                          <a:solidFill>
                            <a:schemeClr val="lt1"/>
                          </a:solidFill>
                          <a:latin typeface="Amazon Ember Light"/>
                        </a:defRPr>
                      </a:lvl7pPr>
                      <a:lvl8pPr marL="3200400" algn="l" defTabSz="914400" rtl="0" eaLnBrk="1" latinLnBrk="0" hangingPunct="1">
                        <a:defRPr sz="1800" b="1" kern="1200">
                          <a:solidFill>
                            <a:schemeClr val="lt1"/>
                          </a:solidFill>
                          <a:latin typeface="Amazon Ember Light"/>
                        </a:defRPr>
                      </a:lvl8pPr>
                      <a:lvl9pPr marL="3657600" algn="l" defTabSz="914400" rtl="0" eaLnBrk="1" latinLnBrk="0" hangingPunct="1">
                        <a:defRPr sz="1800" b="1" kern="1200">
                          <a:solidFill>
                            <a:schemeClr val="lt1"/>
                          </a:solidFill>
                          <a:latin typeface="Amazon Ember Light"/>
                        </a:defRPr>
                      </a:lvl9pPr>
                    </a:lstStyle>
                    <a:p>
                      <a:pPr algn="ctr"/>
                      <a:r>
                        <a:rPr lang="en-US" sz="2400" b="0" i="0" dirty="0">
                          <a:solidFill>
                            <a:schemeClr val="tx1"/>
                          </a:solidFill>
                          <a:latin typeface="+mn-lt"/>
                          <a:ea typeface="Amazon Ember" panose="020B0703020204020204" pitchFamily="34" charset="0"/>
                          <a:cs typeface="Amazon Ember" panose="020B0703020204020204" pitchFamily="34" charset="0"/>
                        </a:rPr>
                        <a:t>Usage</a:t>
                      </a:r>
                    </a:p>
                  </a:txBody>
                  <a:tcPr anchor="ctr">
                    <a:lnL w="12700" cap="flat" cmpd="sng" algn="ctr">
                      <a:solidFill>
                        <a:srgbClr val="FFFFFF"/>
                      </a:solidFill>
                      <a:prstDash val="solid"/>
                      <a:round/>
                      <a:headEnd type="none" w="med" len="med"/>
                      <a:tailEnd type="none" w="med" len="med"/>
                    </a:lnL>
                    <a:lnR w="12700" cap="flat" cmpd="sng" algn="ctr">
                      <a:solidFill>
                        <a:srgbClr val="D5DBDB"/>
                      </a:solidFill>
                      <a:prstDash val="solid"/>
                      <a:round/>
                      <a:headEnd type="none" w="med" len="med"/>
                      <a:tailEnd type="none" w="med" len="med"/>
                    </a:lnR>
                    <a:lnT w="12700" cap="flat" cmpd="sng" algn="ctr">
                      <a:solidFill>
                        <a:srgbClr val="D5DBDB"/>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rgbClr val="36C2B3"/>
                    </a:solidFill>
                  </a:tcPr>
                </a:tc>
                <a:extLst>
                  <a:ext uri="{0D108BD9-81ED-4DB2-BD59-A6C34878D82A}">
                    <a16:rowId xmlns:a16="http://schemas.microsoft.com/office/drawing/2014/main" val="4169932572"/>
                  </a:ext>
                </a:extLst>
              </a:tr>
              <a:tr h="650912">
                <a:tc>
                  <a:txBody>
                    <a:bodyPr/>
                    <a:lstStyle>
                      <a:lvl1pPr marL="0" algn="l" defTabSz="914400" rtl="0" eaLnBrk="1" latinLnBrk="0" hangingPunct="1">
                        <a:defRPr sz="1800" kern="1200">
                          <a:solidFill>
                            <a:schemeClr val="dk1"/>
                          </a:solidFill>
                          <a:latin typeface="Amazon Ember Light"/>
                        </a:defRPr>
                      </a:lvl1pPr>
                      <a:lvl2pPr marL="457200" algn="l" defTabSz="914400" rtl="0" eaLnBrk="1" latinLnBrk="0" hangingPunct="1">
                        <a:defRPr sz="1800" kern="1200">
                          <a:solidFill>
                            <a:schemeClr val="dk1"/>
                          </a:solidFill>
                          <a:latin typeface="Amazon Ember Light"/>
                        </a:defRPr>
                      </a:lvl2pPr>
                      <a:lvl3pPr marL="914400" algn="l" defTabSz="914400" rtl="0" eaLnBrk="1" latinLnBrk="0" hangingPunct="1">
                        <a:defRPr sz="1800" kern="1200">
                          <a:solidFill>
                            <a:schemeClr val="dk1"/>
                          </a:solidFill>
                          <a:latin typeface="Amazon Ember Light"/>
                        </a:defRPr>
                      </a:lvl3pPr>
                      <a:lvl4pPr marL="1371600" algn="l" defTabSz="914400" rtl="0" eaLnBrk="1" latinLnBrk="0" hangingPunct="1">
                        <a:defRPr sz="1800" kern="1200">
                          <a:solidFill>
                            <a:schemeClr val="dk1"/>
                          </a:solidFill>
                          <a:latin typeface="Amazon Ember Light"/>
                        </a:defRPr>
                      </a:lvl4pPr>
                      <a:lvl5pPr marL="1828800" algn="l" defTabSz="914400" rtl="0" eaLnBrk="1" latinLnBrk="0" hangingPunct="1">
                        <a:defRPr sz="1800" kern="1200">
                          <a:solidFill>
                            <a:schemeClr val="dk1"/>
                          </a:solidFill>
                          <a:latin typeface="Amazon Ember Light"/>
                        </a:defRPr>
                      </a:lvl5pPr>
                      <a:lvl6pPr marL="2286000" algn="l" defTabSz="914400" rtl="0" eaLnBrk="1" latinLnBrk="0" hangingPunct="1">
                        <a:defRPr sz="1800" kern="1200">
                          <a:solidFill>
                            <a:schemeClr val="dk1"/>
                          </a:solidFill>
                          <a:latin typeface="Amazon Ember Light"/>
                        </a:defRPr>
                      </a:lvl6pPr>
                      <a:lvl7pPr marL="2743200" algn="l" defTabSz="914400" rtl="0" eaLnBrk="1" latinLnBrk="0" hangingPunct="1">
                        <a:defRPr sz="1800" kern="1200">
                          <a:solidFill>
                            <a:schemeClr val="dk1"/>
                          </a:solidFill>
                          <a:latin typeface="Amazon Ember Light"/>
                        </a:defRPr>
                      </a:lvl7pPr>
                      <a:lvl8pPr marL="3200400" algn="l" defTabSz="914400" rtl="0" eaLnBrk="1" latinLnBrk="0" hangingPunct="1">
                        <a:defRPr sz="1800" kern="1200">
                          <a:solidFill>
                            <a:schemeClr val="dk1"/>
                          </a:solidFill>
                          <a:latin typeface="Amazon Ember Light"/>
                        </a:defRPr>
                      </a:lvl8pPr>
                      <a:lvl9pPr marL="3657600" algn="l" defTabSz="914400" rtl="0" eaLnBrk="1" latinLnBrk="0" hangingPunct="1">
                        <a:defRPr sz="1800" kern="1200">
                          <a:solidFill>
                            <a:schemeClr val="dk1"/>
                          </a:solidFill>
                          <a:latin typeface="Amazon Ember Light"/>
                        </a:defRPr>
                      </a:lvl9pPr>
                    </a:lstStyle>
                    <a:p>
                      <a:r>
                        <a:rPr lang="en-US" sz="1800" b="0" i="0" dirty="0">
                          <a:solidFill>
                            <a:schemeClr val="dk1"/>
                          </a:solidFill>
                          <a:latin typeface="+mn-lt"/>
                          <a:ea typeface="Amazon Ember" panose="020B0703020204020204" pitchFamily="34" charset="0"/>
                          <a:cs typeface="Amazon Ember" panose="020B0703020204020204" pitchFamily="34" charset="0"/>
                        </a:rPr>
                        <a:t>Root</a:t>
                      </a:r>
                      <a:r>
                        <a:rPr lang="en-US" sz="1800" b="0" i="0" baseline="0" dirty="0">
                          <a:solidFill>
                            <a:schemeClr val="dk1"/>
                          </a:solidFill>
                          <a:latin typeface="+mn-lt"/>
                          <a:ea typeface="Amazon Ember" panose="020B0703020204020204" pitchFamily="34" charset="0"/>
                          <a:cs typeface="Amazon Ember" panose="020B0703020204020204" pitchFamily="34" charset="0"/>
                        </a:rPr>
                        <a:t> (account owner)</a:t>
                      </a:r>
                      <a:endParaRPr lang="en-US" sz="1800" b="0" i="0" dirty="0">
                        <a:solidFill>
                          <a:srgbClr val="232F3E"/>
                        </a:solidFill>
                        <a:latin typeface="+mn-lt"/>
                        <a:ea typeface="Amazon Ember" panose="020B0703020204020204" pitchFamily="34" charset="0"/>
                        <a:cs typeface="Amazon Ember" panose="020B0703020204020204" pitchFamily="34" charset="0"/>
                      </a:endParaRPr>
                    </a:p>
                  </a:txBody>
                  <a:tcPr anchor="ctr">
                    <a:lnL w="12700" cap="flat" cmpd="sng" algn="ctr">
                      <a:solidFill>
                        <a:srgbClr val="D5DBDB"/>
                      </a:solidFill>
                      <a:prstDash val="solid"/>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mazon Ember Light"/>
                        </a:defRPr>
                      </a:lvl1pPr>
                      <a:lvl2pPr marL="457200" algn="l" defTabSz="914400" rtl="0" eaLnBrk="1" latinLnBrk="0" hangingPunct="1">
                        <a:defRPr sz="1800" kern="1200">
                          <a:solidFill>
                            <a:schemeClr val="dk1"/>
                          </a:solidFill>
                          <a:latin typeface="Amazon Ember Light"/>
                        </a:defRPr>
                      </a:lvl2pPr>
                      <a:lvl3pPr marL="914400" algn="l" defTabSz="914400" rtl="0" eaLnBrk="1" latinLnBrk="0" hangingPunct="1">
                        <a:defRPr sz="1800" kern="1200">
                          <a:solidFill>
                            <a:schemeClr val="dk1"/>
                          </a:solidFill>
                          <a:latin typeface="Amazon Ember Light"/>
                        </a:defRPr>
                      </a:lvl3pPr>
                      <a:lvl4pPr marL="1371600" algn="l" defTabSz="914400" rtl="0" eaLnBrk="1" latinLnBrk="0" hangingPunct="1">
                        <a:defRPr sz="1800" kern="1200">
                          <a:solidFill>
                            <a:schemeClr val="dk1"/>
                          </a:solidFill>
                          <a:latin typeface="Amazon Ember Light"/>
                        </a:defRPr>
                      </a:lvl4pPr>
                      <a:lvl5pPr marL="1828800" algn="l" defTabSz="914400" rtl="0" eaLnBrk="1" latinLnBrk="0" hangingPunct="1">
                        <a:defRPr sz="1800" kern="1200">
                          <a:solidFill>
                            <a:schemeClr val="dk1"/>
                          </a:solidFill>
                          <a:latin typeface="Amazon Ember Light"/>
                        </a:defRPr>
                      </a:lvl5pPr>
                      <a:lvl6pPr marL="2286000" algn="l" defTabSz="914400" rtl="0" eaLnBrk="1" latinLnBrk="0" hangingPunct="1">
                        <a:defRPr sz="1800" kern="1200">
                          <a:solidFill>
                            <a:schemeClr val="dk1"/>
                          </a:solidFill>
                          <a:latin typeface="Amazon Ember Light"/>
                        </a:defRPr>
                      </a:lvl6pPr>
                      <a:lvl7pPr marL="2743200" algn="l" defTabSz="914400" rtl="0" eaLnBrk="1" latinLnBrk="0" hangingPunct="1">
                        <a:defRPr sz="1800" kern="1200">
                          <a:solidFill>
                            <a:schemeClr val="dk1"/>
                          </a:solidFill>
                          <a:latin typeface="Amazon Ember Light"/>
                        </a:defRPr>
                      </a:lvl7pPr>
                      <a:lvl8pPr marL="3200400" algn="l" defTabSz="914400" rtl="0" eaLnBrk="1" latinLnBrk="0" hangingPunct="1">
                        <a:defRPr sz="1800" kern="1200">
                          <a:solidFill>
                            <a:schemeClr val="dk1"/>
                          </a:solidFill>
                          <a:latin typeface="Amazon Ember Light"/>
                        </a:defRPr>
                      </a:lvl8pPr>
                      <a:lvl9pPr marL="3657600" algn="l" defTabSz="914400" rtl="0" eaLnBrk="1" latinLnBrk="0" hangingPunct="1">
                        <a:defRPr sz="1800" kern="1200">
                          <a:solidFill>
                            <a:schemeClr val="dk1"/>
                          </a:solidFill>
                          <a:latin typeface="Amazon Ember Light"/>
                        </a:defRPr>
                      </a:lvl9pPr>
                    </a:lstStyle>
                    <a:p>
                      <a:r>
                        <a:rPr lang="en-US" sz="1800" b="0" i="0" dirty="0">
                          <a:latin typeface="+mn-lt"/>
                          <a:ea typeface="Amazon Ember Light" panose="020B0403020204020204" pitchFamily="34" charset="0"/>
                          <a:cs typeface="Amazon Ember Light" panose="020B0403020204020204" pitchFamily="34" charset="0"/>
                        </a:rPr>
                        <a:t>Account</a:t>
                      </a:r>
                      <a:r>
                        <a:rPr lang="en-US" sz="1800" b="0" i="0" baseline="0" dirty="0">
                          <a:latin typeface="+mn-lt"/>
                          <a:ea typeface="Amazon Ember Light" panose="020B0403020204020204" pitchFamily="34" charset="0"/>
                          <a:cs typeface="Amazon Ember Light" panose="020B0403020204020204" pitchFamily="34" charset="0"/>
                        </a:rPr>
                        <a:t> creation, termination, and other tasks </a:t>
                      </a:r>
                      <a:endParaRPr lang="en-US" sz="1800" b="0" i="0" dirty="0">
                        <a:solidFill>
                          <a:srgbClr val="232F3E"/>
                        </a:solidFill>
                        <a:latin typeface="+mn-lt"/>
                        <a:ea typeface="Amazon Ember Light" panose="020B0403020204020204" pitchFamily="34" charset="0"/>
                        <a:cs typeface="Amazon Ember Light" panose="020B0403020204020204" pitchFamily="34" charset="0"/>
                      </a:endParaRPr>
                    </a:p>
                  </a:txBody>
                  <a:tcPr anchor="ctr">
                    <a:lnL w="12700" cmpd="sng">
                      <a:solidFill>
                        <a:srgbClr val="FFFFFF"/>
                      </a:solidFill>
                    </a:lnL>
                    <a:lnR w="12700" cap="flat" cmpd="sng" algn="ctr">
                      <a:solidFill>
                        <a:srgbClr val="D5DBDB"/>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256614503"/>
                  </a:ext>
                </a:extLst>
              </a:tr>
              <a:tr h="650912">
                <a:tc>
                  <a:txBody>
                    <a:bodyPr/>
                    <a:lstStyle>
                      <a:lvl1pPr marL="0" algn="l" defTabSz="914400" rtl="0" eaLnBrk="1" latinLnBrk="0" hangingPunct="1">
                        <a:defRPr sz="1800" kern="1200">
                          <a:solidFill>
                            <a:schemeClr val="dk1"/>
                          </a:solidFill>
                          <a:latin typeface="Amazon Ember Light"/>
                        </a:defRPr>
                      </a:lvl1pPr>
                      <a:lvl2pPr marL="457200" algn="l" defTabSz="914400" rtl="0" eaLnBrk="1" latinLnBrk="0" hangingPunct="1">
                        <a:defRPr sz="1800" kern="1200">
                          <a:solidFill>
                            <a:schemeClr val="dk1"/>
                          </a:solidFill>
                          <a:latin typeface="Amazon Ember Light"/>
                        </a:defRPr>
                      </a:lvl2pPr>
                      <a:lvl3pPr marL="914400" algn="l" defTabSz="914400" rtl="0" eaLnBrk="1" latinLnBrk="0" hangingPunct="1">
                        <a:defRPr sz="1800" kern="1200">
                          <a:solidFill>
                            <a:schemeClr val="dk1"/>
                          </a:solidFill>
                          <a:latin typeface="Amazon Ember Light"/>
                        </a:defRPr>
                      </a:lvl3pPr>
                      <a:lvl4pPr marL="1371600" algn="l" defTabSz="914400" rtl="0" eaLnBrk="1" latinLnBrk="0" hangingPunct="1">
                        <a:defRPr sz="1800" kern="1200">
                          <a:solidFill>
                            <a:schemeClr val="dk1"/>
                          </a:solidFill>
                          <a:latin typeface="Amazon Ember Light"/>
                        </a:defRPr>
                      </a:lvl4pPr>
                      <a:lvl5pPr marL="1828800" algn="l" defTabSz="914400" rtl="0" eaLnBrk="1" latinLnBrk="0" hangingPunct="1">
                        <a:defRPr sz="1800" kern="1200">
                          <a:solidFill>
                            <a:schemeClr val="dk1"/>
                          </a:solidFill>
                          <a:latin typeface="Amazon Ember Light"/>
                        </a:defRPr>
                      </a:lvl5pPr>
                      <a:lvl6pPr marL="2286000" algn="l" defTabSz="914400" rtl="0" eaLnBrk="1" latinLnBrk="0" hangingPunct="1">
                        <a:defRPr sz="1800" kern="1200">
                          <a:solidFill>
                            <a:schemeClr val="dk1"/>
                          </a:solidFill>
                          <a:latin typeface="Amazon Ember Light"/>
                        </a:defRPr>
                      </a:lvl6pPr>
                      <a:lvl7pPr marL="2743200" algn="l" defTabSz="914400" rtl="0" eaLnBrk="1" latinLnBrk="0" hangingPunct="1">
                        <a:defRPr sz="1800" kern="1200">
                          <a:solidFill>
                            <a:schemeClr val="dk1"/>
                          </a:solidFill>
                          <a:latin typeface="Amazon Ember Light"/>
                        </a:defRPr>
                      </a:lvl7pPr>
                      <a:lvl8pPr marL="3200400" algn="l" defTabSz="914400" rtl="0" eaLnBrk="1" latinLnBrk="0" hangingPunct="1">
                        <a:defRPr sz="1800" kern="1200">
                          <a:solidFill>
                            <a:schemeClr val="dk1"/>
                          </a:solidFill>
                          <a:latin typeface="Amazon Ember Light"/>
                        </a:defRPr>
                      </a:lvl8pPr>
                      <a:lvl9pPr marL="3657600" algn="l" defTabSz="914400" rtl="0" eaLnBrk="1" latinLnBrk="0" hangingPunct="1">
                        <a:defRPr sz="1800" kern="1200">
                          <a:solidFill>
                            <a:schemeClr val="dk1"/>
                          </a:solidFill>
                          <a:latin typeface="Amazon Ember Light"/>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dirty="0">
                          <a:solidFill>
                            <a:schemeClr val="dk1"/>
                          </a:solidFill>
                          <a:latin typeface="+mn-lt"/>
                          <a:ea typeface="Amazon Ember" panose="020B0703020204020204" pitchFamily="34" charset="0"/>
                          <a:cs typeface="Amazon Ember" panose="020B0703020204020204" pitchFamily="34" charset="0"/>
                        </a:rPr>
                        <a:t>IAM</a:t>
                      </a:r>
                      <a:r>
                        <a:rPr lang="en-US" sz="1800" b="0" i="0" baseline="0" dirty="0">
                          <a:solidFill>
                            <a:schemeClr val="dk1"/>
                          </a:solidFill>
                          <a:latin typeface="+mn-lt"/>
                          <a:ea typeface="Amazon Ember" panose="020B0703020204020204" pitchFamily="34" charset="0"/>
                          <a:cs typeface="Amazon Ember" panose="020B0703020204020204" pitchFamily="34" charset="0"/>
                        </a:rPr>
                        <a:t> username and password</a:t>
                      </a:r>
                      <a:endParaRPr lang="en-US" sz="1800" b="0" i="0" dirty="0">
                        <a:solidFill>
                          <a:srgbClr val="232F3E"/>
                        </a:solidFill>
                        <a:latin typeface="+mn-lt"/>
                        <a:ea typeface="Amazon Ember" panose="020B0703020204020204" pitchFamily="34" charset="0"/>
                        <a:cs typeface="Amazon Ember" panose="020B0703020204020204" pitchFamily="34" charset="0"/>
                      </a:endParaRPr>
                    </a:p>
                  </a:txBody>
                  <a:tcPr anchor="ctr">
                    <a:lnL w="12700" cap="flat" cmpd="sng" algn="ctr">
                      <a:solidFill>
                        <a:srgbClr val="D5DBDB"/>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mazon Ember Light"/>
                        </a:defRPr>
                      </a:lvl1pPr>
                      <a:lvl2pPr marL="457200" algn="l" defTabSz="914400" rtl="0" eaLnBrk="1" latinLnBrk="0" hangingPunct="1">
                        <a:defRPr sz="1800" kern="1200">
                          <a:solidFill>
                            <a:schemeClr val="dk1"/>
                          </a:solidFill>
                          <a:latin typeface="Amazon Ember Light"/>
                        </a:defRPr>
                      </a:lvl2pPr>
                      <a:lvl3pPr marL="914400" algn="l" defTabSz="914400" rtl="0" eaLnBrk="1" latinLnBrk="0" hangingPunct="1">
                        <a:defRPr sz="1800" kern="1200">
                          <a:solidFill>
                            <a:schemeClr val="dk1"/>
                          </a:solidFill>
                          <a:latin typeface="Amazon Ember Light"/>
                        </a:defRPr>
                      </a:lvl3pPr>
                      <a:lvl4pPr marL="1371600" algn="l" defTabSz="914400" rtl="0" eaLnBrk="1" latinLnBrk="0" hangingPunct="1">
                        <a:defRPr sz="1800" kern="1200">
                          <a:solidFill>
                            <a:schemeClr val="dk1"/>
                          </a:solidFill>
                          <a:latin typeface="Amazon Ember Light"/>
                        </a:defRPr>
                      </a:lvl4pPr>
                      <a:lvl5pPr marL="1828800" algn="l" defTabSz="914400" rtl="0" eaLnBrk="1" latinLnBrk="0" hangingPunct="1">
                        <a:defRPr sz="1800" kern="1200">
                          <a:solidFill>
                            <a:schemeClr val="dk1"/>
                          </a:solidFill>
                          <a:latin typeface="Amazon Ember Light"/>
                        </a:defRPr>
                      </a:lvl5pPr>
                      <a:lvl6pPr marL="2286000" algn="l" defTabSz="914400" rtl="0" eaLnBrk="1" latinLnBrk="0" hangingPunct="1">
                        <a:defRPr sz="1800" kern="1200">
                          <a:solidFill>
                            <a:schemeClr val="dk1"/>
                          </a:solidFill>
                          <a:latin typeface="Amazon Ember Light"/>
                        </a:defRPr>
                      </a:lvl6pPr>
                      <a:lvl7pPr marL="2743200" algn="l" defTabSz="914400" rtl="0" eaLnBrk="1" latinLnBrk="0" hangingPunct="1">
                        <a:defRPr sz="1800" kern="1200">
                          <a:solidFill>
                            <a:schemeClr val="dk1"/>
                          </a:solidFill>
                          <a:latin typeface="Amazon Ember Light"/>
                        </a:defRPr>
                      </a:lvl7pPr>
                      <a:lvl8pPr marL="3200400" algn="l" defTabSz="914400" rtl="0" eaLnBrk="1" latinLnBrk="0" hangingPunct="1">
                        <a:defRPr sz="1800" kern="1200">
                          <a:solidFill>
                            <a:schemeClr val="dk1"/>
                          </a:solidFill>
                          <a:latin typeface="Amazon Ember Light"/>
                        </a:defRPr>
                      </a:lvl8pPr>
                      <a:lvl9pPr marL="3657600" algn="l" defTabSz="914400" rtl="0" eaLnBrk="1" latinLnBrk="0" hangingPunct="1">
                        <a:defRPr sz="1800" kern="1200">
                          <a:solidFill>
                            <a:schemeClr val="dk1"/>
                          </a:solidFill>
                          <a:latin typeface="Amazon Ember Light"/>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dirty="0">
                          <a:latin typeface="+mn-lt"/>
                          <a:ea typeface="Amazon Ember Light" panose="020B0403020204020204" pitchFamily="34" charset="0"/>
                          <a:cs typeface="Amazon Ember Light" panose="020B0403020204020204" pitchFamily="34" charset="0"/>
                        </a:rPr>
                        <a:t>Used</a:t>
                      </a:r>
                      <a:r>
                        <a:rPr lang="en-US" sz="1800" b="0" i="0" baseline="0" dirty="0">
                          <a:latin typeface="+mn-lt"/>
                          <a:ea typeface="Amazon Ember Light" panose="020B0403020204020204" pitchFamily="34" charset="0"/>
                          <a:cs typeface="Amazon Ember Light" panose="020B0403020204020204" pitchFamily="34" charset="0"/>
                        </a:rPr>
                        <a:t> for accessing the AWS Management Console</a:t>
                      </a:r>
                      <a:endParaRPr lang="en-US" sz="1800" b="0" i="0" dirty="0">
                        <a:solidFill>
                          <a:srgbClr val="232F3E"/>
                        </a:solidFill>
                        <a:latin typeface="+mn-lt"/>
                        <a:ea typeface="Amazon Ember Light" panose="020B0403020204020204" pitchFamily="34" charset="0"/>
                        <a:cs typeface="Amazon Ember Light" panose="020B0403020204020204" pitchFamily="34" charset="0"/>
                      </a:endParaRPr>
                    </a:p>
                  </a:txBody>
                  <a:tcPr anchor="ctr">
                    <a:lnL w="12700" cmpd="sng">
                      <a:solidFill>
                        <a:srgbClr val="FFFFFF"/>
                      </a:solidFill>
                    </a:lnL>
                    <a:lnR w="12700" cap="flat" cmpd="sng" algn="ctr">
                      <a:solidFill>
                        <a:srgbClr val="D5DBDB"/>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58582199"/>
                  </a:ext>
                </a:extLst>
              </a:tr>
              <a:tr h="650912">
                <a:tc>
                  <a:txBody>
                    <a:bodyPr/>
                    <a:lstStyle>
                      <a:lvl1pPr marL="0" algn="l" defTabSz="914400" rtl="0" eaLnBrk="1" latinLnBrk="0" hangingPunct="1">
                        <a:defRPr sz="1800" kern="1200">
                          <a:solidFill>
                            <a:schemeClr val="dk1"/>
                          </a:solidFill>
                          <a:latin typeface="Amazon Ember Light"/>
                        </a:defRPr>
                      </a:lvl1pPr>
                      <a:lvl2pPr marL="457200" algn="l" defTabSz="914400" rtl="0" eaLnBrk="1" latinLnBrk="0" hangingPunct="1">
                        <a:defRPr sz="1800" kern="1200">
                          <a:solidFill>
                            <a:schemeClr val="dk1"/>
                          </a:solidFill>
                          <a:latin typeface="Amazon Ember Light"/>
                        </a:defRPr>
                      </a:lvl2pPr>
                      <a:lvl3pPr marL="914400" algn="l" defTabSz="914400" rtl="0" eaLnBrk="1" latinLnBrk="0" hangingPunct="1">
                        <a:defRPr sz="1800" kern="1200">
                          <a:solidFill>
                            <a:schemeClr val="dk1"/>
                          </a:solidFill>
                          <a:latin typeface="Amazon Ember Light"/>
                        </a:defRPr>
                      </a:lvl3pPr>
                      <a:lvl4pPr marL="1371600" algn="l" defTabSz="914400" rtl="0" eaLnBrk="1" latinLnBrk="0" hangingPunct="1">
                        <a:defRPr sz="1800" kern="1200">
                          <a:solidFill>
                            <a:schemeClr val="dk1"/>
                          </a:solidFill>
                          <a:latin typeface="Amazon Ember Light"/>
                        </a:defRPr>
                      </a:lvl4pPr>
                      <a:lvl5pPr marL="1828800" algn="l" defTabSz="914400" rtl="0" eaLnBrk="1" latinLnBrk="0" hangingPunct="1">
                        <a:defRPr sz="1800" kern="1200">
                          <a:solidFill>
                            <a:schemeClr val="dk1"/>
                          </a:solidFill>
                          <a:latin typeface="Amazon Ember Light"/>
                        </a:defRPr>
                      </a:lvl5pPr>
                      <a:lvl6pPr marL="2286000" algn="l" defTabSz="914400" rtl="0" eaLnBrk="1" latinLnBrk="0" hangingPunct="1">
                        <a:defRPr sz="1800" kern="1200">
                          <a:solidFill>
                            <a:schemeClr val="dk1"/>
                          </a:solidFill>
                          <a:latin typeface="Amazon Ember Light"/>
                        </a:defRPr>
                      </a:lvl6pPr>
                      <a:lvl7pPr marL="2743200" algn="l" defTabSz="914400" rtl="0" eaLnBrk="1" latinLnBrk="0" hangingPunct="1">
                        <a:defRPr sz="1800" kern="1200">
                          <a:solidFill>
                            <a:schemeClr val="dk1"/>
                          </a:solidFill>
                          <a:latin typeface="Amazon Ember Light"/>
                        </a:defRPr>
                      </a:lvl7pPr>
                      <a:lvl8pPr marL="3200400" algn="l" defTabSz="914400" rtl="0" eaLnBrk="1" latinLnBrk="0" hangingPunct="1">
                        <a:defRPr sz="1800" kern="1200">
                          <a:solidFill>
                            <a:schemeClr val="dk1"/>
                          </a:solidFill>
                          <a:latin typeface="Amazon Ember Light"/>
                        </a:defRPr>
                      </a:lvl8pPr>
                      <a:lvl9pPr marL="3657600" algn="l" defTabSz="914400" rtl="0" eaLnBrk="1" latinLnBrk="0" hangingPunct="1">
                        <a:defRPr sz="1800" kern="1200">
                          <a:solidFill>
                            <a:schemeClr val="dk1"/>
                          </a:solidFill>
                          <a:latin typeface="Amazon Ember Light"/>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dirty="0">
                          <a:solidFill>
                            <a:schemeClr val="dk1"/>
                          </a:solidFill>
                          <a:latin typeface="+mn-lt"/>
                          <a:ea typeface="Amazon Ember" panose="020B0703020204020204" pitchFamily="34" charset="0"/>
                          <a:cs typeface="Amazon Ember" panose="020B0703020204020204" pitchFamily="34" charset="0"/>
                        </a:rPr>
                        <a:t>Access or secret</a:t>
                      </a:r>
                      <a:r>
                        <a:rPr lang="en-US" sz="1800" b="0" i="0" baseline="0" dirty="0">
                          <a:solidFill>
                            <a:schemeClr val="dk1"/>
                          </a:solidFill>
                          <a:latin typeface="+mn-lt"/>
                          <a:ea typeface="Amazon Ember" panose="020B0703020204020204" pitchFamily="34" charset="0"/>
                          <a:cs typeface="Amazon Ember" panose="020B0703020204020204" pitchFamily="34" charset="0"/>
                        </a:rPr>
                        <a:t> keys</a:t>
                      </a:r>
                      <a:endParaRPr lang="en-US" sz="1800" b="0" i="0" dirty="0">
                        <a:solidFill>
                          <a:srgbClr val="232F3E"/>
                        </a:solidFill>
                        <a:latin typeface="+mn-lt"/>
                        <a:ea typeface="Amazon Ember" panose="020B0703020204020204" pitchFamily="34" charset="0"/>
                        <a:cs typeface="Amazon Ember" panose="020B0703020204020204" pitchFamily="34" charset="0"/>
                      </a:endParaRPr>
                    </a:p>
                  </a:txBody>
                  <a:tcPr anchor="ctr">
                    <a:lnL w="12700" cap="flat" cmpd="sng" algn="ctr">
                      <a:solidFill>
                        <a:srgbClr val="D5DBDB"/>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mazon Ember Light"/>
                        </a:defRPr>
                      </a:lvl1pPr>
                      <a:lvl2pPr marL="457200" algn="l" defTabSz="914400" rtl="0" eaLnBrk="1" latinLnBrk="0" hangingPunct="1">
                        <a:defRPr sz="1800" kern="1200">
                          <a:solidFill>
                            <a:schemeClr val="dk1"/>
                          </a:solidFill>
                          <a:latin typeface="Amazon Ember Light"/>
                        </a:defRPr>
                      </a:lvl2pPr>
                      <a:lvl3pPr marL="914400" algn="l" defTabSz="914400" rtl="0" eaLnBrk="1" latinLnBrk="0" hangingPunct="1">
                        <a:defRPr sz="1800" kern="1200">
                          <a:solidFill>
                            <a:schemeClr val="dk1"/>
                          </a:solidFill>
                          <a:latin typeface="Amazon Ember Light"/>
                        </a:defRPr>
                      </a:lvl3pPr>
                      <a:lvl4pPr marL="1371600" algn="l" defTabSz="914400" rtl="0" eaLnBrk="1" latinLnBrk="0" hangingPunct="1">
                        <a:defRPr sz="1800" kern="1200">
                          <a:solidFill>
                            <a:schemeClr val="dk1"/>
                          </a:solidFill>
                          <a:latin typeface="Amazon Ember Light"/>
                        </a:defRPr>
                      </a:lvl4pPr>
                      <a:lvl5pPr marL="1828800" algn="l" defTabSz="914400" rtl="0" eaLnBrk="1" latinLnBrk="0" hangingPunct="1">
                        <a:defRPr sz="1800" kern="1200">
                          <a:solidFill>
                            <a:schemeClr val="dk1"/>
                          </a:solidFill>
                          <a:latin typeface="Amazon Ember Light"/>
                        </a:defRPr>
                      </a:lvl5pPr>
                      <a:lvl6pPr marL="2286000" algn="l" defTabSz="914400" rtl="0" eaLnBrk="1" latinLnBrk="0" hangingPunct="1">
                        <a:defRPr sz="1800" kern="1200">
                          <a:solidFill>
                            <a:schemeClr val="dk1"/>
                          </a:solidFill>
                          <a:latin typeface="Amazon Ember Light"/>
                        </a:defRPr>
                      </a:lvl6pPr>
                      <a:lvl7pPr marL="2743200" algn="l" defTabSz="914400" rtl="0" eaLnBrk="1" latinLnBrk="0" hangingPunct="1">
                        <a:defRPr sz="1800" kern="1200">
                          <a:solidFill>
                            <a:schemeClr val="dk1"/>
                          </a:solidFill>
                          <a:latin typeface="Amazon Ember Light"/>
                        </a:defRPr>
                      </a:lvl7pPr>
                      <a:lvl8pPr marL="3200400" algn="l" defTabSz="914400" rtl="0" eaLnBrk="1" latinLnBrk="0" hangingPunct="1">
                        <a:defRPr sz="1800" kern="1200">
                          <a:solidFill>
                            <a:schemeClr val="dk1"/>
                          </a:solidFill>
                          <a:latin typeface="Amazon Ember Light"/>
                        </a:defRPr>
                      </a:lvl8pPr>
                      <a:lvl9pPr marL="3657600" algn="l" defTabSz="914400" rtl="0" eaLnBrk="1" latinLnBrk="0" hangingPunct="1">
                        <a:defRPr sz="1800" kern="1200">
                          <a:solidFill>
                            <a:schemeClr val="dk1"/>
                          </a:solidFill>
                          <a:latin typeface="Amazon Ember Light"/>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baseline="0" dirty="0">
                          <a:solidFill>
                            <a:schemeClr val="dk1"/>
                          </a:solidFill>
                          <a:latin typeface="+mn-lt"/>
                          <a:ea typeface="Amazon Ember Light" panose="020B0403020204020204" pitchFamily="34" charset="0"/>
                          <a:cs typeface="Amazon Ember Light" panose="020B0403020204020204" pitchFamily="34" charset="0"/>
                        </a:rPr>
                        <a:t>Used with AWS Command Line Interface (AWS CLI) and programmatic requests through APIs and SDKs</a:t>
                      </a:r>
                      <a:endParaRPr lang="en-US" sz="1800" b="0" i="0" dirty="0">
                        <a:solidFill>
                          <a:srgbClr val="232F3E"/>
                        </a:solidFill>
                        <a:latin typeface="+mn-lt"/>
                        <a:ea typeface="Amazon Ember Light" panose="020B0403020204020204" pitchFamily="34" charset="0"/>
                        <a:cs typeface="Amazon Ember Light" panose="020B0403020204020204" pitchFamily="34" charset="0"/>
                      </a:endParaRPr>
                    </a:p>
                  </a:txBody>
                  <a:tcPr anchor="ctr">
                    <a:lnL w="12700" cmpd="sng">
                      <a:solidFill>
                        <a:srgbClr val="FFFFFF"/>
                      </a:solidFill>
                    </a:lnL>
                    <a:lnR w="12700" cap="flat" cmpd="sng" algn="ctr">
                      <a:solidFill>
                        <a:srgbClr val="D5DBDB"/>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491383376"/>
                  </a:ext>
                </a:extLst>
              </a:tr>
              <a:tr h="650912">
                <a:tc>
                  <a:txBody>
                    <a:bodyPr/>
                    <a:lstStyle>
                      <a:lvl1pPr marL="0" algn="l" defTabSz="914400" rtl="0" eaLnBrk="1" latinLnBrk="0" hangingPunct="1">
                        <a:defRPr sz="1800" kern="1200">
                          <a:solidFill>
                            <a:schemeClr val="dk1"/>
                          </a:solidFill>
                          <a:latin typeface="Amazon Ember Light"/>
                        </a:defRPr>
                      </a:lvl1pPr>
                      <a:lvl2pPr marL="457200" algn="l" defTabSz="914400" rtl="0" eaLnBrk="1" latinLnBrk="0" hangingPunct="1">
                        <a:defRPr sz="1800" kern="1200">
                          <a:solidFill>
                            <a:schemeClr val="dk1"/>
                          </a:solidFill>
                          <a:latin typeface="Amazon Ember Light"/>
                        </a:defRPr>
                      </a:lvl2pPr>
                      <a:lvl3pPr marL="914400" algn="l" defTabSz="914400" rtl="0" eaLnBrk="1" latinLnBrk="0" hangingPunct="1">
                        <a:defRPr sz="1800" kern="1200">
                          <a:solidFill>
                            <a:schemeClr val="dk1"/>
                          </a:solidFill>
                          <a:latin typeface="Amazon Ember Light"/>
                        </a:defRPr>
                      </a:lvl3pPr>
                      <a:lvl4pPr marL="1371600" algn="l" defTabSz="914400" rtl="0" eaLnBrk="1" latinLnBrk="0" hangingPunct="1">
                        <a:defRPr sz="1800" kern="1200">
                          <a:solidFill>
                            <a:schemeClr val="dk1"/>
                          </a:solidFill>
                          <a:latin typeface="Amazon Ember Light"/>
                        </a:defRPr>
                      </a:lvl4pPr>
                      <a:lvl5pPr marL="1828800" algn="l" defTabSz="914400" rtl="0" eaLnBrk="1" latinLnBrk="0" hangingPunct="1">
                        <a:defRPr sz="1800" kern="1200">
                          <a:solidFill>
                            <a:schemeClr val="dk1"/>
                          </a:solidFill>
                          <a:latin typeface="Amazon Ember Light"/>
                        </a:defRPr>
                      </a:lvl5pPr>
                      <a:lvl6pPr marL="2286000" algn="l" defTabSz="914400" rtl="0" eaLnBrk="1" latinLnBrk="0" hangingPunct="1">
                        <a:defRPr sz="1800" kern="1200">
                          <a:solidFill>
                            <a:schemeClr val="dk1"/>
                          </a:solidFill>
                          <a:latin typeface="Amazon Ember Light"/>
                        </a:defRPr>
                      </a:lvl6pPr>
                      <a:lvl7pPr marL="2743200" algn="l" defTabSz="914400" rtl="0" eaLnBrk="1" latinLnBrk="0" hangingPunct="1">
                        <a:defRPr sz="1800" kern="1200">
                          <a:solidFill>
                            <a:schemeClr val="dk1"/>
                          </a:solidFill>
                          <a:latin typeface="Amazon Ember Light"/>
                        </a:defRPr>
                      </a:lvl7pPr>
                      <a:lvl8pPr marL="3200400" algn="l" defTabSz="914400" rtl="0" eaLnBrk="1" latinLnBrk="0" hangingPunct="1">
                        <a:defRPr sz="1800" kern="1200">
                          <a:solidFill>
                            <a:schemeClr val="dk1"/>
                          </a:solidFill>
                          <a:latin typeface="Amazon Ember Light"/>
                        </a:defRPr>
                      </a:lvl8pPr>
                      <a:lvl9pPr marL="3657600" algn="l" defTabSz="914400" rtl="0" eaLnBrk="1" latinLnBrk="0" hangingPunct="1">
                        <a:defRPr sz="1800" kern="1200">
                          <a:solidFill>
                            <a:schemeClr val="dk1"/>
                          </a:solidFill>
                          <a:latin typeface="Amazon Ember Light"/>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dirty="0">
                          <a:solidFill>
                            <a:schemeClr val="dk1"/>
                          </a:solidFill>
                          <a:latin typeface="+mn-lt"/>
                          <a:ea typeface="Amazon Ember" panose="020B0703020204020204" pitchFamily="34" charset="0"/>
                          <a:cs typeface="Amazon Ember" panose="020B0703020204020204" pitchFamily="34" charset="0"/>
                        </a:rPr>
                        <a:t>Multi-factor</a:t>
                      </a:r>
                      <a:r>
                        <a:rPr lang="en-US" sz="1800" b="0" i="0" baseline="0" dirty="0">
                          <a:solidFill>
                            <a:schemeClr val="dk1"/>
                          </a:solidFill>
                          <a:latin typeface="+mn-lt"/>
                          <a:ea typeface="Amazon Ember" panose="020B0703020204020204" pitchFamily="34" charset="0"/>
                          <a:cs typeface="Amazon Ember" panose="020B0703020204020204" pitchFamily="34" charset="0"/>
                        </a:rPr>
                        <a:t> authentication (MFA)</a:t>
                      </a:r>
                      <a:endParaRPr lang="en-US" sz="1800" b="0" i="0" dirty="0">
                        <a:solidFill>
                          <a:srgbClr val="232F3E"/>
                        </a:solidFill>
                        <a:latin typeface="+mn-lt"/>
                        <a:ea typeface="Amazon Ember" panose="020B0703020204020204" pitchFamily="34" charset="0"/>
                        <a:cs typeface="Amazon Ember" panose="020B0703020204020204" pitchFamily="34" charset="0"/>
                      </a:endParaRPr>
                    </a:p>
                  </a:txBody>
                  <a:tcPr anchor="ctr">
                    <a:lnL w="12700" cap="flat" cmpd="sng" algn="ctr">
                      <a:solidFill>
                        <a:srgbClr val="D5DBDB"/>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D5DBD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mazon Ember Light"/>
                        </a:defRPr>
                      </a:lvl1pPr>
                      <a:lvl2pPr marL="457200" algn="l" defTabSz="914400" rtl="0" eaLnBrk="1" latinLnBrk="0" hangingPunct="1">
                        <a:defRPr sz="1800" kern="1200">
                          <a:solidFill>
                            <a:schemeClr val="dk1"/>
                          </a:solidFill>
                          <a:latin typeface="Amazon Ember Light"/>
                        </a:defRPr>
                      </a:lvl2pPr>
                      <a:lvl3pPr marL="914400" algn="l" defTabSz="914400" rtl="0" eaLnBrk="1" latinLnBrk="0" hangingPunct="1">
                        <a:defRPr sz="1800" kern="1200">
                          <a:solidFill>
                            <a:schemeClr val="dk1"/>
                          </a:solidFill>
                          <a:latin typeface="Amazon Ember Light"/>
                        </a:defRPr>
                      </a:lvl3pPr>
                      <a:lvl4pPr marL="1371600" algn="l" defTabSz="914400" rtl="0" eaLnBrk="1" latinLnBrk="0" hangingPunct="1">
                        <a:defRPr sz="1800" kern="1200">
                          <a:solidFill>
                            <a:schemeClr val="dk1"/>
                          </a:solidFill>
                          <a:latin typeface="Amazon Ember Light"/>
                        </a:defRPr>
                      </a:lvl4pPr>
                      <a:lvl5pPr marL="1828800" algn="l" defTabSz="914400" rtl="0" eaLnBrk="1" latinLnBrk="0" hangingPunct="1">
                        <a:defRPr sz="1800" kern="1200">
                          <a:solidFill>
                            <a:schemeClr val="dk1"/>
                          </a:solidFill>
                          <a:latin typeface="Amazon Ember Light"/>
                        </a:defRPr>
                      </a:lvl5pPr>
                      <a:lvl6pPr marL="2286000" algn="l" defTabSz="914400" rtl="0" eaLnBrk="1" latinLnBrk="0" hangingPunct="1">
                        <a:defRPr sz="1800" kern="1200">
                          <a:solidFill>
                            <a:schemeClr val="dk1"/>
                          </a:solidFill>
                          <a:latin typeface="Amazon Ember Light"/>
                        </a:defRPr>
                      </a:lvl6pPr>
                      <a:lvl7pPr marL="2743200" algn="l" defTabSz="914400" rtl="0" eaLnBrk="1" latinLnBrk="0" hangingPunct="1">
                        <a:defRPr sz="1800" kern="1200">
                          <a:solidFill>
                            <a:schemeClr val="dk1"/>
                          </a:solidFill>
                          <a:latin typeface="Amazon Ember Light"/>
                        </a:defRPr>
                      </a:lvl7pPr>
                      <a:lvl8pPr marL="3200400" algn="l" defTabSz="914400" rtl="0" eaLnBrk="1" latinLnBrk="0" hangingPunct="1">
                        <a:defRPr sz="1800" kern="1200">
                          <a:solidFill>
                            <a:schemeClr val="dk1"/>
                          </a:solidFill>
                          <a:latin typeface="Amazon Ember Light"/>
                        </a:defRPr>
                      </a:lvl8pPr>
                      <a:lvl9pPr marL="3657600" algn="l" defTabSz="914400" rtl="0" eaLnBrk="1" latinLnBrk="0" hangingPunct="1">
                        <a:defRPr sz="1800" kern="1200">
                          <a:solidFill>
                            <a:schemeClr val="dk1"/>
                          </a:solidFill>
                          <a:latin typeface="Amazon Ember Light"/>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dirty="0">
                          <a:latin typeface="+mn-lt"/>
                          <a:ea typeface="Amazon Ember Light" panose="020B0403020204020204" pitchFamily="34" charset="0"/>
                          <a:cs typeface="Amazon Ember Light" panose="020B0403020204020204" pitchFamily="34" charset="0"/>
                        </a:rPr>
                        <a:t>Extra layer of security</a:t>
                      </a:r>
                      <a:r>
                        <a:rPr lang="en-US" sz="1800" b="0" i="0" baseline="0" dirty="0">
                          <a:latin typeface="+mn-lt"/>
                          <a:ea typeface="Amazon Ember Light" panose="020B0403020204020204" pitchFamily="34" charset="0"/>
                          <a:cs typeface="Amazon Ember Light" panose="020B0403020204020204" pitchFamily="34" charset="0"/>
                        </a:rPr>
                        <a:t> applied for root and IAM users</a:t>
                      </a:r>
                      <a:r>
                        <a:rPr lang="en-US" sz="1800" b="0" i="0" dirty="0">
                          <a:latin typeface="+mn-lt"/>
                          <a:ea typeface="Amazon Ember Light" panose="020B0403020204020204" pitchFamily="34" charset="0"/>
                          <a:cs typeface="Amazon Ember Light" panose="020B0403020204020204" pitchFamily="34" charset="0"/>
                        </a:rPr>
                        <a:t> </a:t>
                      </a:r>
                      <a:endParaRPr lang="en-US" sz="1800" b="0" i="0" dirty="0">
                        <a:solidFill>
                          <a:srgbClr val="232F3E"/>
                        </a:solidFill>
                        <a:latin typeface="+mn-lt"/>
                        <a:ea typeface="Amazon Ember Light" panose="020B0403020204020204" pitchFamily="34" charset="0"/>
                        <a:cs typeface="Amazon Ember Light" panose="020B0403020204020204" pitchFamily="34" charset="0"/>
                      </a:endParaRPr>
                    </a:p>
                  </a:txBody>
                  <a:tcPr anchor="ctr">
                    <a:lnL w="12700" cmpd="sng">
                      <a:solidFill>
                        <a:srgbClr val="FFFFFF"/>
                      </a:solidFill>
                    </a:lnL>
                    <a:lnR w="12700" cap="flat" cmpd="sng" algn="ctr">
                      <a:solidFill>
                        <a:srgbClr val="D5DBDB"/>
                      </a:solidFill>
                      <a:prstDash val="solid"/>
                      <a:round/>
                      <a:headEnd type="none" w="med" len="med"/>
                      <a:tailEnd type="none" w="med" len="med"/>
                    </a:lnR>
                    <a:lnT w="12700" cmpd="sng">
                      <a:solidFill>
                        <a:srgbClr val="FFFFFF"/>
                      </a:solidFill>
                    </a:lnT>
                    <a:lnB w="12700" cap="flat" cmpd="sng" algn="ctr">
                      <a:solidFill>
                        <a:srgbClr val="D5DBD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46340464"/>
                  </a:ext>
                </a:extLst>
              </a:tr>
            </a:tbl>
          </a:graphicData>
        </a:graphic>
      </p:graphicFrame>
      <p:sp>
        <p:nvSpPr>
          <p:cNvPr id="28" name="Rounded Rectangle 6">
            <a:extLst>
              <a:ext uri="{FF2B5EF4-FFF2-40B4-BE49-F238E27FC236}">
                <a16:creationId xmlns:a16="http://schemas.microsoft.com/office/drawing/2014/main" id="{1184B9F0-F93F-40C3-AF01-3A2ABAC0CEE3}"/>
              </a:ext>
            </a:extLst>
          </p:cNvPr>
          <p:cNvSpPr/>
          <p:nvPr/>
        </p:nvSpPr>
        <p:spPr>
          <a:xfrm>
            <a:off x="998647" y="5322712"/>
            <a:ext cx="10194705" cy="928043"/>
          </a:xfrm>
          <a:prstGeom prst="roundRect">
            <a:avLst>
              <a:gd name="adj" fmla="val 0"/>
            </a:avLst>
          </a:prstGeom>
          <a:solidFill>
            <a:srgbClr val="FFFFFF"/>
          </a:solidFill>
          <a:ln w="12700" cap="flat" cmpd="sng" algn="ctr">
            <a:solidFill>
              <a:srgbClr val="232F3E"/>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ea typeface="Amazon Ember" panose="020B0703020204020204" pitchFamily="34" charset="0"/>
                <a:cs typeface="Amazon Ember" panose="020B0703020204020204" pitchFamily="34" charset="0"/>
              </a:rPr>
              <a:t>Best practice: </a:t>
            </a:r>
            <a:r>
              <a:rPr kumimoji="0" lang="en-US" sz="2400" b="0" i="0" u="none" strike="noStrike" kern="0" cap="none" spc="0" normalizeH="0" baseline="0" noProof="0" dirty="0">
                <a:ln>
                  <a:noFill/>
                </a:ln>
                <a:solidFill>
                  <a:srgbClr val="000000"/>
                </a:solidFill>
                <a:effectLst/>
                <a:uLnTx/>
                <a:uFillTx/>
                <a:ea typeface="Amazon Ember" charset="0"/>
                <a:cs typeface="Amazon Ember" charset="0"/>
              </a:rPr>
              <a:t>AWS strongly recommends </a:t>
            </a:r>
            <a:r>
              <a:rPr kumimoji="0" lang="en-US" sz="2400" b="0" i="1" u="none" strike="noStrike" kern="0" cap="none" spc="0" normalizeH="0" baseline="0" noProof="0" dirty="0">
                <a:ln>
                  <a:noFill/>
                </a:ln>
                <a:solidFill>
                  <a:srgbClr val="000000"/>
                </a:solidFill>
                <a:effectLst/>
                <a:uLnTx/>
                <a:uFillTx/>
                <a:ea typeface="Amazon Ember" charset="0"/>
                <a:cs typeface="Amazon Ember" charset="0"/>
              </a:rPr>
              <a:t>not</a:t>
            </a:r>
            <a:r>
              <a:rPr kumimoji="0" lang="en-US" sz="2400" b="0" i="0" u="none" strike="noStrike" kern="0" cap="none" spc="0" normalizeH="0" baseline="0" noProof="0" dirty="0">
                <a:ln>
                  <a:noFill/>
                </a:ln>
                <a:solidFill>
                  <a:srgbClr val="000000"/>
                </a:solidFill>
                <a:effectLst/>
                <a:uLnTx/>
                <a:uFillTx/>
                <a:ea typeface="Amazon Ember" charset="0"/>
                <a:cs typeface="Amazon Ember" charset="0"/>
              </a:rPr>
              <a:t> using the root user for day-to-day tasks. </a:t>
            </a:r>
          </a:p>
        </p:txBody>
      </p:sp>
    </p:spTree>
    <p:custDataLst>
      <p:tags r:id="rId1"/>
    </p:custDataLst>
    <p:extLst>
      <p:ext uri="{BB962C8B-B14F-4D97-AF65-F5344CB8AC3E}">
        <p14:creationId xmlns:p14="http://schemas.microsoft.com/office/powerpoint/2010/main" val="9548552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ONEBRAND EVO (2022-Q4) COLORSET 3" val="JwoIAZVm"/>
  <p:tag name="ARTICULATE_DESIGN_ID_ONEBRAND EVO (2022-Q4) COLORSET 3" val="3qikLSTo"/>
  <p:tag name="ARTICULATE_SLIDE_COUNT" val="4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neBrand EVO (2022-Q4) ColorSet 3">
  <a:themeElements>
    <a:clrScheme name="OneBrand Evo Set 3">
      <a:dk1>
        <a:sysClr val="windowText" lastClr="000000"/>
      </a:dk1>
      <a:lt1>
        <a:sysClr val="window" lastClr="FFFFFF"/>
      </a:lt1>
      <a:dk2>
        <a:srgbClr val="232F3E"/>
      </a:dk2>
      <a:lt2>
        <a:srgbClr val="F1F3F3"/>
      </a:lt2>
      <a:accent1>
        <a:srgbClr val="005276"/>
      </a:accent1>
      <a:accent2>
        <a:srgbClr val="007FAA"/>
      </a:accent2>
      <a:accent3>
        <a:srgbClr val="9FFCEA"/>
      </a:accent3>
      <a:accent4>
        <a:srgbClr val="38EF7D"/>
      </a:accent4>
      <a:accent5>
        <a:srgbClr val="19594E"/>
      </a:accent5>
      <a:accent6>
        <a:srgbClr val="197956"/>
      </a:accent6>
      <a:hlink>
        <a:srgbClr val="197956"/>
      </a:hlink>
      <a:folHlink>
        <a:srgbClr val="197956"/>
      </a:folHlink>
    </a:clrScheme>
    <a:fontScheme name="AWS One Brand Evo">
      <a:majorFont>
        <a:latin typeface="Amazon Ember Display Heavy"/>
        <a:ea typeface=""/>
        <a:cs typeface=""/>
      </a:majorFont>
      <a:minorFont>
        <a:latin typeface="Amazon Ember Display"/>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Elite">
      <a:srgbClr val="1A2F4C"/>
    </a:custClr>
    <a:custClr name="Anchor">
      <a:srgbClr val="003181"/>
    </a:custClr>
    <a:custClr name="Sea Blue">
      <a:srgbClr val="005276"/>
    </a:custClr>
    <a:custClr name="Sky">
      <a:srgbClr val="2074D5"/>
    </a:custClr>
    <a:custClr name="Aqua">
      <a:srgbClr val="007FAA"/>
    </a:custClr>
    <a:custClr name="Cyan">
      <a:srgbClr val="7CE8F4"/>
    </a:custClr>
    <a:custClr name="blank">
      <a:srgbClr val="FFFFFF"/>
    </a:custClr>
    <a:custClr name="blank">
      <a:srgbClr val="FFFFFF"/>
    </a:custClr>
    <a:custClr name="blank">
      <a:srgbClr val="FFFFFF"/>
    </a:custClr>
    <a:custClr name="blank">
      <a:srgbClr val="FFFFFF"/>
    </a:custClr>
    <a:custClr name="Galaxy">
      <a:srgbClr val="330066"/>
    </a:custClr>
    <a:custClr name="Dark Grape">
      <a:srgbClr val="563377"/>
    </a:custClr>
    <a:custClr name="Violet">
      <a:srgbClr val="7C5AED"/>
    </a:custClr>
    <a:custClr name="Bright Lilac">
      <a:srgbClr val="CC83EA"/>
    </a:custClr>
    <a:custClr name="Wine">
      <a:srgbClr val="8F1761"/>
    </a:custClr>
    <a:custClr name="Bloodthorn">
      <a:srgbClr val="B5335C"/>
    </a:custClr>
    <a:custClr name="Cosmos">
      <a:srgbClr val="DF2A5D"/>
    </a:custClr>
    <a:custClr name="Magenta">
      <a:srgbClr val="F46EBB"/>
    </a:custClr>
    <a:custClr name="blank">
      <a:srgbClr val="FFFFFF"/>
    </a:custClr>
    <a:custClr name="blank">
      <a:srgbClr val="FFFFFF"/>
    </a:custClr>
    <a:custClr name="Umber">
      <a:srgbClr val="BE4E2E"/>
    </a:custClr>
    <a:custClr name="Smile">
      <a:srgbClr val="FF9900"/>
    </a:custClr>
    <a:custClr name="Peach">
      <a:srgbClr val="FFAD97"/>
    </a:custClr>
    <a:custClr name="Rind">
      <a:srgbClr val="FBD8B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Evergreen">
      <a:srgbClr val="19594E"/>
    </a:custClr>
    <a:custClr name="Salem">
      <a:srgbClr val="197956"/>
    </a:custClr>
    <a:custClr name="Aloha">
      <a:srgbClr val="1DB893"/>
    </a:custClr>
    <a:custClr name="Mist">
      <a:srgbClr val="9FFCEA"/>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Dark Squid Ink">
      <a:srgbClr val="161E2D"/>
    </a:custClr>
    <a:custClr name="Squid Ink">
      <a:srgbClr val="232F3E"/>
    </a:custClr>
    <a:custClr name="Stone">
      <a:srgbClr val="D4DADA"/>
    </a:custClr>
    <a:custClr name="Paper">
      <a:srgbClr val="F1F3F3"/>
    </a:custClr>
    <a:custClr name="White">
      <a:srgbClr val="FFFFFF"/>
    </a:custClr>
  </a:custClrLst>
  <a:extLst>
    <a:ext uri="{05A4C25C-085E-4340-85A3-A5531E510DB2}">
      <thm15:themeFamily xmlns:thm15="http://schemas.microsoft.com/office/thememl/2012/main" name="TC Official Evolved ColorSet 4 (2022-Q4).potx" id="{CECD8FAD-F029-48AF-B3C8-C6C68F5F2640}" vid="{A1F5EB9E-5EAA-4239-ADDD-DA0BB31B89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CB836B743ECE46852905788428607C" ma:contentTypeVersion="3" ma:contentTypeDescription="Create a new document." ma:contentTypeScope="" ma:versionID="4aa4e4073472faa6165beddf6c8e5686">
  <xsd:schema xmlns:xsd="http://www.w3.org/2001/XMLSchema" xmlns:xs="http://www.w3.org/2001/XMLSchema" xmlns:p="http://schemas.microsoft.com/office/2006/metadata/properties" xmlns:ns2="16fd4261-a5ff-43cb-98f5-bb94e3bdc1c5" targetNamespace="http://schemas.microsoft.com/office/2006/metadata/properties" ma:root="true" ma:fieldsID="312dfb1285275c998b3f6d5c513550dc" ns2:_="">
    <xsd:import namespace="16fd4261-a5ff-43cb-98f5-bb94e3bdc1c5"/>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fd4261-a5ff-43cb-98f5-bb94e3bdc1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2DFE7B-1CF2-4EF7-8C01-E3778DC7F1BD}">
  <ds:schemaRefs>
    <ds:schemaRef ds:uri="http://schemas.microsoft.com/sharepoint/v3/contenttype/forms"/>
  </ds:schemaRefs>
</ds:datastoreItem>
</file>

<file path=customXml/itemProps2.xml><?xml version="1.0" encoding="utf-8"?>
<ds:datastoreItem xmlns:ds="http://schemas.openxmlformats.org/officeDocument/2006/customXml" ds:itemID="{BB95C0AA-5CA9-4B5C-9FD3-30CD29CBD7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fd4261-a5ff-43cb-98f5-bb94e3bdc1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14527</TotalTime>
  <Words>8491</Words>
  <Application>Microsoft Office PowerPoint</Application>
  <PresentationFormat>Widescreen</PresentationFormat>
  <Paragraphs>958</Paragraphs>
  <Slides>47</Slides>
  <Notes>47</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60" baseType="lpstr">
      <vt:lpstr>Amazon Ember</vt:lpstr>
      <vt:lpstr>Amazon Ember Display</vt:lpstr>
      <vt:lpstr>Amazon Ember Display Heavy</vt:lpstr>
      <vt:lpstr>Amazon Ember Light</vt:lpstr>
      <vt:lpstr>Arial</vt:lpstr>
      <vt:lpstr>Calibri</vt:lpstr>
      <vt:lpstr>Courier</vt:lpstr>
      <vt:lpstr>Courier New</vt:lpstr>
      <vt:lpstr>Helvetica Neue</vt:lpstr>
      <vt:lpstr>Lucida Console</vt:lpstr>
      <vt:lpstr>Segoe UI</vt:lpstr>
      <vt:lpstr>OneBrand EVO (2022-Q4) ColorSet 3</vt:lpstr>
      <vt:lpstr>Visio</vt:lpstr>
      <vt:lpstr>Cloud Operations on AWS</vt:lpstr>
      <vt:lpstr>Module overview</vt:lpstr>
      <vt:lpstr>Example Corp. manager requests </vt:lpstr>
      <vt:lpstr> Access management</vt:lpstr>
      <vt:lpstr>Access management</vt:lpstr>
      <vt:lpstr>Introduction to IAM</vt:lpstr>
      <vt:lpstr> Authentication</vt:lpstr>
      <vt:lpstr>Principals</vt:lpstr>
      <vt:lpstr>Security credentials</vt:lpstr>
      <vt:lpstr>IAM users</vt:lpstr>
      <vt:lpstr>IAM roles</vt:lpstr>
      <vt:lpstr>Federated users</vt:lpstr>
      <vt:lpstr> Authorization</vt:lpstr>
      <vt:lpstr>IAM user permissions</vt:lpstr>
      <vt:lpstr>Grant permissions to multiple users</vt:lpstr>
      <vt:lpstr>Principle of least privilege (1 of 2)</vt:lpstr>
      <vt:lpstr>Principle of least privilege (2 of 2)</vt:lpstr>
      <vt:lpstr>Introduction to policies</vt:lpstr>
      <vt:lpstr>Policy elements</vt:lpstr>
      <vt:lpstr>Policy creation tools—AWS Policy Generator</vt:lpstr>
      <vt:lpstr>Permissions to pass a role</vt:lpstr>
      <vt:lpstr>What does this policy authorize? (1 of 3)</vt:lpstr>
      <vt:lpstr>What does this policy authorize? (2 of 3)</vt:lpstr>
      <vt:lpstr>What does this policy authorize? (3 of 3)</vt:lpstr>
      <vt:lpstr>Policy precedence</vt:lpstr>
      <vt:lpstr>IAM summary</vt:lpstr>
      <vt:lpstr> Best practices for IAM</vt:lpstr>
      <vt:lpstr>Start with AWS managed policies </vt:lpstr>
      <vt:lpstr>Use multi-factor authentication</vt:lpstr>
      <vt:lpstr>Rotate credentials regularly</vt:lpstr>
      <vt:lpstr>Review and audit IAM access</vt:lpstr>
      <vt:lpstr>Remove unnecessary credentials</vt:lpstr>
      <vt:lpstr>Example: IAM credential report</vt:lpstr>
      <vt:lpstr>Validate policies with IAM Access Analyzer</vt:lpstr>
      <vt:lpstr>Automate policy simulations</vt:lpstr>
      <vt:lpstr>Example Corp. manager requests  0</vt:lpstr>
      <vt:lpstr> Resources, accounts, and AWS Organizations </vt:lpstr>
      <vt:lpstr>Resources</vt:lpstr>
      <vt:lpstr>Accounts</vt:lpstr>
      <vt:lpstr>AWS Organizations</vt:lpstr>
      <vt:lpstr>Features of AWS Organizations</vt:lpstr>
      <vt:lpstr>Service control policy (SCP)</vt:lpstr>
      <vt:lpstr>SCP example 1</vt:lpstr>
      <vt:lpstr>SCP example 2</vt:lpstr>
      <vt:lpstr>Example Corp. manager requests  3</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Operations on AWS</dc:title>
  <dc:subject>Dev-02-AccessManagement</dc:subject>
  <dc:creator>Moore, John</dc:creator>
  <cp:keywords>v5.0</cp:keywords>
  <cp:lastModifiedBy>Daswani, Monisha</cp:lastModifiedBy>
  <cp:revision>190</cp:revision>
  <dcterms:created xsi:type="dcterms:W3CDTF">2022-12-07T21:02:08Z</dcterms:created>
  <dcterms:modified xsi:type="dcterms:W3CDTF">2026-03-10T16:50:41Z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965B5BBA-998E-4CE2-A51E-B898E8D34C70</vt:lpwstr>
  </property>
  <property fmtid="{D5CDD505-2E9C-101B-9397-08002B2CF9AE}" pid="3" name="ArticulatePath">
    <vt:lpwstr>Color Set 4</vt:lpwstr>
  </property>
  <property fmtid="{D5CDD505-2E9C-101B-9397-08002B2CF9AE}" pid="4" name="MSIP_Label_19e68092-05df-4271-8e3e-b2a4c82ba797_Enabled">
    <vt:lpwstr>true</vt:lpwstr>
  </property>
  <property fmtid="{D5CDD505-2E9C-101B-9397-08002B2CF9AE}" pid="5" name="MSIP_Label_19e68092-05df-4271-8e3e-b2a4c82ba797_SetDate">
    <vt:lpwstr>2026-03-02T19:58:47Z</vt:lpwstr>
  </property>
  <property fmtid="{D5CDD505-2E9C-101B-9397-08002B2CF9AE}" pid="6" name="MSIP_Label_19e68092-05df-4271-8e3e-b2a4c82ba797_Method">
    <vt:lpwstr>Standard</vt:lpwstr>
  </property>
  <property fmtid="{D5CDD505-2E9C-101B-9397-08002B2CF9AE}" pid="7" name="MSIP_Label_19e68092-05df-4271-8e3e-b2a4c82ba797_Name">
    <vt:lpwstr>Amazon Confidential</vt:lpwstr>
  </property>
  <property fmtid="{D5CDD505-2E9C-101B-9397-08002B2CF9AE}" pid="8" name="MSIP_Label_19e68092-05df-4271-8e3e-b2a4c82ba797_SiteId">
    <vt:lpwstr>5280104a-472d-4538-9ccf-1e1d0efe8b1b</vt:lpwstr>
  </property>
  <property fmtid="{D5CDD505-2E9C-101B-9397-08002B2CF9AE}" pid="9" name="MSIP_Label_19e68092-05df-4271-8e3e-b2a4c82ba797_ActionId">
    <vt:lpwstr>dfc3278c-a31a-40f3-a0c3-169c68f250f1</vt:lpwstr>
  </property>
  <property fmtid="{D5CDD505-2E9C-101B-9397-08002B2CF9AE}" pid="10" name="MSIP_Label_19e68092-05df-4271-8e3e-b2a4c82ba797_ContentBits">
    <vt:lpwstr>0</vt:lpwstr>
  </property>
  <property fmtid="{D5CDD505-2E9C-101B-9397-08002B2CF9AE}" pid="11" name="MSIP_Label_19e68092-05df-4271-8e3e-b2a4c82ba797_Tag">
    <vt:lpwstr>50, 3, 0, 1</vt:lpwstr>
  </property>
</Properties>
</file>