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3.xml" ContentType="application/vnd.openxmlformats-officedocument.theme+xml"/>
  <Override PartName="/ppt/tags/tag112.xml" ContentType="application/vnd.openxmlformats-officedocument.presentationml.tags+xml"/>
  <Override PartName="/ppt/notesSlides/notesSlide1.xml" ContentType="application/vnd.openxmlformats-officedocument.presentationml.notesSlide+xml"/>
  <Override PartName="/ppt/tags/tag113.xml" ContentType="application/vnd.openxmlformats-officedocument.presentationml.tags+xml"/>
  <Override PartName="/ppt/notesSlides/notesSlide2.xml" ContentType="application/vnd.openxmlformats-officedocument.presentationml.notesSlide+xml"/>
  <Override PartName="/ppt/tags/tag114.xml" ContentType="application/vnd.openxmlformats-officedocument.presentationml.tags+xml"/>
  <Override PartName="/ppt/notesSlides/notesSlide3.xml" ContentType="application/vnd.openxmlformats-officedocument.presentationml.notesSlide+xml"/>
  <Override PartName="/ppt/tags/tag115.xml" ContentType="application/vnd.openxmlformats-officedocument.presentationml.tags+xml"/>
  <Override PartName="/ppt/notesSlides/notesSlide4.xml" ContentType="application/vnd.openxmlformats-officedocument.presentationml.notesSlide+xml"/>
  <Override PartName="/ppt/tags/tag116.xml" ContentType="application/vnd.openxmlformats-officedocument.presentationml.tags+xml"/>
  <Override PartName="/ppt/notesSlides/notesSlide5.xml" ContentType="application/vnd.openxmlformats-officedocument.presentationml.notesSlide+xml"/>
  <Override PartName="/ppt/tags/tag117.xml" ContentType="application/vnd.openxmlformats-officedocument.presentationml.tags+xml"/>
  <Override PartName="/ppt/notesSlides/notesSlide6.xml" ContentType="application/vnd.openxmlformats-officedocument.presentationml.notesSlide+xml"/>
  <Override PartName="/ppt/tags/tag118.xml" ContentType="application/vnd.openxmlformats-officedocument.presentationml.tags+xml"/>
  <Override PartName="/ppt/notesSlides/notesSlide7.xml" ContentType="application/vnd.openxmlformats-officedocument.presentationml.notesSlide+xml"/>
  <Override PartName="/ppt/tags/tag119.xml" ContentType="application/vnd.openxmlformats-officedocument.presentationml.tags+xml"/>
  <Override PartName="/ppt/notesSlides/notesSlide8.xml" ContentType="application/vnd.openxmlformats-officedocument.presentationml.notesSlide+xml"/>
  <Override PartName="/ppt/tags/tag120.xml" ContentType="application/vnd.openxmlformats-officedocument.presentationml.tags+xml"/>
  <Override PartName="/ppt/notesSlides/notesSlide9.xml" ContentType="application/vnd.openxmlformats-officedocument.presentationml.notesSlide+xml"/>
  <Override PartName="/ppt/tags/tag121.xml" ContentType="application/vnd.openxmlformats-officedocument.presentationml.tags+xml"/>
  <Override PartName="/ppt/notesSlides/notesSlide10.xml" ContentType="application/vnd.openxmlformats-officedocument.presentationml.notesSlide+xml"/>
  <Override PartName="/ppt/tags/tag122.xml" ContentType="application/vnd.openxmlformats-officedocument.presentationml.tags+xml"/>
  <Override PartName="/ppt/notesSlides/notesSlide11.xml" ContentType="application/vnd.openxmlformats-officedocument.presentationml.notesSlide+xml"/>
  <Override PartName="/ppt/tags/tag123.xml" ContentType="application/vnd.openxmlformats-officedocument.presentationml.tags+xml"/>
  <Override PartName="/ppt/notesSlides/notesSlide12.xml" ContentType="application/vnd.openxmlformats-officedocument.presentationml.notesSlide+xml"/>
  <Override PartName="/ppt/tags/tag124.xml" ContentType="application/vnd.openxmlformats-officedocument.presentationml.tags+xml"/>
  <Override PartName="/ppt/notesSlides/notesSlide13.xml" ContentType="application/vnd.openxmlformats-officedocument.presentationml.notesSlide+xml"/>
  <Override PartName="/ppt/tags/tag125.xml" ContentType="application/vnd.openxmlformats-officedocument.presentationml.tags+xml"/>
  <Override PartName="/ppt/notesSlides/notesSlide14.xml" ContentType="application/vnd.openxmlformats-officedocument.presentationml.notesSlide+xml"/>
  <Override PartName="/ppt/tags/tag126.xml" ContentType="application/vnd.openxmlformats-officedocument.presentationml.tags+xml"/>
  <Override PartName="/ppt/notesSlides/notesSlide15.xml" ContentType="application/vnd.openxmlformats-officedocument.presentationml.notesSlide+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notesSlides/notesSlide17.xml" ContentType="application/vnd.openxmlformats-officedocument.presentationml.notesSlide+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notesSlides/notesSlide19.xml" ContentType="application/vnd.openxmlformats-officedocument.presentationml.notesSlide+xml"/>
  <Override PartName="/ppt/tags/tag131.xml" ContentType="application/vnd.openxmlformats-officedocument.presentationml.tags+xml"/>
  <Override PartName="/ppt/notesSlides/notesSlide20.xml" ContentType="application/vnd.openxmlformats-officedocument.presentationml.notesSlide+xml"/>
  <Override PartName="/ppt/tags/tag132.xml" ContentType="application/vnd.openxmlformats-officedocument.presentationml.tags+xml"/>
  <Override PartName="/ppt/notesSlides/notesSlide21.xml" ContentType="application/vnd.openxmlformats-officedocument.presentationml.notesSlide+xml"/>
  <Override PartName="/ppt/tags/tag133.xml" ContentType="application/vnd.openxmlformats-officedocument.presentationml.tags+xml"/>
  <Override PartName="/ppt/notesSlides/notesSlide22.xml" ContentType="application/vnd.openxmlformats-officedocument.presentationml.notesSlide+xml"/>
  <Override PartName="/ppt/tags/tag134.xml" ContentType="application/vnd.openxmlformats-officedocument.presentationml.tags+xml"/>
  <Override PartName="/ppt/notesSlides/notesSlide23.xml" ContentType="application/vnd.openxmlformats-officedocument.presentationml.notesSlide+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notesSlides/notesSlide25.xml" ContentType="application/vnd.openxmlformats-officedocument.presentationml.notesSlide+xml"/>
  <Override PartName="/ppt/tags/tag137.xml" ContentType="application/vnd.openxmlformats-officedocument.presentationml.tags+xml"/>
  <Override PartName="/ppt/notesSlides/notesSlide26.xml" ContentType="application/vnd.openxmlformats-officedocument.presentationml.notesSlide+xml"/>
  <Override PartName="/ppt/tags/tag138.xml" ContentType="application/vnd.openxmlformats-officedocument.presentationml.tags+xml"/>
  <Override PartName="/ppt/notesSlides/notesSlide27.xml" ContentType="application/vnd.openxmlformats-officedocument.presentationml.notesSlide+xml"/>
  <Override PartName="/ppt/tags/tag139.xml" ContentType="application/vnd.openxmlformats-officedocument.presentationml.tags+xml"/>
  <Override PartName="/ppt/notesSlides/notesSlide28.xml" ContentType="application/vnd.openxmlformats-officedocument.presentationml.notesSlide+xml"/>
  <Override PartName="/ppt/tags/tag140.xml" ContentType="application/vnd.openxmlformats-officedocument.presentationml.tags+xml"/>
  <Override PartName="/ppt/notesSlides/notesSlide29.xml" ContentType="application/vnd.openxmlformats-officedocument.presentationml.notesSlide+xml"/>
  <Override PartName="/ppt/tags/tag141.xml" ContentType="application/vnd.openxmlformats-officedocument.presentationml.tags+xml"/>
  <Override PartName="/ppt/notesSlides/notesSlide30.xml" ContentType="application/vnd.openxmlformats-officedocument.presentationml.notesSlide+xml"/>
  <Override PartName="/ppt/tags/tag142.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3"/>
    <p:sldMasterId id="2147484317" r:id="rId4"/>
  </p:sldMasterIdLst>
  <p:notesMasterIdLst>
    <p:notesMasterId r:id="rId36"/>
  </p:notesMasterIdLst>
  <p:sldIdLst>
    <p:sldId id="1691" r:id="rId5"/>
    <p:sldId id="1704" r:id="rId6"/>
    <p:sldId id="1706" r:id="rId7"/>
    <p:sldId id="1728" r:id="rId8"/>
    <p:sldId id="1783" r:id="rId9"/>
    <p:sldId id="1771" r:id="rId10"/>
    <p:sldId id="1729" r:id="rId11"/>
    <p:sldId id="1753" r:id="rId12"/>
    <p:sldId id="1797" r:id="rId13"/>
    <p:sldId id="1730" r:id="rId14"/>
    <p:sldId id="1732" r:id="rId15"/>
    <p:sldId id="1786" r:id="rId16"/>
    <p:sldId id="1733" r:id="rId17"/>
    <p:sldId id="1785" r:id="rId18"/>
    <p:sldId id="1734" r:id="rId19"/>
    <p:sldId id="1788" r:id="rId20"/>
    <p:sldId id="1789" r:id="rId21"/>
    <p:sldId id="1790" r:id="rId22"/>
    <p:sldId id="1800" r:id="rId23"/>
    <p:sldId id="1792" r:id="rId24"/>
    <p:sldId id="1793" r:id="rId25"/>
    <p:sldId id="1794" r:id="rId26"/>
    <p:sldId id="1795" r:id="rId27"/>
    <p:sldId id="1796" r:id="rId28"/>
    <p:sldId id="1787" r:id="rId29"/>
    <p:sldId id="1731" r:id="rId30"/>
    <p:sldId id="1784" r:id="rId31"/>
    <p:sldId id="1775" r:id="rId32"/>
    <p:sldId id="1763" r:id="rId33"/>
    <p:sldId id="1765" r:id="rId34"/>
    <p:sldId id="1777" r:id="rId35"/>
  </p:sldIdLst>
  <p:sldSz cx="12192000" cy="6858000"/>
  <p:notesSz cx="7772400" cy="10058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98EB284-D26F-4B6B-94A6-BD5F46D7B791}">
          <p14:sldIdLst>
            <p14:sldId id="1691"/>
            <p14:sldId id="1704"/>
            <p14:sldId id="1706"/>
          </p14:sldIdLst>
        </p14:section>
        <p14:section name="AWS services" id="{30D67058-3C57-463D-AA15-FA8C7B05C077}">
          <p14:sldIdLst>
            <p14:sldId id="1728"/>
            <p14:sldId id="1783"/>
            <p14:sldId id="1771"/>
            <p14:sldId id="1729"/>
            <p14:sldId id="1753"/>
            <p14:sldId id="1797"/>
            <p14:sldId id="1730"/>
            <p14:sldId id="1732"/>
            <p14:sldId id="1786"/>
            <p14:sldId id="1733"/>
            <p14:sldId id="1785"/>
            <p14:sldId id="1734"/>
            <p14:sldId id="1788"/>
            <p14:sldId id="1789"/>
            <p14:sldId id="1790"/>
            <p14:sldId id="1800"/>
          </p14:sldIdLst>
        </p14:section>
        <p14:section name="Inventory" id="{218C65D6-B2E2-4DC7-B9D4-CA34B48D1F08}">
          <p14:sldIdLst>
            <p14:sldId id="1792"/>
            <p14:sldId id="1793"/>
            <p14:sldId id="1794"/>
            <p14:sldId id="1795"/>
            <p14:sldId id="1796"/>
          </p14:sldIdLst>
        </p14:section>
        <p14:section name="Troubleshooting" id="{BF32AC05-1291-4A32-8D0E-50A88B4E2FDF}">
          <p14:sldIdLst>
            <p14:sldId id="1787"/>
            <p14:sldId id="1731"/>
            <p14:sldId id="1784"/>
            <p14:sldId id="1775"/>
          </p14:sldIdLst>
        </p14:section>
        <p14:section name="Lab 1" id="{528C5806-B8F8-4943-81CC-F326B4C6535B}">
          <p14:sldIdLst>
            <p14:sldId id="1763"/>
            <p14:sldId id="1765"/>
          </p14:sldIdLst>
        </p14:section>
        <p14:section name="Thank you" id="{8FC66975-9DEC-4043-897B-22692FE4443B}">
          <p14:sldIdLst>
            <p14:sldId id="17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Bell" initials="NB" lastIdx="4" clrIdx="0">
    <p:extLst>
      <p:ext uri="{19B8F6BF-5375-455C-9EA6-DF929625EA0E}">
        <p15:presenceInfo xmlns:p15="http://schemas.microsoft.com/office/powerpoint/2012/main" userId="S::Nadine.Bell@pulselearning.com::dab4fb53-2385-44df-8f97-cd028fa71511" providerId="AD"/>
      </p:ext>
    </p:extLst>
  </p:cmAuthor>
  <p:cmAuthor id="2" name="Kameron Ghaffari" initials="KG" lastIdx="67" clrIdx="1">
    <p:extLst>
      <p:ext uri="{19B8F6BF-5375-455C-9EA6-DF929625EA0E}">
        <p15:presenceInfo xmlns:p15="http://schemas.microsoft.com/office/powerpoint/2012/main" userId="S::kameron.ghaffari@pulselearning.com::8fa5dab2-361d-4265-a255-b5035b001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57B"/>
    <a:srgbClr val="00A4A6"/>
    <a:srgbClr val="7AA116"/>
    <a:srgbClr val="8C4FFF"/>
    <a:srgbClr val="2B8813"/>
    <a:srgbClr val="227EBA"/>
    <a:srgbClr val="AFF9CB"/>
    <a:srgbClr val="D8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A739C-4457-453C-B23F-3648D44D7271}" v="309" dt="2023-10-24T02:09:26.665"/>
    <p1510:client id="{FD597C0C-0BFC-6546-2EE2-1FCEA021E592}" v="1" dt="2023-10-23T16:13:30.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6" autoAdjust="0"/>
    <p:restoredTop sz="58065" autoAdjust="0"/>
  </p:normalViewPr>
  <p:slideViewPr>
    <p:cSldViewPr snapToGrid="0">
      <p:cViewPr varScale="1">
        <p:scale>
          <a:sx n="93" d="100"/>
          <a:sy n="93" d="100"/>
        </p:scale>
        <p:origin x="2024" y="76"/>
      </p:cViewPr>
      <p:guideLst/>
    </p:cSldViewPr>
  </p:slideViewPr>
  <p:notesTextViewPr>
    <p:cViewPr>
      <p:scale>
        <a:sx n="1" d="1"/>
        <a:sy n="1" d="1"/>
      </p:scale>
      <p:origin x="0" y="0"/>
    </p:cViewPr>
  </p:notesTextViewPr>
  <p:notesViewPr>
    <p:cSldViewPr snapToGrid="0">
      <p:cViewPr varScale="1">
        <p:scale>
          <a:sx n="111" d="100"/>
          <a:sy n="111" d="100"/>
        </p:scale>
        <p:origin x="4176" y="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35000"/>
            <a:ext cx="5486400" cy="308682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7500" y="3810000"/>
            <a:ext cx="7112000" cy="5588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8903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spcBef>
        <a:spcPts val="0"/>
      </a:spcBef>
      <a:spcAft>
        <a:spcPts val="0"/>
      </a:spcAft>
      <a:defRPr sz="1200" kern="1200">
        <a:solidFill>
          <a:schemeClr val="tx1"/>
        </a:solidFill>
        <a:latin typeface="+mn-lt"/>
        <a:ea typeface="+mn-ea"/>
        <a:cs typeface="+mn-cs"/>
      </a:defRPr>
    </a:lvl2pPr>
    <a:lvl3pPr marL="914400" algn="l" defTabSz="914400" rtl="0" eaLnBrk="1" latinLnBrk="0" hangingPunct="1">
      <a:spcBef>
        <a:spcPts val="0"/>
      </a:spcBef>
      <a:spcAft>
        <a:spcPts val="0"/>
      </a:spcAft>
      <a:defRPr sz="1200" kern="1200">
        <a:solidFill>
          <a:schemeClr val="tx1"/>
        </a:solidFill>
        <a:latin typeface="+mn-lt"/>
        <a:ea typeface="+mn-ea"/>
        <a:cs typeface="+mn-cs"/>
      </a:defRPr>
    </a:lvl3pPr>
    <a:lvl4pPr marL="1371600" algn="l" defTabSz="914400" rtl="0" eaLnBrk="1" latinLnBrk="0" hangingPunct="1">
      <a:spcBef>
        <a:spcPts val="0"/>
      </a:spcBef>
      <a:spcAft>
        <a:spcPts val="0"/>
      </a:spcAft>
      <a:defRPr sz="1200" kern="1200">
        <a:solidFill>
          <a:schemeClr val="tx1"/>
        </a:solidFill>
        <a:latin typeface="+mn-lt"/>
        <a:ea typeface="+mn-ea"/>
        <a:cs typeface="+mn-cs"/>
      </a:defRPr>
    </a:lvl4pPr>
    <a:lvl5pPr marL="1828800" algn="l" defTabSz="914400" rtl="0" eaLnBrk="1" latinLnBrk="0" hangingPunct="1">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aws.amazon.com/systems-manager/latest/userguide/session-manager.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ws.amazon.com/blogs/infrastructure-and-automation/toward-a-bastion-less-world/"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docs.aws.amazon.com/systems-manager/latest/userguide/session-manager.html" TargetMode="External"/><Relationship Id="rId4" Type="http://schemas.openxmlformats.org/officeDocument/2006/relationships/hyperlink" Target="https://docs.aws.amazon.com/systems-manager/latest/userguide/session-manager-getting-started-ssm-user-permissions.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ocs.aws.amazon.com/config/latest/developerguide/evaluate-config_use-managed-rule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aws.amazon.com/config/latest/developerguide/gs-consol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aws.amazon.com/cli/latest/userguide/cli-chap-install.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ocs.aws.amazon.com/cli/latest/refer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endParaRPr lang="en-US"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1645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63412">
              <a:defRPr/>
            </a:pPr>
            <a:r>
              <a:rPr lang="en-US" dirty="0">
                <a:latin typeface="Calibri" panose="020F0502020204030204" pitchFamily="34" charset="0"/>
              </a:rPr>
              <a:t>Session Manager, a capability of AWS Systems Manager, is a fully managed service that you can use to manage your EC2 instances, on-premises instances, and virtual machines (VMs). You can do this through an interactive, browser-based shell or through the AWS CLI.</a:t>
            </a:r>
          </a:p>
          <a:p>
            <a:pPr defTabSz="963412">
              <a:defRPr/>
            </a:pPr>
            <a:endParaRPr lang="en-US" dirty="0">
              <a:latin typeface="Calibri" panose="020F0502020204030204" pitchFamily="34" charset="0"/>
            </a:endParaRPr>
          </a:p>
          <a:p>
            <a:pPr marL="0" marR="0" lvl="0" indent="0" defTabSz="963412" rtl="0" eaLnBrk="1" fontAlgn="auto" latinLnBrk="0" hangingPunct="1">
              <a:buClrTx/>
              <a:buSzTx/>
              <a:buFontTx/>
              <a:buNone/>
              <a:tabLst/>
              <a:defRPr/>
            </a:pPr>
            <a:r>
              <a:rPr lang="en-US" b="1" dirty="0">
                <a:latin typeface="Calibri" panose="020F0502020204030204" pitchFamily="34" charset="0"/>
              </a:rPr>
              <a:t>VPC</a:t>
            </a:r>
            <a:r>
              <a:rPr lang="en-US" b="1" baseline="0" dirty="0">
                <a:latin typeface="Calibri" panose="020F0502020204030204" pitchFamily="34" charset="0"/>
              </a:rPr>
              <a:t> endpoints </a:t>
            </a:r>
            <a:r>
              <a:rPr lang="en-US" baseline="0" dirty="0">
                <a:latin typeface="Calibri" panose="020F0502020204030204" pitchFamily="34" charset="0"/>
              </a:rPr>
              <a:t>– </a:t>
            </a:r>
            <a:r>
              <a:rPr lang="en-US" dirty="0">
                <a:latin typeface="Calibri" panose="020F0502020204030204" pitchFamily="34" charset="0"/>
              </a:rPr>
              <a:t>You can further improve the security posture of your managed instances by configuring Systems Manager to use an interface virtual private cloud (VPC) endpoint. Interface endpoints are powered by AWS PrivateLink. With the </a:t>
            </a:r>
            <a:r>
              <a:rPr lang="en-US" dirty="0" err="1">
                <a:latin typeface="Calibri" panose="020F0502020204030204" pitchFamily="34" charset="0"/>
              </a:rPr>
              <a:t>PrivateLink</a:t>
            </a:r>
            <a:r>
              <a:rPr lang="en-US" dirty="0">
                <a:latin typeface="Calibri" panose="020F0502020204030204" pitchFamily="34" charset="0"/>
              </a:rPr>
              <a:t> technology, you can privately access Amazon EC2 and Systems Manager APIs by using private IP addresses.</a:t>
            </a:r>
          </a:p>
          <a:p>
            <a:pPr defTabSz="963412">
              <a:defRPr/>
            </a:pPr>
            <a:endParaRPr lang="en-US" dirty="0">
              <a:latin typeface="Calibri" panose="020F0502020204030204" pitchFamily="34" charset="0"/>
            </a:endParaRPr>
          </a:p>
          <a:p>
            <a:pPr lvl="0">
              <a:defRPr/>
            </a:pPr>
            <a:r>
              <a:rPr lang="en-US" dirty="0">
                <a:latin typeface="Calibri" panose="020F0502020204030204" pitchFamily="34" charset="0"/>
              </a:rPr>
              <a:t>For more information</a:t>
            </a:r>
            <a:r>
              <a:rPr lang="en-US" baseline="0" dirty="0">
                <a:latin typeface="Calibri" panose="020F0502020204030204" pitchFamily="34" charset="0"/>
              </a:rPr>
              <a:t>, </a:t>
            </a:r>
            <a:r>
              <a:rPr lang="en-US" dirty="0">
                <a:latin typeface="Calibri" panose="020F0502020204030204" pitchFamily="34" charset="0"/>
              </a:rPr>
              <a:t>review “AWS Systems Manager Session Manager”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baseline="0" dirty="0">
                <a:latin typeface="Calibri" panose="020F0502020204030204" pitchFamily="34" charset="0"/>
                <a:hlinkClick r:id="rId3"/>
              </a:rPr>
              <a:t>https://docs.aws.amazon.com/systems-manager/latest/userguide/session-manager.html</a:t>
            </a:r>
            <a:r>
              <a:rPr lang="en-US" baseline="0" dirty="0">
                <a:latin typeface="Calibri" panose="020F0502020204030204" pitchFamily="34" charset="0"/>
              </a:rPr>
              <a:t>).</a:t>
            </a:r>
          </a:p>
        </p:txBody>
      </p:sp>
    </p:spTree>
    <p:extLst>
      <p:ext uri="{BB962C8B-B14F-4D97-AF65-F5344CB8AC3E}">
        <p14:creationId xmlns:p14="http://schemas.microsoft.com/office/powerpoint/2010/main" val="407020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1" kern="1200" dirty="0">
                <a:solidFill>
                  <a:srgbClr val="000000"/>
                </a:solidFill>
                <a:effectLst/>
                <a:latin typeface="Calibri" panose="020F0502020204030204" pitchFamily="34" charset="0"/>
                <a:ea typeface="+mn-ea"/>
                <a:cs typeface="+mn-cs"/>
              </a:rPr>
              <a:t>Centralized</a:t>
            </a:r>
            <a:r>
              <a:rPr lang="en-US" b="1" kern="1200" dirty="0">
                <a:solidFill>
                  <a:schemeClr val="tx1"/>
                </a:solidFill>
                <a:effectLst/>
                <a:latin typeface="Calibri" panose="020F0502020204030204" pitchFamily="34" charset="0"/>
                <a:ea typeface="+mn-ea"/>
                <a:cs typeface="+mn-cs"/>
              </a:rPr>
              <a:t> access control</a:t>
            </a:r>
            <a:endParaRPr lang="en-US" kern="1200" dirty="0">
              <a:solidFill>
                <a:schemeClr val="tx1"/>
              </a:solidFill>
              <a:effectLst/>
              <a:latin typeface="Calibri" panose="020F0502020204030204" pitchFamily="34" charset="0"/>
              <a:ea typeface="+mn-ea"/>
              <a:cs typeface="+mn-cs"/>
            </a:endParaRPr>
          </a:p>
          <a:p>
            <a:r>
              <a:rPr lang="en-US" kern="1200" dirty="0">
                <a:effectLst/>
                <a:latin typeface="Calibri" panose="020F0502020204030204" pitchFamily="34" charset="0"/>
                <a:ea typeface="+mn-ea"/>
                <a:cs typeface="+mn-cs"/>
              </a:rPr>
              <a:t>Administrators have a single place to grant and revoke access to instances. Using only IAM policies, you can control which individual users or groups in your organization can use Session Manager and which instances they can access. </a:t>
            </a:r>
          </a:p>
          <a:p>
            <a:endParaRPr lang="en-US" b="1" kern="1200" dirty="0">
              <a:solidFill>
                <a:schemeClr val="tx1"/>
              </a:solidFill>
              <a:effectLst/>
              <a:latin typeface="Calibri" panose="020F0502020204030204" pitchFamily="34" charset="0"/>
              <a:ea typeface="+mn-ea"/>
              <a:cs typeface="+mn-cs"/>
            </a:endParaRPr>
          </a:p>
          <a:p>
            <a:r>
              <a:rPr lang="en-US" b="1" kern="1200" dirty="0">
                <a:solidFill>
                  <a:schemeClr val="tx1"/>
                </a:solidFill>
                <a:effectLst/>
                <a:latin typeface="Calibri" panose="020F0502020204030204" pitchFamily="34" charset="0"/>
                <a:ea typeface="+mn-ea"/>
                <a:cs typeface="+mn-cs"/>
              </a:rPr>
              <a:t>No bastion hosts</a:t>
            </a:r>
            <a:endParaRPr lang="en-US" kern="1200" dirty="0">
              <a:solidFill>
                <a:schemeClr val="tx1"/>
              </a:solidFill>
              <a:effectLst/>
              <a:latin typeface="Calibri" panose="020F0502020204030204" pitchFamily="34" charset="0"/>
              <a:ea typeface="+mn-ea"/>
              <a:cs typeface="+mn-cs"/>
            </a:endParaRPr>
          </a:p>
          <a:p>
            <a:r>
              <a:rPr lang="en-US" dirty="0">
                <a:latin typeface="Calibri" panose="020F0502020204030204" pitchFamily="34" charset="0"/>
              </a:rPr>
              <a:t>Session Manager helps you to improve your security posture by letting you close these inbound ports. Doing this frees you from managing Secure Shell (SSH) keys and certificates, bastion hosts, and jump servers. </a:t>
            </a:r>
          </a:p>
          <a:p>
            <a:endParaRPr lang="en-US" kern="1200" dirty="0">
              <a:solidFill>
                <a:schemeClr val="tx1"/>
              </a:solidFill>
              <a:effectLst/>
              <a:latin typeface="Calibri" panose="020F0502020204030204" pitchFamily="34" charset="0"/>
              <a:ea typeface="+mn-ea"/>
              <a:cs typeface="+mn-cs"/>
            </a:endParaRPr>
          </a:p>
          <a:p>
            <a:r>
              <a:rPr lang="en-US" dirty="0">
                <a:latin typeface="Calibri" panose="020F0502020204030204" pitchFamily="34" charset="0"/>
              </a:rPr>
              <a:t>For more information, see “Toward a Bastion-less World” in the Infrastructure</a:t>
            </a:r>
            <a:r>
              <a:rPr lang="en-US" baseline="0" dirty="0">
                <a:latin typeface="Calibri" panose="020F0502020204030204" pitchFamily="34" charset="0"/>
              </a:rPr>
              <a:t> &amp; Automation Blog (</a:t>
            </a:r>
            <a:r>
              <a:rPr lang="en-US" u="sng" kern="1200" dirty="0">
                <a:solidFill>
                  <a:schemeClr val="tx1"/>
                </a:solidFill>
                <a:effectLst/>
                <a:latin typeface="Calibri" panose="020F0502020204030204" pitchFamily="34" charset="0"/>
                <a:ea typeface="+mn-ea"/>
                <a:cs typeface="+mn-cs"/>
                <a:hlinkClick r:id="rId3"/>
              </a:rPr>
              <a:t>https://aws.amazon.com/blogs/infrastructure-and-automation/toward-a-bastion-less-world/</a:t>
            </a:r>
            <a:r>
              <a:rPr lang="en-US" u="sng" kern="1200" dirty="0">
                <a:solidFill>
                  <a:schemeClr val="tx1"/>
                </a:solidFill>
                <a:effectLst/>
                <a:latin typeface="Calibri" panose="020F0502020204030204" pitchFamily="34" charset="0"/>
                <a:ea typeface="+mn-ea"/>
                <a:cs typeface="+mn-cs"/>
              </a:rPr>
              <a:t>)</a:t>
            </a:r>
            <a:r>
              <a:rPr lang="en-US" kern="1200" dirty="0">
                <a:solidFill>
                  <a:schemeClr val="tx1"/>
                </a:solidFill>
                <a:effectLst/>
                <a:latin typeface="Calibri" panose="020F0502020204030204" pitchFamily="34" charset="0"/>
                <a:ea typeface="+mn-ea"/>
                <a:cs typeface="+mn-cs"/>
              </a:rPr>
              <a:t>. </a:t>
            </a:r>
          </a:p>
          <a:p>
            <a:endParaRPr lang="en-US" b="1" kern="1200" dirty="0">
              <a:solidFill>
                <a:schemeClr val="tx1"/>
              </a:solidFill>
              <a:effectLst/>
              <a:latin typeface="Calibri" panose="020F0502020204030204" pitchFamily="34" charset="0"/>
              <a:ea typeface="+mn-ea"/>
              <a:cs typeface="+mn-cs"/>
            </a:endParaRPr>
          </a:p>
          <a:p>
            <a:r>
              <a:rPr lang="en-US" b="1" kern="1200" dirty="0">
                <a:solidFill>
                  <a:schemeClr val="tx1"/>
                </a:solidFill>
                <a:effectLst/>
                <a:latin typeface="Calibri" panose="020F0502020204030204" pitchFamily="34" charset="0"/>
                <a:ea typeface="+mn-ea"/>
                <a:cs typeface="+mn-cs"/>
              </a:rPr>
              <a:t>Administrative permissions for </a:t>
            </a:r>
            <a:r>
              <a:rPr lang="en-US" b="1" kern="1200" dirty="0" err="1">
                <a:solidFill>
                  <a:schemeClr val="tx1"/>
                </a:solidFill>
                <a:effectLst/>
                <a:latin typeface="Calibri" panose="020F0502020204030204" pitchFamily="34" charset="0"/>
                <a:ea typeface="+mn-ea"/>
                <a:cs typeface="+mn-cs"/>
              </a:rPr>
              <a:t>ssm</a:t>
            </a:r>
            <a:r>
              <a:rPr lang="en-US" b="1" kern="1200" dirty="0">
                <a:solidFill>
                  <a:schemeClr val="tx1"/>
                </a:solidFill>
                <a:effectLst/>
                <a:latin typeface="Calibri" panose="020F0502020204030204" pitchFamily="34" charset="0"/>
                <a:ea typeface="+mn-ea"/>
                <a:cs typeface="+mn-cs"/>
              </a:rPr>
              <a:t>-user</a:t>
            </a:r>
            <a:endParaRPr lang="en-US" kern="1200" dirty="0">
              <a:solidFill>
                <a:schemeClr val="tx1"/>
              </a:solidFill>
              <a:effectLst/>
              <a:latin typeface="Calibri" panose="020F0502020204030204" pitchFamily="34" charset="0"/>
              <a:ea typeface="+mn-ea"/>
              <a:cs typeface="+mn-cs"/>
            </a:endParaRPr>
          </a:p>
          <a:p>
            <a:r>
              <a:rPr lang="en-US" dirty="0">
                <a:latin typeface="Calibri" panose="020F0502020204030204" pitchFamily="34" charset="0"/>
              </a:rPr>
              <a:t>The AWS Systems Manager Agent (SSM Agent) creates a local user account called </a:t>
            </a:r>
            <a:r>
              <a:rPr lang="en-US" dirty="0" err="1">
                <a:latin typeface="Calibri" panose="020F0502020204030204" pitchFamily="34" charset="0"/>
              </a:rPr>
              <a:t>ssm</a:t>
            </a:r>
            <a:r>
              <a:rPr lang="en-US" dirty="0">
                <a:latin typeface="Calibri" panose="020F0502020204030204" pitchFamily="34" charset="0"/>
              </a:rPr>
              <a:t>-user. For Linux, it adds it to /</a:t>
            </a:r>
            <a:r>
              <a:rPr lang="en-US" dirty="0" err="1">
                <a:latin typeface="Calibri" panose="020F0502020204030204" pitchFamily="34" charset="0"/>
              </a:rPr>
              <a:t>etc</a:t>
            </a:r>
            <a:r>
              <a:rPr lang="en-US" dirty="0">
                <a:latin typeface="Calibri" panose="020F0502020204030204" pitchFamily="34" charset="0"/>
              </a:rPr>
              <a:t>/</a:t>
            </a:r>
            <a:r>
              <a:rPr lang="en-US" dirty="0" err="1">
                <a:latin typeface="Calibri" panose="020F0502020204030204" pitchFamily="34" charset="0"/>
              </a:rPr>
              <a:t>sudoers</a:t>
            </a:r>
            <a:r>
              <a:rPr lang="en-US" dirty="0">
                <a:latin typeface="Calibri" panose="020F0502020204030204" pitchFamily="34" charset="0"/>
              </a:rPr>
              <a:t>. For Windows, it adds to the Administrators group. This </a:t>
            </a:r>
            <a:r>
              <a:rPr lang="en-US" dirty="0" err="1">
                <a:latin typeface="Calibri" panose="020F0502020204030204" pitchFamily="34" charset="0"/>
              </a:rPr>
              <a:t>ssm</a:t>
            </a:r>
            <a:r>
              <a:rPr lang="en-US" dirty="0">
                <a:latin typeface="Calibri" panose="020F0502020204030204" pitchFamily="34" charset="0"/>
              </a:rPr>
              <a:t>-user is the default OS user when a Session Manager session is started. </a:t>
            </a:r>
          </a:p>
          <a:p>
            <a:endParaRPr lang="en-US" dirty="0">
              <a:latin typeface="Calibri" panose="020F0502020204030204" pitchFamily="34" charset="0"/>
            </a:endParaRPr>
          </a:p>
          <a:p>
            <a:r>
              <a:rPr lang="en-US" dirty="0">
                <a:latin typeface="Calibri" panose="020F0502020204030204" pitchFamily="34" charset="0"/>
              </a:rPr>
              <a:t>For more information, see “Step 7: (Optional) Turn On or Turn Off </a:t>
            </a:r>
            <a:r>
              <a:rPr lang="en-US" dirty="0" err="1">
                <a:latin typeface="Calibri" panose="020F0502020204030204" pitchFamily="34" charset="0"/>
              </a:rPr>
              <a:t>ssm</a:t>
            </a:r>
            <a:r>
              <a:rPr lang="en-US" dirty="0">
                <a:latin typeface="Calibri" panose="020F0502020204030204" pitchFamily="34" charset="0"/>
              </a:rPr>
              <a:t>-user Account Administrative Permissions”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u="sng" kern="1200" dirty="0">
                <a:solidFill>
                  <a:schemeClr val="tx1"/>
                </a:solidFill>
                <a:effectLst/>
                <a:latin typeface="Calibri" panose="020F0502020204030204" pitchFamily="34" charset="0"/>
                <a:ea typeface="+mn-ea"/>
                <a:cs typeface="+mn-cs"/>
                <a:hlinkClick r:id="rId4"/>
              </a:rPr>
              <a:t>https://docs.aws.amazon.com/systems-manager/latest/userguide/session-manager-getting-started-ssm-user-permissions.html</a:t>
            </a:r>
            <a:r>
              <a:rPr lang="en-US" u="sng" kern="1200" dirty="0">
                <a:solidFill>
                  <a:schemeClr val="tx1"/>
                </a:solidFill>
                <a:effectLst/>
                <a:latin typeface="Calibri" panose="020F0502020204030204" pitchFamily="34" charset="0"/>
                <a:ea typeface="+mn-ea"/>
                <a:cs typeface="+mn-cs"/>
              </a:rPr>
              <a:t>)</a:t>
            </a:r>
            <a:r>
              <a:rPr lang="en-US" kern="1200" dirty="0">
                <a:solidFill>
                  <a:schemeClr val="tx1"/>
                </a:solidFill>
                <a:effectLst/>
                <a:latin typeface="Calibri" panose="020F0502020204030204" pitchFamily="34" charset="0"/>
                <a:ea typeface="+mn-ea"/>
                <a:cs typeface="+mn-cs"/>
              </a:rPr>
              <a:t>.</a:t>
            </a:r>
          </a:p>
          <a:p>
            <a:endParaRPr lang="en-US" b="1" kern="1200" dirty="0">
              <a:solidFill>
                <a:schemeClr val="tx1"/>
              </a:solidFill>
              <a:effectLst/>
              <a:latin typeface="Calibri" panose="020F0502020204030204" pitchFamily="34" charset="0"/>
              <a:ea typeface="+mn-ea"/>
              <a:cs typeface="+mn-cs"/>
            </a:endParaRPr>
          </a:p>
          <a:p>
            <a:r>
              <a:rPr lang="en-US" b="1" kern="1200" dirty="0">
                <a:solidFill>
                  <a:schemeClr val="tx1"/>
                </a:solidFill>
                <a:effectLst/>
                <a:latin typeface="Calibri" panose="020F0502020204030204" pitchFamily="34" charset="0"/>
                <a:ea typeface="+mn-ea"/>
                <a:cs typeface="+mn-cs"/>
              </a:rPr>
              <a:t>Logging and auditing session activity</a:t>
            </a:r>
            <a:endParaRPr lang="en-US" kern="1200" dirty="0">
              <a:solidFill>
                <a:schemeClr val="tx1"/>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To meet your company’s operational or security requirements, you might need to provide a record of the connections made to your instances and the commands that were run on them. You can also receive notifications when a user starts or ends session activity. </a:t>
            </a:r>
          </a:p>
          <a:p>
            <a:pPr marL="0" lvl="0" indent="0">
              <a:buFont typeface="Arial" panose="020B0604020202020204" pitchFamily="34" charset="0"/>
              <a:buNone/>
            </a:pPr>
            <a:endParaRPr lang="en-US" b="1" kern="1200" dirty="0">
              <a:solidFill>
                <a:schemeClr val="tx1"/>
              </a:solidFill>
              <a:effectLst/>
              <a:latin typeface="Calibri" panose="020F0502020204030204" pitchFamily="34" charset="0"/>
              <a:ea typeface="+mn-ea"/>
              <a:cs typeface="+mn-cs"/>
            </a:endParaRPr>
          </a:p>
          <a:p>
            <a:pPr marL="0" lvl="0" indent="0">
              <a:buFont typeface="Arial" panose="020B0604020202020204" pitchFamily="34" charset="0"/>
              <a:buNone/>
            </a:pPr>
            <a:r>
              <a:rPr lang="en-US" b="1" kern="1200" dirty="0">
                <a:solidFill>
                  <a:schemeClr val="tx1"/>
                </a:solidFill>
                <a:effectLst/>
                <a:latin typeface="Calibri" panose="020F0502020204030204" pitchFamily="34" charset="0"/>
                <a:ea typeface="+mn-ea"/>
                <a:cs typeface="+mn-cs"/>
              </a:rPr>
              <a:t>Amazon Simple Storage Service (Amazon S3)</a:t>
            </a:r>
          </a:p>
          <a:p>
            <a:pPr marL="0" lvl="0" indent="0">
              <a:buFont typeface="Arial" panose="020B0604020202020204" pitchFamily="34" charset="0"/>
              <a:buNone/>
            </a:pPr>
            <a:r>
              <a:rPr lang="en-US" kern="1200" dirty="0">
                <a:solidFill>
                  <a:schemeClr val="tx1"/>
                </a:solidFill>
                <a:effectLst/>
                <a:latin typeface="Calibri" panose="020F0502020204030204" pitchFamily="34" charset="0"/>
                <a:ea typeface="+mn-ea"/>
                <a:cs typeface="+mn-cs"/>
              </a:rPr>
              <a:t>You can choose to store session log data in an Amazon S3 bucket for auditing purposes. </a:t>
            </a:r>
          </a:p>
          <a:p>
            <a:pPr marL="0" lvl="0" indent="0">
              <a:buFont typeface="Arial" panose="020B0604020202020204" pitchFamily="34" charset="0"/>
              <a:buNone/>
            </a:pPr>
            <a:endParaRPr lang="en-US" b="1" kern="1200" dirty="0">
              <a:solidFill>
                <a:schemeClr val="tx1"/>
              </a:solidFill>
              <a:effectLst/>
              <a:latin typeface="Calibri" panose="020F0502020204030204" pitchFamily="34" charset="0"/>
              <a:ea typeface="+mn-ea"/>
              <a:cs typeface="+mn-cs"/>
            </a:endParaRPr>
          </a:p>
          <a:p>
            <a:pPr marL="0" lvl="0" indent="0">
              <a:buFont typeface="Arial" panose="020B0604020202020204" pitchFamily="34" charset="0"/>
              <a:buNone/>
            </a:pPr>
            <a:r>
              <a:rPr lang="en-US" b="1" kern="1200" dirty="0">
                <a:solidFill>
                  <a:schemeClr val="tx1"/>
                </a:solidFill>
                <a:effectLst/>
                <a:latin typeface="Calibri" panose="020F0502020204030204" pitchFamily="34" charset="0"/>
                <a:ea typeface="+mn-ea"/>
                <a:cs typeface="+mn-cs"/>
              </a:rPr>
              <a:t>Amazon EventBridge</a:t>
            </a:r>
            <a:r>
              <a:rPr lang="en-US" kern="1200" dirty="0">
                <a:solidFill>
                  <a:schemeClr val="tx1"/>
                </a:solidFill>
                <a:effectLst/>
                <a:latin typeface="Calibri" panose="020F0502020204030204" pitchFamily="34" charset="0"/>
                <a:ea typeface="+mn-ea"/>
                <a:cs typeface="+mn-cs"/>
              </a:rPr>
              <a:t> and </a:t>
            </a:r>
            <a:r>
              <a:rPr lang="en-US" b="1" kern="1200" dirty="0">
                <a:solidFill>
                  <a:schemeClr val="tx1"/>
                </a:solidFill>
                <a:effectLst/>
                <a:latin typeface="Calibri" panose="020F0502020204030204" pitchFamily="34" charset="0"/>
                <a:ea typeface="+mn-ea"/>
                <a:cs typeface="+mn-cs"/>
              </a:rPr>
              <a:t>Amazon Simple Notification Service (Amazon SNS)</a:t>
            </a:r>
          </a:p>
          <a:p>
            <a:pPr marL="0" lvl="0" indent="0">
              <a:buFont typeface="Arial" panose="020B0604020202020204" pitchFamily="34" charset="0"/>
              <a:buNone/>
            </a:pPr>
            <a:r>
              <a:rPr lang="en-US" kern="1200" dirty="0">
                <a:solidFill>
                  <a:srgbClr val="000000"/>
                </a:solidFill>
                <a:effectLst/>
                <a:latin typeface="Calibri" panose="020F0502020204030204" pitchFamily="34" charset="0"/>
                <a:ea typeface="+mn-ea"/>
                <a:cs typeface="+mn-cs"/>
              </a:rPr>
              <a:t>Use </a:t>
            </a:r>
            <a:r>
              <a:rPr lang="en-US" kern="1200" dirty="0" err="1">
                <a:solidFill>
                  <a:srgbClr val="000000"/>
                </a:solidFill>
                <a:effectLst/>
                <a:latin typeface="Calibri" panose="020F0502020204030204" pitchFamily="34" charset="0"/>
                <a:ea typeface="+mn-ea"/>
                <a:cs typeface="+mn-cs"/>
              </a:rPr>
              <a:t>EventBridge</a:t>
            </a:r>
            <a:r>
              <a:rPr lang="en-US" kern="1200" dirty="0">
                <a:solidFill>
                  <a:srgbClr val="000000"/>
                </a:solidFill>
                <a:effectLst/>
                <a:latin typeface="Calibri" panose="020F0502020204030204" pitchFamily="34" charset="0"/>
                <a:ea typeface="+mn-ea"/>
                <a:cs typeface="+mn-cs"/>
              </a:rPr>
              <a:t> to configure notifications from Amazon SNS when a user in your organization starts or stops a session.</a:t>
            </a:r>
          </a:p>
          <a:p>
            <a:pPr marL="0" lvl="0" indent="0">
              <a:buFont typeface="Arial" panose="020B0604020202020204" pitchFamily="34" charset="0"/>
              <a:buNone/>
            </a:pPr>
            <a:endParaRPr lang="en-US" b="1" kern="1200" dirty="0">
              <a:solidFill>
                <a:schemeClr val="tx1"/>
              </a:solidFill>
              <a:effectLst/>
              <a:latin typeface="Calibri" panose="020F0502020204030204" pitchFamily="34" charset="0"/>
              <a:ea typeface="+mn-ea"/>
              <a:cs typeface="+mn-cs"/>
            </a:endParaRPr>
          </a:p>
          <a:p>
            <a:pPr marL="0" lvl="0" indent="0">
              <a:buFont typeface="Arial" panose="020B0604020202020204" pitchFamily="34" charset="0"/>
              <a:buNone/>
            </a:pPr>
            <a:r>
              <a:rPr lang="en-US" b="1" kern="1200" dirty="0">
                <a:solidFill>
                  <a:schemeClr val="tx1"/>
                </a:solidFill>
                <a:effectLst/>
                <a:latin typeface="Calibri" panose="020F0502020204030204" pitchFamily="34" charset="0"/>
                <a:ea typeface="+mn-ea"/>
                <a:cs typeface="+mn-cs"/>
              </a:rPr>
              <a:t>Amazon CloudWatch Logs</a:t>
            </a:r>
          </a:p>
          <a:p>
            <a:pPr marL="0" lvl="0" indent="0">
              <a:buFont typeface="Arial" panose="020B0604020202020204" pitchFamily="34" charset="0"/>
              <a:buNone/>
            </a:pPr>
            <a:r>
              <a:rPr lang="en-US" kern="1200" dirty="0">
                <a:solidFill>
                  <a:srgbClr val="000000"/>
                </a:solidFill>
                <a:effectLst/>
                <a:latin typeface="Calibri" panose="020F0502020204030204" pitchFamily="34" charset="0"/>
                <a:ea typeface="+mn-ea"/>
                <a:cs typeface="+mn-cs"/>
              </a:rPr>
              <a:t>Use CloudWatch Logs to monitor, store, and access log files from various AWS services. You can send session log data to a CloudWatch Logs log group for auditing purposes.</a:t>
            </a:r>
          </a:p>
          <a:p>
            <a:pPr marL="0" lvl="0" indent="0">
              <a:buFont typeface="Arial" panose="020B0604020202020204" pitchFamily="34" charset="0"/>
              <a:buNone/>
            </a:pPr>
            <a:endParaRPr lang="en-US" kern="1200" dirty="0">
              <a:solidFill>
                <a:schemeClr val="tx1"/>
              </a:solidFill>
              <a:effectLst/>
              <a:latin typeface="Calibri" panose="020F0502020204030204" pitchFamily="34" charset="0"/>
              <a:ea typeface="+mn-ea"/>
              <a:cs typeface="+mn-cs"/>
            </a:endParaRPr>
          </a:p>
          <a:p>
            <a:pPr lvl="0"/>
            <a:r>
              <a:rPr lang="en-US" kern="1200" dirty="0">
                <a:solidFill>
                  <a:schemeClr val="tx1"/>
                </a:solidFill>
                <a:effectLst/>
                <a:latin typeface="Calibri" panose="020F0502020204030204" pitchFamily="34" charset="0"/>
                <a:ea typeface="+mn-ea"/>
                <a:cs typeface="+mn-cs"/>
              </a:rPr>
              <a:t>For more information</a:t>
            </a:r>
            <a:r>
              <a:rPr lang="en-US" baseline="0" dirty="0">
                <a:latin typeface="Calibri" panose="020F0502020204030204" pitchFamily="34" charset="0"/>
              </a:rPr>
              <a:t>, see “AWS Systems Manager Session Manager” in the </a:t>
            </a:r>
            <a:r>
              <a:rPr lang="en-US" i="1" baseline="0" dirty="0">
                <a:latin typeface="Calibri" panose="020F0502020204030204" pitchFamily="34" charset="0"/>
              </a:rPr>
              <a:t>AWS Systems Manager User Guide </a:t>
            </a:r>
            <a:r>
              <a:rPr lang="en-US" baseline="0" dirty="0">
                <a:latin typeface="Calibri" panose="020F0502020204030204" pitchFamily="34" charset="0"/>
              </a:rPr>
              <a:t>(</a:t>
            </a:r>
            <a:r>
              <a:rPr lang="en-US" u="sng" kern="1200" dirty="0">
                <a:solidFill>
                  <a:schemeClr val="tx1"/>
                </a:solidFill>
                <a:effectLst/>
                <a:latin typeface="Calibri" panose="020F0502020204030204" pitchFamily="34" charset="0"/>
                <a:ea typeface="+mn-ea"/>
                <a:cs typeface="+mn-cs"/>
                <a:hlinkClick r:id="rId5"/>
              </a:rPr>
              <a:t>https://docs.aws.amazon.com/systems-manager/latest/userguide/session-manager.html</a:t>
            </a:r>
            <a:r>
              <a:rPr lang="en-US" u="sng" kern="1200" dirty="0">
                <a:solidFill>
                  <a:schemeClr val="tx1"/>
                </a:solidFill>
                <a:effectLst/>
                <a:latin typeface="Calibri" panose="020F0502020204030204" pitchFamily="34" charset="0"/>
                <a:ea typeface="+mn-ea"/>
                <a:cs typeface="+mn-cs"/>
              </a:rPr>
              <a:t>)</a:t>
            </a:r>
            <a:r>
              <a:rPr lang="en-US" kern="1200" dirty="0">
                <a:solidFill>
                  <a:schemeClr val="tx1"/>
                </a:solidFill>
                <a:effectLst/>
                <a:latin typeface="Calibri" panose="020F0502020204030204" pitchFamily="34" charset="0"/>
                <a:ea typeface="+mn-ea"/>
                <a:cs typeface="+mn-cs"/>
              </a:rPr>
              <a:t>.</a:t>
            </a:r>
            <a:endParaRPr lang="en-US" dirty="0">
              <a:solidFill>
                <a:srgbClr val="0563C1"/>
              </a:solidFill>
              <a:latin typeface="Calibri" panose="020F0502020204030204" pitchFamily="34" charset="0"/>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76462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1" dirty="0">
                <a:latin typeface="Calibri" panose="020F0502020204030204" pitchFamily="34" charset="0"/>
              </a:rPr>
              <a:t>Single-step access to instances from the console and AWS CLI</a:t>
            </a:r>
            <a:endParaRPr lang="en-US" dirty="0">
              <a:latin typeface="Calibri" panose="020F0502020204030204" pitchFamily="34" charset="0"/>
            </a:endParaRPr>
          </a:p>
          <a:p>
            <a:r>
              <a:rPr lang="en-US" dirty="0">
                <a:latin typeface="Calibri" panose="020F0502020204030204" pitchFamily="34" charset="0"/>
              </a:rPr>
              <a:t>Using the Systems Manager console or Amazon EC2 console, you can start a session with a single step. Using the AWS CLI, you can also start a session that runs a single command or a sequence of commands. Because permissions to instances are provided through IAM policies instead of SSH keys or other mechanisms, the connection time is greatly reduced. </a:t>
            </a:r>
          </a:p>
          <a:p>
            <a:endParaRPr lang="en-US" b="1" dirty="0">
              <a:latin typeface="Calibri" panose="020F0502020204030204" pitchFamily="34" charset="0"/>
            </a:endParaRPr>
          </a:p>
          <a:p>
            <a:r>
              <a:rPr lang="en-US" b="1" dirty="0">
                <a:latin typeface="Calibri" panose="020F0502020204030204" pitchFamily="34" charset="0"/>
              </a:rPr>
              <a:t>Port forwarding</a:t>
            </a:r>
            <a:endParaRPr lang="en-US" dirty="0">
              <a:latin typeface="Calibri" panose="020F0502020204030204" pitchFamily="34" charset="0"/>
            </a:endParaRPr>
          </a:p>
          <a:p>
            <a:pPr defTabSz="963412">
              <a:defRPr/>
            </a:pPr>
            <a:r>
              <a:rPr lang="en-US" dirty="0">
                <a:latin typeface="Calibri" panose="020F0502020204030204" pitchFamily="34" charset="0"/>
              </a:rPr>
              <a:t>Redirect any port inside your remote instance to a local port on a client. After that, connect to the local port and access the server application that is running inside the instance.</a:t>
            </a:r>
            <a:r>
              <a:rPr lang="en-US" baseline="0" dirty="0">
                <a:latin typeface="Calibri" panose="020F0502020204030204" pitchFamily="34" charset="0"/>
              </a:rPr>
              <a:t> Use cases include scenarios such as communicating with </a:t>
            </a:r>
            <a:r>
              <a:rPr lang="en-US" dirty="0">
                <a:latin typeface="Calibri" panose="020F0502020204030204" pitchFamily="34" charset="0"/>
              </a:rPr>
              <a:t>web servers and database servers hosted in private subnets. You can also manage a Windows-based instance with Remote Desktop Protocol (RDP) enabled by using Session Manager. Session Manager tunnels traffic from the instance without the requirement of a gateway server. </a:t>
            </a:r>
          </a:p>
          <a:p>
            <a:endParaRPr lang="en-US" b="1" dirty="0">
              <a:latin typeface="Calibri" panose="020F0502020204030204" pitchFamily="34" charset="0"/>
            </a:endParaRPr>
          </a:p>
          <a:p>
            <a:r>
              <a:rPr lang="en-US" b="1" dirty="0">
                <a:latin typeface="Calibri" panose="020F0502020204030204" pitchFamily="34" charset="0"/>
              </a:rPr>
              <a:t>Cross-platform support for both Windows and Linux</a:t>
            </a:r>
            <a:endParaRPr lang="en-US" dirty="0">
              <a:latin typeface="Calibri" panose="020F0502020204030204" pitchFamily="34" charset="0"/>
            </a:endParaRPr>
          </a:p>
          <a:p>
            <a:r>
              <a:rPr lang="en-US" dirty="0">
                <a:latin typeface="Calibri" panose="020F0502020204030204" pitchFamily="34" charset="0"/>
              </a:rPr>
              <a:t>Session Manager provides support for Windows, Linux, and macOS from a single tool. For example, you don't need to use an SSH client for Linux and macOS instances or an RDP connection for Windows Server instances. </a:t>
            </a:r>
          </a:p>
        </p:txBody>
      </p:sp>
    </p:spTree>
    <p:extLst>
      <p:ext uri="{BB962C8B-B14F-4D97-AF65-F5344CB8AC3E}">
        <p14:creationId xmlns:p14="http://schemas.microsoft.com/office/powerpoint/2010/main" val="182791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AWS CloudShell is a browser-based shell that you can use to securely manage, explore, and interact with your AWS resources. CloudShell is </a:t>
            </a:r>
            <a:r>
              <a:rPr lang="en-US" dirty="0" err="1">
                <a:latin typeface="Calibri" panose="020F0502020204030204" pitchFamily="34" charset="0"/>
              </a:rPr>
              <a:t>preauthenticated</a:t>
            </a:r>
            <a:r>
              <a:rPr lang="en-US" dirty="0">
                <a:latin typeface="Calibri" panose="020F0502020204030204" pitchFamily="34" charset="0"/>
              </a:rPr>
              <a:t> with your console credentials. </a:t>
            </a:r>
          </a:p>
          <a:p>
            <a:endParaRPr lang="en-US" dirty="0">
              <a:latin typeface="Calibri" panose="020F0502020204030204" pitchFamily="34" charset="0"/>
            </a:endParaRPr>
          </a:p>
          <a:p>
            <a:r>
              <a:rPr lang="en-US" dirty="0">
                <a:latin typeface="Calibri" panose="020F0502020204030204" pitchFamily="34" charset="0"/>
              </a:rPr>
              <a:t>Every CloudShell session creates a new shell that comes with common development and operations tools that are preinstalled, so no local installation or configuration is required. With CloudShell, you can quickly run scripts with the AWS CLI, experiment with AWS service APIs using the AWS SDKs, or use a range of other tools to be productive. </a:t>
            </a:r>
          </a:p>
          <a:p>
            <a:endPar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endParaRPr>
          </a:p>
          <a:p>
            <a:r>
              <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Store up to 1 GB of files within the home directory that can be shared across sessions initiated within the same Region. Shells are terminated when you close th</a:t>
            </a:r>
            <a:r>
              <a:rPr lang="en-US" dirty="0">
                <a:latin typeface="Calibri" panose="020F0502020204030204" pitchFamily="34" charset="0"/>
                <a:ea typeface="Amazon Ember Light" panose="020B0403020204020204" pitchFamily="34" charset="0"/>
                <a:cs typeface="Amazon Ember Light" panose="020B0403020204020204" pitchFamily="34" charset="0"/>
              </a:rPr>
              <a:t>e session</a:t>
            </a:r>
            <a:r>
              <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a:t>
            </a:r>
          </a:p>
        </p:txBody>
      </p:sp>
    </p:spTree>
    <p:extLst>
      <p:ext uri="{BB962C8B-B14F-4D97-AF65-F5344CB8AC3E}">
        <p14:creationId xmlns:p14="http://schemas.microsoft.com/office/powerpoint/2010/main" val="320091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indent="0" defTabSz="457200" rtl="0" eaLnBrk="1" fontAlgn="auto" latinLnBrk="0" hangingPunct="1">
              <a:buClrTx/>
              <a:buSzTx/>
              <a:buFontTx/>
              <a:buNone/>
              <a:tabLst/>
              <a:defRPr/>
            </a:pPr>
            <a:r>
              <a:rPr lang="en-US" dirty="0">
                <a:latin typeface="Calibri" panose="020F0502020204030204" pitchFamily="34" charset="0"/>
              </a:rPr>
              <a:t>With AWS Systems Manager, you can centralize operational data from multiple AWS services and automate tasks across your AWS resources. You can create logical groups of resources such as applications, different layers of an application stack, production environments, and development environments.</a:t>
            </a:r>
          </a:p>
          <a:p>
            <a:pPr marR="0" defTabSz="457200" rtl="0" eaLnBrk="1" fontAlgn="auto" latinLnBrk="0" hangingPunct="1">
              <a:buClrTx/>
              <a:buSzTx/>
              <a:tabLst/>
              <a:defRPr/>
            </a:pPr>
            <a:r>
              <a:rPr lang="en-US" dirty="0">
                <a:latin typeface="Calibri" panose="020F0502020204030204" pitchFamily="34" charset="0"/>
              </a:rPr>
              <a:t>With Systems Manager, you can select a resource group and view the following details: </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Recent API activity</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Resource configuration changes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Related notifications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Operational alerts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Software inventory</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Patch compliance status</a:t>
            </a:r>
          </a:p>
          <a:p>
            <a:pPr marL="0" marR="0" indent="0" defTabSz="457200" rtl="0" eaLnBrk="1" fontAlgn="auto" latinLnBrk="0" hangingPunct="1">
              <a:buClrTx/>
              <a:buSzTx/>
              <a:buFontTx/>
              <a:buNone/>
              <a:tabLst/>
              <a:defRPr/>
            </a:pPr>
            <a:r>
              <a:rPr lang="en-US" dirty="0">
                <a:latin typeface="Calibri" panose="020F0502020204030204" pitchFamily="34" charset="0"/>
              </a:rPr>
              <a:t>You can also take action on each resource group, depending on your operational needs. Systems Manager provides a central place to view and manage your AWS resources, so you can have complete visibility and control over your operations.</a:t>
            </a:r>
            <a:endParaRPr lang="en-US" b="0" i="0" kern="1200" dirty="0">
              <a:solidFill>
                <a:schemeClr val="tx1"/>
              </a:solidFill>
              <a:effectLst/>
              <a:latin typeface="Calibri" panose="020F0502020204030204" pitchFamily="34" charset="0"/>
              <a:ea typeface="+mn-ea"/>
              <a:cs typeface="+mn-cs"/>
            </a:endParaRPr>
          </a:p>
          <a:p>
            <a:endParaRPr lang="en-US" b="1"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endParaRPr>
          </a:p>
          <a:p>
            <a:r>
              <a:rPr lang="en-US" b="1"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Group resources</a:t>
            </a:r>
          </a:p>
          <a:p>
            <a:r>
              <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Group your AWS resources and save them into resource groups.</a:t>
            </a:r>
          </a:p>
          <a:p>
            <a:endPar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endParaRPr>
          </a:p>
          <a:p>
            <a:r>
              <a:rPr lang="en-US" b="1"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Visualize data</a:t>
            </a:r>
          </a:p>
          <a:p>
            <a:r>
              <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View aggregated operational data by resource group.</a:t>
            </a:r>
          </a:p>
          <a:p>
            <a:endPar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endParaRPr>
          </a:p>
          <a:p>
            <a:r>
              <a:rPr lang="en-US" b="1"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Take action</a:t>
            </a:r>
          </a:p>
          <a:p>
            <a:r>
              <a:rPr lang="en-US" kern="120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Respond to insights and automate operational actions across resource groups.</a:t>
            </a:r>
          </a:p>
        </p:txBody>
      </p:sp>
    </p:spTree>
    <p:extLst>
      <p:ext uri="{BB962C8B-B14F-4D97-AF65-F5344CB8AC3E}">
        <p14:creationId xmlns:p14="http://schemas.microsoft.com/office/powerpoint/2010/main" val="134996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457200">
              <a:defRPr/>
            </a:pPr>
            <a:r>
              <a:rPr lang="en-US" dirty="0">
                <a:latin typeface="Calibri" panose="020F0502020204030204" pitchFamily="34" charset="0"/>
              </a:rPr>
              <a:t>AWS Config is a fully managed service that provides you with the following to facilitate security and governance:</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AWS resource inventory</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Configuration history</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Configuration change notifications </a:t>
            </a:r>
          </a:p>
          <a:p>
            <a:pPr marL="0" marR="0" indent="0" defTabSz="457200" rtl="0" eaLnBrk="1" fontAlgn="auto" latinLnBrk="0" hangingPunct="1">
              <a:buClrTx/>
              <a:buSzTx/>
              <a:buFontTx/>
              <a:buNone/>
              <a:tabLst/>
              <a:defRPr/>
            </a:pPr>
            <a:endParaRPr lang="en-US" dirty="0">
              <a:latin typeface="Calibri" panose="020F0502020204030204" pitchFamily="34" charset="0"/>
            </a:endParaRPr>
          </a:p>
          <a:p>
            <a:pPr marL="0" marR="0" indent="0" defTabSz="457200" rtl="0" eaLnBrk="1" fontAlgn="auto" latinLnBrk="0" hangingPunct="1">
              <a:buClrTx/>
              <a:buSzTx/>
              <a:buFontTx/>
              <a:buNone/>
              <a:tabLst/>
              <a:defRPr/>
            </a:pPr>
            <a:r>
              <a:rPr lang="en-US" dirty="0">
                <a:latin typeface="Calibri" panose="020F0502020204030204" pitchFamily="34" charset="0"/>
              </a:rPr>
              <a:t>With AWS Config, you can perform the following activities: </a:t>
            </a:r>
          </a:p>
          <a:p>
            <a:pPr marL="171450" indent="-171450" defTabSz="457200">
              <a:buFont typeface="Arial" panose="020B0604020202020204" pitchFamily="34" charset="0"/>
              <a:buChar char="•"/>
              <a:defRPr/>
            </a:pPr>
            <a:r>
              <a:rPr lang="en-US" b="1" dirty="0">
                <a:latin typeface="Calibri" panose="020F0502020204030204" pitchFamily="34" charset="0"/>
              </a:rPr>
              <a:t>Discover resources – </a:t>
            </a:r>
            <a:r>
              <a:rPr lang="en-US" dirty="0">
                <a:latin typeface="Calibri" panose="020F0502020204030204" pitchFamily="34" charset="0"/>
              </a:rPr>
              <a:t>Discover resources that exist in your account for a complete AWS resource inventory.</a:t>
            </a:r>
          </a:p>
          <a:p>
            <a:pPr marL="171450" indent="-171450" defTabSz="457200">
              <a:buFont typeface="Arial" panose="020B0604020202020204" pitchFamily="34" charset="0"/>
              <a:buChar char="•"/>
              <a:defRPr/>
            </a:pPr>
            <a:r>
              <a:rPr lang="en-US" b="1" dirty="0">
                <a:latin typeface="Calibri" panose="020F0502020204030204" pitchFamily="34" charset="0"/>
              </a:rPr>
              <a:t>Record configurations – </a:t>
            </a:r>
            <a:r>
              <a:rPr lang="en-US" dirty="0">
                <a:latin typeface="Calibri" panose="020F0502020204030204" pitchFamily="34" charset="0"/>
              </a:rPr>
              <a:t>Record current resource configurations.</a:t>
            </a:r>
          </a:p>
          <a:p>
            <a:pPr marL="171450" indent="-171450" defTabSz="457200">
              <a:buFont typeface="Arial" panose="020B0604020202020204" pitchFamily="34" charset="0"/>
              <a:buChar char="•"/>
              <a:defRPr/>
            </a:pPr>
            <a:r>
              <a:rPr lang="en-US" b="1" dirty="0">
                <a:latin typeface="Calibri" panose="020F0502020204030204" pitchFamily="34" charset="0"/>
              </a:rPr>
              <a:t>Capture changes – </a:t>
            </a:r>
            <a:r>
              <a:rPr lang="en-US" dirty="0">
                <a:latin typeface="Calibri" panose="020F0502020204030204" pitchFamily="34" charset="0"/>
              </a:rPr>
              <a:t>Capture any changes to the configurations and save for historical data.</a:t>
            </a:r>
          </a:p>
          <a:p>
            <a:pPr marL="171450" indent="-171450" defTabSz="457200">
              <a:buFont typeface="Arial" panose="020B0604020202020204" pitchFamily="34" charset="0"/>
              <a:buChar char="•"/>
              <a:defRPr/>
            </a:pPr>
            <a:r>
              <a:rPr lang="en-US" b="1" dirty="0">
                <a:latin typeface="Calibri" panose="020F0502020204030204" pitchFamily="34" charset="0"/>
              </a:rPr>
              <a:t>Analyze changes and remediate – </a:t>
            </a:r>
            <a:r>
              <a:rPr lang="en-US" dirty="0">
                <a:latin typeface="Calibri" panose="020F0502020204030204" pitchFamily="34" charset="0"/>
              </a:rPr>
              <a:t>Determine whether changes require action based on AWS Config rules and settings. Rules and settings can include remediation and notifications.</a:t>
            </a:r>
          </a:p>
          <a:p>
            <a:pPr marL="0" marR="0" indent="0" defTabSz="457200" rtl="0" eaLnBrk="1" fontAlgn="auto" latinLnBrk="0" hangingPunct="1">
              <a:buClrTx/>
              <a:buSzTx/>
              <a:buFontTx/>
              <a:buNone/>
              <a:tabLst/>
              <a:defRPr/>
            </a:pPr>
            <a:endParaRPr lang="en-US" dirty="0">
              <a:latin typeface="Calibri" panose="020F0502020204030204" pitchFamily="34" charset="0"/>
            </a:endParaRPr>
          </a:p>
          <a:p>
            <a:pPr marL="0" marR="0" indent="0" defTabSz="457200" rtl="0" eaLnBrk="1" fontAlgn="auto" latinLnBrk="0" hangingPunct="1">
              <a:buClrTx/>
              <a:buSzTx/>
              <a:buFontTx/>
              <a:buNone/>
              <a:tabLst/>
              <a:defRPr/>
            </a:pPr>
            <a:r>
              <a:rPr lang="en-US" dirty="0">
                <a:latin typeface="Calibri" panose="020F0502020204030204" pitchFamily="34" charset="0"/>
              </a:rPr>
              <a:t>These capabilities support compliance auditing, security analysis, resource change tracking, and troubleshooting.</a:t>
            </a:r>
          </a:p>
        </p:txBody>
      </p:sp>
    </p:spTree>
    <p:extLst>
      <p:ext uri="{BB962C8B-B14F-4D97-AF65-F5344CB8AC3E}">
        <p14:creationId xmlns:p14="http://schemas.microsoft.com/office/powerpoint/2010/main" val="284327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b="1" kern="1200" dirty="0">
                <a:solidFill>
                  <a:schemeClr val="tx1"/>
                </a:solidFill>
                <a:effectLst/>
                <a:latin typeface="Calibri" panose="020F0502020204030204" pitchFamily="34" charset="0"/>
                <a:ea typeface="+mn-ea"/>
                <a:cs typeface="+mn-cs"/>
              </a:rPr>
              <a:t>Change management</a:t>
            </a:r>
          </a:p>
          <a:p>
            <a:r>
              <a:rPr lang="en-US" dirty="0">
                <a:latin typeface="Calibri" panose="020F0502020204030204" pitchFamily="34" charset="0"/>
              </a:rPr>
              <a:t>Use AWS Config</a:t>
            </a:r>
            <a:r>
              <a:rPr lang="en-US" baseline="0" dirty="0">
                <a:latin typeface="Calibri" panose="020F0502020204030204" pitchFamily="34" charset="0"/>
              </a:rPr>
              <a:t> </a:t>
            </a:r>
            <a:r>
              <a:rPr lang="en-US" dirty="0">
                <a:latin typeface="Calibri" panose="020F0502020204030204" pitchFamily="34" charset="0"/>
              </a:rPr>
              <a:t>to track the relationships between resources and review resource dependencies before making changes. After you make a change, you can quickly review the history of the resource's configuration and determine what the resource’s configuration settings were any point in the past. </a:t>
            </a:r>
          </a:p>
          <a:p>
            <a:endParaRPr lang="en-US" dirty="0">
              <a:latin typeface="Calibri" panose="020F0502020204030204" pitchFamily="34" charset="0"/>
            </a:endParaRPr>
          </a:p>
          <a:p>
            <a:r>
              <a:rPr lang="en-US" dirty="0">
                <a:latin typeface="Calibri" panose="020F0502020204030204" pitchFamily="34" charset="0"/>
              </a:rPr>
              <a:t>AWS Config provides you with information to assess how a change to a resource configuration would affect your other resources. With this knowledge, you can minimize the impact of change-related incidents.</a:t>
            </a:r>
          </a:p>
          <a:p>
            <a:pPr marL="0" marR="0" indent="0" defTabSz="457200" rtl="0" eaLnBrk="1" fontAlgn="auto" latinLnBrk="0" hangingPunct="1">
              <a:buClrTx/>
              <a:buSzTx/>
              <a:buFontTx/>
              <a:buNone/>
              <a:tabLst/>
              <a:defRPr/>
            </a:pPr>
            <a:endParaRPr lang="en-US" dirty="0">
              <a:latin typeface="Calibri" panose="020F0502020204030204" pitchFamily="34" charset="0"/>
            </a:endParaRPr>
          </a:p>
          <a:p>
            <a:r>
              <a:rPr lang="en-US" b="1" kern="1200" dirty="0">
                <a:solidFill>
                  <a:schemeClr val="tx1"/>
                </a:solidFill>
                <a:effectLst/>
                <a:latin typeface="Calibri" panose="020F0502020204030204" pitchFamily="34" charset="0"/>
                <a:ea typeface="+mn-ea"/>
                <a:cs typeface="+mn-cs"/>
              </a:rPr>
              <a:t>Enterprise-wide compliance monitoring</a:t>
            </a:r>
          </a:p>
          <a:p>
            <a:r>
              <a:rPr lang="en-US" dirty="0">
                <a:latin typeface="Calibri" panose="020F0502020204030204" pitchFamily="34" charset="0"/>
              </a:rPr>
              <a:t>AWS Config provides</a:t>
            </a:r>
            <a:r>
              <a:rPr lang="en-US" baseline="0" dirty="0">
                <a:latin typeface="Calibri" panose="020F0502020204030204" pitchFamily="34" charset="0"/>
              </a:rPr>
              <a:t> </a:t>
            </a:r>
            <a:r>
              <a:rPr lang="en-US" dirty="0">
                <a:latin typeface="Calibri" panose="020F0502020204030204" pitchFamily="34" charset="0"/>
              </a:rPr>
              <a:t>multi-account, multi-Region data aggregation.</a:t>
            </a:r>
            <a:r>
              <a:rPr lang="en-US" baseline="0" dirty="0">
                <a:latin typeface="Calibri" panose="020F0502020204030204" pitchFamily="34" charset="0"/>
              </a:rPr>
              <a:t> Y</a:t>
            </a:r>
            <a:r>
              <a:rPr lang="en-US" dirty="0">
                <a:latin typeface="Calibri" panose="020F0502020204030204" pitchFamily="34" charset="0"/>
              </a:rPr>
              <a:t>ou can view compliance status across your</a:t>
            </a:r>
            <a:r>
              <a:rPr lang="en-US" baseline="0" dirty="0">
                <a:latin typeface="Calibri" panose="020F0502020204030204" pitchFamily="34" charset="0"/>
              </a:rPr>
              <a:t> enterprise</a:t>
            </a:r>
            <a:r>
              <a:rPr lang="en-US" dirty="0">
                <a:latin typeface="Calibri" panose="020F0502020204030204" pitchFamily="34" charset="0"/>
              </a:rPr>
              <a:t> and identify noncompliant accounts. You can examine more closely the status for a specific AWS Region or a specific account across Regions. You can view this data from the AWS Config console in a central account. This removes the need to retrieve this information individually from each account.</a:t>
            </a:r>
          </a:p>
        </p:txBody>
      </p:sp>
    </p:spTree>
    <p:extLst>
      <p:ext uri="{BB962C8B-B14F-4D97-AF65-F5344CB8AC3E}">
        <p14:creationId xmlns:p14="http://schemas.microsoft.com/office/powerpoint/2010/main" val="219601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lvl="0">
              <a:defRPr/>
            </a:pPr>
            <a:r>
              <a:rPr lang="en-US" dirty="0">
                <a:solidFill>
                  <a:schemeClr val="tx1"/>
                </a:solidFill>
                <a:latin typeface="Calibri" panose="020F0502020204030204" pitchFamily="34" charset="0"/>
                <a:cs typeface="Arial"/>
              </a:rPr>
              <a:t>Using AWS Config rules, you can run continuous assessment checks on your resources to verify that they comply with your own security policies, industry best practices, and compliance standards. AWS provides several managed, prebuilt rules that require minimal to no configuration. For example, AWS Config provides a rule to ensure that encryption is turned on for all </a:t>
            </a:r>
            <a:r>
              <a:rPr lang="sv-SE" dirty="0">
                <a:solidFill>
                  <a:schemeClr val="tx1"/>
                </a:solidFill>
                <a:latin typeface="Calibri" panose="020F0502020204030204" pitchFamily="34" charset="0"/>
                <a:cs typeface="Arial"/>
              </a:rPr>
              <a:t>Amazon Elastic Block Store (Amazon EBS) </a:t>
            </a:r>
            <a:r>
              <a:rPr lang="en-US" dirty="0">
                <a:solidFill>
                  <a:schemeClr val="tx1"/>
                </a:solidFill>
                <a:latin typeface="Calibri" panose="020F0502020204030204" pitchFamily="34" charset="0"/>
                <a:cs typeface="Arial"/>
              </a:rPr>
              <a:t>volumes in your account.</a:t>
            </a:r>
          </a:p>
          <a:p>
            <a:pPr marL="0" marR="0" lvl="0" indent="0" defTabSz="914400" rtl="0" eaLnBrk="1" fontAlgn="auto" latinLnBrk="0" hangingPunct="1">
              <a:buClrTx/>
              <a:buSzTx/>
              <a:buFontTx/>
              <a:buNone/>
              <a:tabLst/>
              <a:defRPr/>
            </a:pPr>
            <a:endParaRPr lang="en-US" dirty="0">
              <a:solidFill>
                <a:schemeClr val="tx1"/>
              </a:solidFill>
              <a:latin typeface="Calibri" panose="020F0502020204030204" pitchFamily="34" charset="0"/>
              <a:cs typeface="Arial"/>
            </a:endParaRPr>
          </a:p>
          <a:p>
            <a:pPr marL="0" marR="0" lvl="0" indent="0" defTabSz="914400" rtl="0" eaLnBrk="1" fontAlgn="auto" latinLnBrk="0" hangingPunct="1">
              <a:buClrTx/>
              <a:buSzTx/>
              <a:buFontTx/>
              <a:buNone/>
              <a:tabLst/>
              <a:defRPr/>
            </a:pPr>
            <a:r>
              <a:rPr lang="en-US" b="1" dirty="0">
                <a:solidFill>
                  <a:schemeClr val="tx1"/>
                </a:solidFill>
                <a:latin typeface="Calibri" panose="020F0502020204030204" pitchFamily="34" charset="0"/>
                <a:cs typeface="Arial"/>
              </a:rPr>
              <a:t>Prebuilt, managed rules</a:t>
            </a:r>
          </a:p>
          <a:p>
            <a:pPr marL="0" indent="0">
              <a:buFont typeface="Arial" panose="020B0604020202020204" pitchFamily="34" charset="0"/>
              <a:buNone/>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Managed rule examples:</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Is multi-factor authentication (MFA) enabled</a:t>
            </a:r>
            <a:r>
              <a:rPr lang="en-US" baseline="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 for IAM console access?</a:t>
            </a:r>
          </a:p>
          <a:p>
            <a:pPr marL="285750" indent="-285750">
              <a:buFont typeface="Arial" panose="020B0604020202020204" pitchFamily="34" charset="0"/>
              <a:buChar char="•"/>
            </a:pPr>
            <a:r>
              <a:rPr lang="en-US" baseline="0"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Are access keys rotated?</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Are all attached Amazon EBS volumes encrypted?</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Do all Amazon EC2 instances belong to a VPC?</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Are all resources tagged as expected?</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Do all security groups in use deny unregulated, incoming SSH traffic?</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Is AWS CloudTrail enabled in your AWS account?</a:t>
            </a:r>
          </a:p>
          <a:p>
            <a:pPr marL="285750" indent="-285750">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Does the password policy for IAM users meet specified requirements?</a:t>
            </a:r>
          </a:p>
          <a:p>
            <a:pPr marL="0" marR="0" lvl="0" indent="0" defTabSz="914400" rtl="0" eaLnBrk="1" fontAlgn="auto" latinLnBrk="0" hangingPunct="1">
              <a:buClrTx/>
              <a:buSzTx/>
              <a:buFontTx/>
              <a:buNone/>
              <a:tabLst/>
              <a:defRPr/>
            </a:pPr>
            <a:endParaRPr lang="en-US" dirty="0">
              <a:solidFill>
                <a:schemeClr val="tx1"/>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chemeClr val="tx1"/>
                </a:solidFill>
                <a:latin typeface="Calibri" panose="020F0502020204030204" pitchFamily="34" charset="0"/>
              </a:rPr>
              <a:t>Custom rules</a:t>
            </a:r>
          </a:p>
          <a:p>
            <a:pPr marL="0" marR="0" lvl="0" indent="0" defTabSz="914400" rtl="0" eaLnBrk="1" fontAlgn="auto" latinLnBrk="0" hangingPunct="1">
              <a:buClrTx/>
              <a:buSzTx/>
              <a:buFontTx/>
              <a:buNone/>
              <a:tabLst/>
              <a:defRPr/>
            </a:pPr>
            <a:r>
              <a:rPr lang="en-US" dirty="0">
                <a:solidFill>
                  <a:schemeClr val="tx1"/>
                </a:solidFill>
                <a:latin typeface="Calibri" panose="020F0502020204030204" pitchFamily="34" charset="0"/>
                <a:cs typeface="Arial"/>
              </a:rPr>
              <a:t>You can also write a custom AWS Config rule to code your own corporate security policies. Custom rules are associated with an AWS Lambda function that you create and maintain. When you invoke a custom rule, it runs the associated Lambda function. AWS Config alerts you in real time when a resource is misconfigured</a:t>
            </a:r>
            <a:r>
              <a:rPr lang="en-US" baseline="0" dirty="0">
                <a:solidFill>
                  <a:schemeClr val="tx1"/>
                </a:solidFill>
                <a:latin typeface="Calibri" panose="020F0502020204030204" pitchFamily="34" charset="0"/>
                <a:cs typeface="Arial"/>
              </a:rPr>
              <a:t> </a:t>
            </a:r>
            <a:r>
              <a:rPr lang="en-US" dirty="0">
                <a:solidFill>
                  <a:schemeClr val="tx1"/>
                </a:solidFill>
                <a:latin typeface="Calibri" panose="020F0502020204030204" pitchFamily="34" charset="0"/>
                <a:cs typeface="Arial"/>
              </a:rPr>
              <a:t>or when a resource violates a particular security policy.</a:t>
            </a:r>
            <a:endParaRPr lang="en-US" b="0" dirty="0">
              <a:solidFill>
                <a:schemeClr val="tx1"/>
              </a:solidFill>
              <a:latin typeface="Calibri" panose="020F0502020204030204" pitchFamily="34" charset="0"/>
              <a:ea typeface="+mn-ea"/>
              <a:cs typeface="+mn-cs"/>
            </a:endParaRPr>
          </a:p>
          <a:p>
            <a:pPr marL="0" marR="0" lvl="0" indent="0" defTabSz="914400" rtl="0" eaLnBrk="1" fontAlgn="auto" latinLnBrk="0" hangingPunct="1">
              <a:buClrTx/>
              <a:buSzTx/>
              <a:buFontTx/>
              <a:buNone/>
              <a:tabLst/>
              <a:defRPr/>
            </a:pPr>
            <a:endParaRPr lang="en-US" dirty="0">
              <a:solidFill>
                <a:schemeClr val="tx1"/>
              </a:solidFill>
              <a:latin typeface="Calibri" panose="020F0502020204030204" pitchFamily="34" charset="0"/>
            </a:endParaRPr>
          </a:p>
          <a:p>
            <a:pPr lvl="0">
              <a:defRPr/>
            </a:pPr>
            <a:r>
              <a:rPr lang="en-US" dirty="0">
                <a:solidFill>
                  <a:schemeClr val="tx1"/>
                </a:solidFill>
                <a:latin typeface="Calibri" panose="020F0502020204030204" pitchFamily="34" charset="0"/>
              </a:rPr>
              <a:t>For more </a:t>
            </a:r>
            <a:r>
              <a:rPr lang="en-US" dirty="0">
                <a:latin typeface="Calibri" panose="020F0502020204030204" pitchFamily="34" charset="0"/>
              </a:rPr>
              <a:t>information, see “AWS Config Managed Rules” in the </a:t>
            </a:r>
            <a:r>
              <a:rPr lang="en-US" i="1" dirty="0">
                <a:latin typeface="Calibri" panose="020F0502020204030204" pitchFamily="34" charset="0"/>
              </a:rPr>
              <a:t>AWS Config Developer </a:t>
            </a:r>
            <a:r>
              <a:rPr lang="en-US" dirty="0">
                <a:latin typeface="Calibri" panose="020F0502020204030204" pitchFamily="34" charset="0"/>
              </a:rPr>
              <a:t>Guide (</a:t>
            </a:r>
            <a:r>
              <a:rPr lang="en-US" dirty="0">
                <a:latin typeface="Calibri" panose="020F0502020204030204" pitchFamily="34" charset="0"/>
                <a:hlinkClick r:id="rId3"/>
              </a:rPr>
              <a:t>http://docs.aws.amazon.com/config/latest/developerguide/evaluate-config_use-managed-rules.html</a:t>
            </a:r>
            <a:r>
              <a:rPr lang="en-US" dirty="0">
                <a:latin typeface="Calibri" panose="020F0502020204030204" pitchFamily="34" charset="0"/>
              </a:rPr>
              <a:t>).</a:t>
            </a:r>
          </a:p>
        </p:txBody>
      </p:sp>
    </p:spTree>
    <p:extLst>
      <p:ext uri="{BB962C8B-B14F-4D97-AF65-F5344CB8AC3E}">
        <p14:creationId xmlns:p14="http://schemas.microsoft.com/office/powerpoint/2010/main" val="370786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indent="0">
              <a:buFont typeface="Arial" panose="020B0604020202020204" pitchFamily="34" charset="0"/>
              <a:buNone/>
            </a:pPr>
            <a:r>
              <a:rPr lang="en-US" b="1" dirty="0">
                <a:latin typeface="Calibri" panose="020F0502020204030204" pitchFamily="34" charset="0"/>
                <a:ea typeface="+mn-ea"/>
                <a:cs typeface="+mn-cs"/>
              </a:rPr>
              <a:t>Setting up AWS Config from the console</a:t>
            </a:r>
          </a:p>
          <a:p>
            <a:pPr marL="0" indent="0">
              <a:buFont typeface="Arial" panose="020B0604020202020204" pitchFamily="34" charset="0"/>
              <a:buNone/>
            </a:pPr>
            <a:endParaRPr lang="en-US" b="1" dirty="0">
              <a:latin typeface="Calibri" panose="020F0502020204030204" pitchFamily="34" charset="0"/>
              <a:ea typeface="+mn-ea"/>
              <a:cs typeface="+mn-cs"/>
            </a:endParaRPr>
          </a:p>
          <a:p>
            <a:pPr marL="228600" indent="-228600">
              <a:buFont typeface="+mj-lt"/>
              <a:buAutoNum type="arabicPeriod"/>
            </a:pPr>
            <a:r>
              <a:rPr lang="en-US" dirty="0">
                <a:latin typeface="Calibri" panose="020F0502020204030204" pitchFamily="34" charset="0"/>
                <a:ea typeface="+mn-ea"/>
                <a:cs typeface="+mn-cs"/>
              </a:rPr>
              <a:t>Enabling</a:t>
            </a:r>
            <a:r>
              <a:rPr lang="en-US" baseline="0" dirty="0">
                <a:latin typeface="Calibri" panose="020F0502020204030204" pitchFamily="34" charset="0"/>
                <a:ea typeface="+mn-ea"/>
                <a:cs typeface="+mn-cs"/>
              </a:rPr>
              <a:t> AWS Config requires you to specify the following</a:t>
            </a:r>
            <a:r>
              <a:rPr lang="en-US" dirty="0">
                <a:latin typeface="Calibri" panose="020F0502020204030204" pitchFamily="34" charset="0"/>
                <a:ea typeface="+mn-ea"/>
                <a:cs typeface="+mn-cs"/>
              </a:rPr>
              <a:t> settings in the console</a:t>
            </a:r>
            <a:r>
              <a:rPr lang="en-US" baseline="0" dirty="0">
                <a:latin typeface="Calibri" panose="020F0502020204030204" pitchFamily="34" charset="0"/>
                <a:ea typeface="+mn-ea"/>
                <a:cs typeface="+mn-cs"/>
              </a:rPr>
              <a:t>:</a:t>
            </a:r>
          </a:p>
          <a:p>
            <a:pPr marL="685800" lvl="1" indent="-228600">
              <a:buFont typeface="Arial" panose="020B0604020202020204" pitchFamily="34" charset="0"/>
              <a:buChar char="•"/>
            </a:pPr>
            <a:r>
              <a:rPr lang="en-US" baseline="0" dirty="0">
                <a:latin typeface="Calibri" panose="020F0502020204030204" pitchFamily="34" charset="0"/>
                <a:ea typeface="+mn-ea"/>
                <a:cs typeface="+mn-cs"/>
              </a:rPr>
              <a:t>Resource types that</a:t>
            </a:r>
            <a:r>
              <a:rPr lang="en-US" dirty="0">
                <a:latin typeface="Calibri" panose="020F0502020204030204" pitchFamily="34" charset="0"/>
                <a:ea typeface="+mn-ea"/>
                <a:cs typeface="+mn-cs"/>
              </a:rPr>
              <a:t> </a:t>
            </a:r>
            <a:r>
              <a:rPr lang="en-US" baseline="0" dirty="0">
                <a:latin typeface="Calibri" panose="020F0502020204030204" pitchFamily="34" charset="0"/>
                <a:ea typeface="+mn-ea"/>
                <a:cs typeface="+mn-cs"/>
              </a:rPr>
              <a:t>you want the service to record</a:t>
            </a:r>
          </a:p>
          <a:p>
            <a:pPr marL="685800" lvl="1" indent="-228600">
              <a:buFont typeface="Arial" panose="020B0604020202020204" pitchFamily="34" charset="0"/>
              <a:buChar char="•"/>
            </a:pPr>
            <a:r>
              <a:rPr lang="en-US" baseline="0" dirty="0">
                <a:latin typeface="Calibri" panose="020F0502020204030204" pitchFamily="34" charset="0"/>
                <a:ea typeface="+mn-ea"/>
                <a:cs typeface="+mn-cs"/>
              </a:rPr>
              <a:t>Whether to create or use an existing Amazon S3 bucket to receive</a:t>
            </a:r>
            <a:r>
              <a:rPr lang="en-US" dirty="0">
                <a:latin typeface="Calibri" panose="020F0502020204030204" pitchFamily="34" charset="0"/>
                <a:ea typeface="+mn-ea"/>
                <a:cs typeface="+mn-cs"/>
              </a:rPr>
              <a:t> configuration information</a:t>
            </a:r>
            <a:endParaRPr lang="en-US" baseline="0" dirty="0">
              <a:latin typeface="Calibri" panose="020F0502020204030204" pitchFamily="34" charset="0"/>
              <a:ea typeface="+mn-ea"/>
              <a:cs typeface="+mn-cs"/>
            </a:endParaRPr>
          </a:p>
          <a:p>
            <a:pPr marL="685800" lvl="1" indent="-228600">
              <a:buFont typeface="Arial" panose="020B0604020202020204" pitchFamily="34" charset="0"/>
              <a:buChar char="•"/>
            </a:pPr>
            <a:r>
              <a:rPr lang="en-US" baseline="0" dirty="0">
                <a:latin typeface="Calibri" panose="020F0502020204030204" pitchFamily="34" charset="0"/>
                <a:ea typeface="+mn-ea"/>
                <a:cs typeface="+mn-cs"/>
              </a:rPr>
              <a:t>Whether to enable Amazon SNS to notify you of configuration</a:t>
            </a:r>
            <a:r>
              <a:rPr lang="en-US" dirty="0">
                <a:latin typeface="Calibri" panose="020F0502020204030204" pitchFamily="34" charset="0"/>
                <a:ea typeface="+mn-ea"/>
                <a:cs typeface="+mn-cs"/>
              </a:rPr>
              <a:t> changes</a:t>
            </a:r>
            <a:endParaRPr lang="en-US" baseline="0" dirty="0">
              <a:latin typeface="Calibri" panose="020F0502020204030204" pitchFamily="34" charset="0"/>
              <a:ea typeface="+mn-ea"/>
              <a:cs typeface="+mn-cs"/>
            </a:endParaRPr>
          </a:p>
          <a:p>
            <a:pPr marL="685800" lvl="1" indent="-228600">
              <a:buFont typeface="Arial" panose="020B0604020202020204" pitchFamily="34" charset="0"/>
              <a:buChar char="•"/>
            </a:pPr>
            <a:r>
              <a:rPr lang="en-US" baseline="0" dirty="0">
                <a:latin typeface="Calibri" panose="020F0502020204030204" pitchFamily="34" charset="0"/>
                <a:ea typeface="+mn-ea"/>
                <a:cs typeface="+mn-cs"/>
              </a:rPr>
              <a:t>Whether to create an IAM role or use an existing one </a:t>
            </a:r>
          </a:p>
          <a:p>
            <a:pPr marL="685800" lvl="1" indent="-228600">
              <a:buFont typeface="+mj-lt"/>
              <a:buAutoNum type="arabicPeriod"/>
            </a:pPr>
            <a:endParaRPr lang="en-US" baseline="0" dirty="0">
              <a:latin typeface="Calibri" panose="020F0502020204030204" pitchFamily="34" charset="0"/>
              <a:ea typeface="+mn-ea"/>
              <a:cs typeface="+mn-cs"/>
            </a:endParaRPr>
          </a:p>
          <a:p>
            <a:pPr marL="228600" indent="-228600">
              <a:buFont typeface="+mj-lt"/>
              <a:buAutoNum type="arabicPeriod"/>
            </a:pPr>
            <a:r>
              <a:rPr lang="en-US" baseline="0" dirty="0">
                <a:latin typeface="Calibri" panose="020F0502020204030204" pitchFamily="34" charset="0"/>
                <a:ea typeface="+mn-ea"/>
                <a:cs typeface="+mn-cs"/>
              </a:rPr>
              <a:t>Determine which AWS Config rules you want to select for your setup. </a:t>
            </a:r>
          </a:p>
          <a:p>
            <a:pPr marL="685800" lvl="1" indent="-228600">
              <a:buFont typeface="Arial" panose="020B0604020202020204" pitchFamily="34" charset="0"/>
              <a:buChar char="•"/>
            </a:pPr>
            <a:r>
              <a:rPr lang="en-US" baseline="0" dirty="0">
                <a:latin typeface="Calibri" panose="020F0502020204030204" pitchFamily="34" charset="0"/>
                <a:ea typeface="+mn-ea"/>
                <a:cs typeface="+mn-cs"/>
              </a:rPr>
              <a:t>During the setup process, you can select only AWS Config </a:t>
            </a:r>
            <a:r>
              <a:rPr lang="en-US" b="1" baseline="0" dirty="0">
                <a:latin typeface="Calibri" panose="020F0502020204030204" pitchFamily="34" charset="0"/>
                <a:ea typeface="+mn-ea"/>
                <a:cs typeface="+mn-cs"/>
              </a:rPr>
              <a:t>managed</a:t>
            </a:r>
            <a:r>
              <a:rPr lang="en-US" baseline="0" dirty="0">
                <a:latin typeface="Calibri" panose="020F0502020204030204" pitchFamily="34" charset="0"/>
                <a:ea typeface="+mn-ea"/>
                <a:cs typeface="+mn-cs"/>
              </a:rPr>
              <a:t> rules. </a:t>
            </a:r>
          </a:p>
          <a:p>
            <a:pPr marL="685800" lvl="1" indent="-228600">
              <a:buFont typeface="Arial" panose="020B0604020202020204" pitchFamily="34" charset="0"/>
              <a:buChar char="•"/>
            </a:pPr>
            <a:r>
              <a:rPr lang="en-US" baseline="0" dirty="0">
                <a:latin typeface="Calibri" panose="020F0502020204030204" pitchFamily="34" charset="0"/>
                <a:ea typeface="+mn-ea"/>
                <a:cs typeface="+mn-cs"/>
              </a:rPr>
              <a:t>After setup, you can create your own </a:t>
            </a:r>
            <a:r>
              <a:rPr lang="en-US" b="1" baseline="0" dirty="0">
                <a:latin typeface="Calibri" panose="020F0502020204030204" pitchFamily="34" charset="0"/>
                <a:ea typeface="+mn-ea"/>
                <a:cs typeface="+mn-cs"/>
              </a:rPr>
              <a:t>custom</a:t>
            </a:r>
            <a:r>
              <a:rPr lang="en-US" baseline="0" dirty="0">
                <a:latin typeface="Calibri" panose="020F0502020204030204" pitchFamily="34" charset="0"/>
                <a:ea typeface="+mn-ea"/>
                <a:cs typeface="+mn-cs"/>
              </a:rPr>
              <a:t> AWS Config rules. </a:t>
            </a:r>
            <a:endParaRPr lang="en-US" dirty="0">
              <a:latin typeface="Calibri" panose="020F0502020204030204" pitchFamily="34" charset="0"/>
              <a:ea typeface="+mn-ea"/>
              <a:cs typeface="+mn-cs"/>
            </a:endParaRPr>
          </a:p>
          <a:p>
            <a:pPr marL="228600" indent="-228600">
              <a:buFont typeface="+mj-lt"/>
              <a:buAutoNum type="arabicPeriod"/>
            </a:pPr>
            <a:endParaRPr lang="en-US" dirty="0">
              <a:latin typeface="Calibri" panose="020F0502020204030204" pitchFamily="34" charset="0"/>
              <a:ea typeface="Amazon Ember Light" panose="020B0403020204020204" pitchFamily="34" charset="0"/>
              <a:cs typeface="Amazon Ember Light" panose="020B0403020204020204" pitchFamily="34" charset="0"/>
            </a:endParaRPr>
          </a:p>
          <a:p>
            <a:pPr marL="228600" indent="-228600">
              <a:buFont typeface="+mj-lt"/>
              <a:buAutoNum type="arabicPeriod"/>
            </a:pPr>
            <a:r>
              <a:rPr lang="en-US" dirty="0">
                <a:latin typeface="Calibri" panose="020F0502020204030204" pitchFamily="34" charset="0"/>
              </a:rPr>
              <a:t>After setup, AWS Config begins to discover your resources and records any changes to your account. </a:t>
            </a:r>
          </a:p>
          <a:p>
            <a:pPr marL="228600" indent="-228600">
              <a:buFont typeface="+mj-lt"/>
              <a:buAutoNum type="arabicPeriod"/>
            </a:pPr>
            <a:endParaRPr lang="en-US" dirty="0">
              <a:latin typeface="Calibri" panose="020F0502020204030204" pitchFamily="34" charset="0"/>
            </a:endParaRPr>
          </a:p>
          <a:p>
            <a:pPr marL="228600" indent="-228600">
              <a:buFont typeface="+mj-lt"/>
              <a:buAutoNum type="arabicPeriod"/>
            </a:pPr>
            <a:r>
              <a:rPr lang="en-US" dirty="0">
                <a:latin typeface="Calibri" panose="020F0502020204030204" pitchFamily="34" charset="0"/>
              </a:rPr>
              <a:t>View your AWS resource inventory or configuration details in the AWS Config dashboard. </a:t>
            </a:r>
          </a:p>
          <a:p>
            <a:endParaRPr lang="en-US" dirty="0">
              <a:latin typeface="Calibri" panose="020F0502020204030204" pitchFamily="34" charset="0"/>
            </a:endParaRPr>
          </a:p>
          <a:p>
            <a:r>
              <a:rPr lang="en-US" dirty="0">
                <a:latin typeface="Calibri" panose="020F0502020204030204" pitchFamily="34" charset="0"/>
              </a:rPr>
              <a:t>For more information, see the following in the </a:t>
            </a:r>
            <a:r>
              <a:rPr lang="en-US" i="1" dirty="0">
                <a:latin typeface="Calibri" panose="020F0502020204030204" pitchFamily="34" charset="0"/>
              </a:rPr>
              <a:t>AWS Config Developer Guide</a:t>
            </a:r>
            <a:r>
              <a:rPr lang="en-US" dirty="0">
                <a:latin typeface="Calibri" panose="020F0502020204030204" pitchFamily="34" charset="0"/>
              </a:rPr>
              <a:t>:</a:t>
            </a:r>
          </a:p>
          <a:p>
            <a:pPr marL="171450" indent="-171450">
              <a:buFont typeface="Arial" panose="020B0604020202020204" pitchFamily="34" charset="0"/>
              <a:buChar char="•"/>
            </a:pPr>
            <a:r>
              <a:rPr lang="en-US" dirty="0">
                <a:latin typeface="Calibri" panose="020F0502020204030204" pitchFamily="34" charset="0"/>
              </a:rPr>
              <a:t>“Setting Up AWS Config with the Console” (</a:t>
            </a:r>
            <a:r>
              <a:rPr lang="en-US" baseline="0" dirty="0">
                <a:latin typeface="Calibri" panose="020F0502020204030204" pitchFamily="34" charset="0"/>
                <a:hlinkClick r:id="rId3"/>
              </a:rPr>
              <a:t>https://docs.aws.amazon.com/config/latest/developerguide/gs-console.html</a:t>
            </a:r>
            <a:r>
              <a:rPr lang="en-US" baseline="0" dirty="0">
                <a:latin typeface="Calibri" panose="020F0502020204030204" pitchFamily="34" charset="0"/>
              </a:rPr>
              <a:t>)</a:t>
            </a:r>
          </a:p>
        </p:txBody>
      </p:sp>
    </p:spTree>
    <p:extLst>
      <p:ext uri="{BB962C8B-B14F-4D97-AF65-F5344CB8AC3E}">
        <p14:creationId xmlns:p14="http://schemas.microsoft.com/office/powerpoint/2010/main" val="21825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54719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0634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457200">
              <a:defRPr/>
            </a:pPr>
            <a:r>
              <a:rPr lang="en-US" kern="1200" dirty="0">
                <a:solidFill>
                  <a:schemeClr val="tx1"/>
                </a:solidFill>
                <a:effectLst/>
                <a:latin typeface="Calibri" panose="020F0502020204030204" pitchFamily="34" charset="0"/>
                <a:ea typeface="+mn-ea"/>
                <a:cs typeface="+mn-cs"/>
              </a:rPr>
              <a:t>For visibility into your AWS resources, you have two options: AWS Config or Inventory, a capability of AWS Systems Manager. Or you can use both.</a:t>
            </a:r>
            <a:r>
              <a:rPr lang="en-US" b="0" i="0" kern="1200" baseline="0" dirty="0">
                <a:solidFill>
                  <a:schemeClr val="tx1"/>
                </a:solidFill>
                <a:effectLst/>
                <a:latin typeface="Calibri" panose="020F0502020204030204" pitchFamily="34" charset="0"/>
                <a:ea typeface="+mn-ea"/>
                <a:cs typeface="+mn-cs"/>
              </a:rPr>
              <a:t>  </a:t>
            </a:r>
            <a:br>
              <a:rPr lang="en-US" b="0" i="0" kern="1200" baseline="0" dirty="0">
                <a:solidFill>
                  <a:schemeClr val="tx1"/>
                </a:solidFill>
                <a:effectLst/>
                <a:latin typeface="Calibri" panose="020F0502020204030204" pitchFamily="34" charset="0"/>
                <a:ea typeface="+mn-ea"/>
                <a:cs typeface="+mn-cs"/>
              </a:rPr>
            </a:br>
            <a:r>
              <a:rPr lang="en-US" dirty="0">
                <a:latin typeface="Calibri" panose="020F0502020204030204" pitchFamily="34" charset="0"/>
              </a:rPr>
              <a:t>As mentioned</a:t>
            </a:r>
            <a:r>
              <a:rPr lang="en-US" baseline="0" dirty="0">
                <a:latin typeface="Calibri" panose="020F0502020204030204" pitchFamily="34" charset="0"/>
              </a:rPr>
              <a:t>, </a:t>
            </a:r>
            <a:r>
              <a:rPr lang="en-US" kern="1200" dirty="0">
                <a:solidFill>
                  <a:schemeClr val="tx1"/>
                </a:solidFill>
                <a:effectLst/>
                <a:latin typeface="Calibri" panose="020F0502020204030204" pitchFamily="34" charset="0"/>
                <a:ea typeface="+mn-ea"/>
                <a:cs typeface="+mn-cs"/>
              </a:rPr>
              <a:t>AWS Config is a fully managed service that provides you with an AWS resource inventory</a:t>
            </a:r>
            <a:r>
              <a:rPr lang="en-US" kern="1200" baseline="0" dirty="0">
                <a:solidFill>
                  <a:schemeClr val="tx1"/>
                </a:solidFill>
                <a:effectLst/>
                <a:latin typeface="Calibri" panose="020F0502020204030204" pitchFamily="34" charset="0"/>
                <a:ea typeface="+mn-ea"/>
                <a:cs typeface="+mn-cs"/>
              </a:rPr>
              <a:t> and</a:t>
            </a:r>
            <a:r>
              <a:rPr lang="en-US" kern="1200" dirty="0">
                <a:solidFill>
                  <a:schemeClr val="tx1"/>
                </a:solidFill>
                <a:effectLst/>
                <a:latin typeface="Calibri" panose="020F0502020204030204" pitchFamily="34" charset="0"/>
                <a:ea typeface="+mn-ea"/>
                <a:cs typeface="+mn-cs"/>
              </a:rPr>
              <a:t> configuration history.</a:t>
            </a:r>
            <a:r>
              <a:rPr lang="en-US" kern="1200" baseline="0" dirty="0">
                <a:solidFill>
                  <a:schemeClr val="tx1"/>
                </a:solidFill>
                <a:effectLst/>
                <a:latin typeface="Calibri" panose="020F0502020204030204" pitchFamily="34" charset="0"/>
                <a:ea typeface="+mn-ea"/>
                <a:cs typeface="+mn-cs"/>
              </a:rPr>
              <a:t> By contrast,</a:t>
            </a:r>
            <a:r>
              <a:rPr lang="en-US" kern="1200" dirty="0">
                <a:solidFill>
                  <a:schemeClr val="tx1"/>
                </a:solidFill>
                <a:effectLst/>
                <a:latin typeface="Calibri" panose="020F0502020204030204" pitchFamily="34" charset="0"/>
                <a:ea typeface="+mn-ea"/>
                <a:cs typeface="+mn-cs"/>
              </a:rPr>
              <a:t> A</a:t>
            </a:r>
            <a:r>
              <a:rPr lang="en-US" dirty="0">
                <a:latin typeface="Calibri" panose="020F0502020204030204" pitchFamily="34" charset="0"/>
              </a:rPr>
              <a:t>WS Systems Manager Inventory</a:t>
            </a:r>
            <a:r>
              <a:rPr lang="en-US" baseline="0" dirty="0">
                <a:latin typeface="Calibri" panose="020F0502020204030204" pitchFamily="34" charset="0"/>
              </a:rPr>
              <a:t> </a:t>
            </a:r>
            <a:r>
              <a:rPr lang="en-US" dirty="0">
                <a:latin typeface="Calibri" panose="020F0502020204030204" pitchFamily="34" charset="0"/>
              </a:rPr>
              <a:t>collects information about your instances and the software installed on them. This information helps you to understand your system configurations and installed applications. </a:t>
            </a:r>
            <a:br>
              <a:rPr lang="en-US" dirty="0">
                <a:latin typeface="Calibri" panose="020F0502020204030204" pitchFamily="34" charset="0"/>
              </a:rPr>
            </a:br>
            <a:r>
              <a:rPr lang="en-US" dirty="0">
                <a:latin typeface="Calibri" panose="020F0502020204030204" pitchFamily="34" charset="0"/>
              </a:rPr>
              <a:t>You can collect data about the following system properties: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Applications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Files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Network configurations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Windows services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Registries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Server roles</a:t>
            </a:r>
          </a:p>
          <a:p>
            <a:pPr marL="171450" marR="0" indent="-171450" defTabSz="4572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Updates</a:t>
            </a:r>
          </a:p>
          <a:p>
            <a:pPr marL="0" marR="0" indent="0" defTabSz="457200" rtl="0" eaLnBrk="1" fontAlgn="auto" latinLnBrk="0" hangingPunct="1">
              <a:buClrTx/>
              <a:buSzTx/>
              <a:buFontTx/>
              <a:buNone/>
              <a:tabLst/>
              <a:defRPr/>
            </a:pPr>
            <a:r>
              <a:rPr lang="en-US" dirty="0">
                <a:latin typeface="Calibri" panose="020F0502020204030204" pitchFamily="34" charset="0"/>
              </a:rPr>
              <a:t>With the gathered data, you can manage application assets, track licenses, monitor file integrity, discover applications not installed by a traditional installer, and more.</a:t>
            </a:r>
            <a:endParaRPr lang="en-US" b="0" i="0" kern="1200" baseline="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2216913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indent="0" defTabSz="457200" rtl="0" eaLnBrk="1" fontAlgn="auto" latinLnBrk="0" hangingPunct="1">
              <a:buClrTx/>
              <a:buSzTx/>
              <a:buFontTx/>
              <a:buNone/>
              <a:tabLst/>
              <a:defRPr/>
            </a:pPr>
            <a:r>
              <a:rPr lang="en-US" b="0" i="0" kern="1200" dirty="0">
                <a:solidFill>
                  <a:schemeClr val="tx1"/>
                </a:solidFill>
                <a:effectLst/>
                <a:latin typeface="Calibri" panose="020F0502020204030204" pitchFamily="34" charset="0"/>
                <a:ea typeface="+mn-ea"/>
                <a:cs typeface="+mn-cs"/>
              </a:rPr>
              <a:t>AWS Config is designed to integrate with AWS Systems Manager and its capabilities. </a:t>
            </a:r>
            <a:r>
              <a:rPr lang="en-US" b="0" i="0" kern="1200" baseline="0" dirty="0">
                <a:solidFill>
                  <a:schemeClr val="tx1"/>
                </a:solidFill>
                <a:effectLst/>
                <a:latin typeface="Calibri" panose="020F0502020204030204" pitchFamily="34" charset="0"/>
                <a:ea typeface="+mn-ea"/>
                <a:cs typeface="+mn-cs"/>
              </a:rPr>
              <a:t>This integration makes it possible for AWS Config to record software configuration changes within your EC2 instances and servers running on premises. You can combine the ability</a:t>
            </a:r>
            <a:r>
              <a:rPr lang="en-US" b="0" i="0" kern="1200" dirty="0">
                <a:solidFill>
                  <a:schemeClr val="tx1"/>
                </a:solidFill>
                <a:effectLst/>
                <a:latin typeface="Calibri" panose="020F0502020204030204" pitchFamily="34" charset="0"/>
                <a:ea typeface="+mn-ea"/>
                <a:cs typeface="+mn-cs"/>
              </a:rPr>
              <a:t> of </a:t>
            </a:r>
            <a:r>
              <a:rPr lang="en-US" b="0" i="0" kern="1200" baseline="0" dirty="0">
                <a:solidFill>
                  <a:schemeClr val="tx1"/>
                </a:solidFill>
                <a:effectLst/>
                <a:latin typeface="Calibri" panose="020F0502020204030204" pitchFamily="34" charset="0"/>
                <a:ea typeface="+mn-ea"/>
                <a:cs typeface="+mn-cs"/>
              </a:rPr>
              <a:t>Systems Manager to inventory operating system (OS) configurations, system-level updates, and installed applications with the ability of AWS Config to record historical data.  </a:t>
            </a:r>
            <a:endParaRPr lang="en-US" b="0" i="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41640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If</a:t>
            </a:r>
            <a:r>
              <a:rPr lang="en-US" baseline="0" dirty="0">
                <a:latin typeface="Calibri" panose="020F0502020204030204" pitchFamily="34" charset="0"/>
              </a:rPr>
              <a:t> you need to inventory resources from multiple AWS accounts, use AWS Config to aggregate your inventory to a centralized location.  </a:t>
            </a:r>
            <a:endParaRPr lang="en-US" dirty="0">
              <a:latin typeface="Calibri" panose="020F0502020204030204" pitchFamily="34" charset="0"/>
            </a:endParaRPr>
          </a:p>
        </p:txBody>
      </p:sp>
    </p:spTree>
    <p:extLst>
      <p:ext uri="{BB962C8B-B14F-4D97-AF65-F5344CB8AC3E}">
        <p14:creationId xmlns:p14="http://schemas.microsoft.com/office/powerpoint/2010/main" val="198224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122485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2652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 (x min for this module)</a:t>
            </a:r>
          </a:p>
          <a:p>
            <a:pPr marL="285750" indent="-285750"/>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dirty="0">
                <a:latin typeface="Calibri" panose="020F0502020204030204" pitchFamily="34" charset="0"/>
              </a:rPr>
              <a:t>You have been asked to set up your EC2 instances to work with Systems Manager. To do this, you must assign a role so that your instances can interact with Systems Manager.  </a:t>
            </a:r>
          </a:p>
          <a:p>
            <a:pPr marL="0" marR="0" lvl="0" indent="0" defTabSz="914400" rtl="0" eaLnBrk="1" fontAlgn="auto" latinLnBrk="0" hangingPunct="1">
              <a:buClrTx/>
              <a:buSzTx/>
              <a:buFontTx/>
              <a:buNone/>
              <a:tabLst/>
              <a:defRPr/>
            </a:pPr>
            <a:endParaRPr lang="en-US" dirty="0">
              <a:latin typeface="Calibri" panose="020F0502020204030204" pitchFamily="34" charset="0"/>
            </a:endParaRPr>
          </a:p>
          <a:p>
            <a:pPr lvl="0">
              <a:defRPr/>
            </a:pPr>
            <a:r>
              <a:rPr lang="en-US" dirty="0">
                <a:latin typeface="Calibri" panose="020F0502020204030204" pitchFamily="34" charset="0"/>
              </a:rPr>
              <a:t>You created a new role with the appropriate permissions in your account named </a:t>
            </a:r>
            <a:r>
              <a:rPr lang="en-US" dirty="0" err="1">
                <a:latin typeface="Calibri" panose="020F0502020204030204" pitchFamily="34" charset="0"/>
              </a:rPr>
              <a:t>SSMmanagedInstanceRole</a:t>
            </a:r>
            <a:r>
              <a:rPr lang="en-US" dirty="0">
                <a:latin typeface="Calibri" panose="020F0502020204030204" pitchFamily="34" charset="0"/>
              </a:rPr>
              <a:t>. However, when you try to assign it to the instances, you are denied access. You discover that you have the permissions statement presented on the slide in your own role.</a:t>
            </a:r>
          </a:p>
        </p:txBody>
      </p:sp>
    </p:spTree>
    <p:extLst>
      <p:ext uri="{BB962C8B-B14F-4D97-AF65-F5344CB8AC3E}">
        <p14:creationId xmlns:p14="http://schemas.microsoft.com/office/powerpoint/2010/main" val="2373713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 (x min for this module)</a:t>
            </a:r>
          </a:p>
          <a:p>
            <a:pPr marL="285750" indent="-285750"/>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8837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 (x min for this module)</a:t>
            </a:r>
          </a:p>
          <a:p>
            <a:pPr marL="285750" indent="-285750"/>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87456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285750" indent="-285750"/>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7753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39363">
              <a:defRPr/>
            </a:pPr>
            <a:r>
              <a:rPr lang="en-US" dirty="0">
                <a:latin typeface="Calibri" panose="020F0502020204030204" pitchFamily="34" charset="0"/>
              </a:rPr>
              <a:t>As different departments provision more AWS resources, the chief information officer (CIO) of your company wants to standardize access management, organize existing AWS accounts, and inventory AWS resources. Your manager wants you to design permissions templates for groups and roles in your team’s AWS accounts.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In addition, your manager wants a plan to best organize the company’s numerous AWS accounts. Your manager also wants an inventory of all your company’s current resources. </a:t>
            </a:r>
          </a:p>
        </p:txBody>
      </p:sp>
    </p:spTree>
    <p:extLst>
      <p:ext uri="{BB962C8B-B14F-4D97-AF65-F5344CB8AC3E}">
        <p14:creationId xmlns:p14="http://schemas.microsoft.com/office/powerpoint/2010/main" val="396021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kern="1200" dirty="0">
                <a:solidFill>
                  <a:schemeClr val="tx1"/>
                </a:solidFill>
                <a:effectLst/>
                <a:latin typeface="Calibri" panose="020F0502020204030204" pitchFamily="34" charset="0"/>
                <a:ea typeface="+mn-ea"/>
                <a:cs typeface="+mn-cs"/>
              </a:rPr>
              <a:t>This lab will take you through the following procedures: </a:t>
            </a:r>
          </a:p>
          <a:p>
            <a:pPr marL="228600" marR="0" lvl="0" indent="-228600" defTabSz="914400" rtl="0" eaLnBrk="1" fontAlgn="auto" latinLnBrk="0" hangingPunct="1">
              <a:buClrTx/>
              <a:buSzTx/>
              <a:buFontTx/>
              <a:buAutoNum type="arabicParenBoth"/>
              <a:tabLst/>
              <a:defRPr/>
            </a:pPr>
            <a:r>
              <a:rPr lang="en-US" kern="1200" baseline="0" dirty="0">
                <a:solidFill>
                  <a:schemeClr val="tx1"/>
                </a:solidFill>
                <a:effectLst/>
                <a:latin typeface="Calibri" panose="020F0502020204030204" pitchFamily="34" charset="0"/>
                <a:ea typeface="+mn-ea"/>
                <a:cs typeface="+mn-cs"/>
              </a:rPr>
              <a:t>Setting up AWS Systems Manager</a:t>
            </a:r>
            <a:r>
              <a:rPr lang="en-US" kern="1200" dirty="0">
                <a:solidFill>
                  <a:schemeClr val="tx1"/>
                </a:solidFill>
                <a:effectLst/>
                <a:latin typeface="Calibri" panose="020F0502020204030204" pitchFamily="34" charset="0"/>
                <a:ea typeface="+mn-ea"/>
                <a:cs typeface="+mn-cs"/>
              </a:rPr>
              <a:t> </a:t>
            </a:r>
          </a:p>
          <a:p>
            <a:pPr marL="228600" marR="0" lvl="0" indent="-228600" defTabSz="914400" rtl="0" eaLnBrk="1" fontAlgn="auto" latinLnBrk="0" hangingPunct="1">
              <a:buClrTx/>
              <a:buSzTx/>
              <a:buFontTx/>
              <a:buAutoNum type="arabicParenBoth"/>
              <a:tabLst/>
              <a:defRPr/>
            </a:pPr>
            <a:r>
              <a:rPr lang="en-US" kern="1200" dirty="0">
                <a:solidFill>
                  <a:schemeClr val="tx1"/>
                </a:solidFill>
                <a:effectLst/>
                <a:latin typeface="Calibri" panose="020F0502020204030204" pitchFamily="34" charset="0"/>
                <a:ea typeface="+mn-ea"/>
                <a:cs typeface="+mn-cs"/>
              </a:rPr>
              <a:t>Using Session</a:t>
            </a:r>
            <a:r>
              <a:rPr lang="en-US" kern="1200" baseline="0" dirty="0">
                <a:solidFill>
                  <a:schemeClr val="tx1"/>
                </a:solidFill>
                <a:effectLst/>
                <a:latin typeface="Calibri" panose="020F0502020204030204" pitchFamily="34" charset="0"/>
                <a:ea typeface="+mn-ea"/>
                <a:cs typeface="+mn-cs"/>
              </a:rPr>
              <a:t> Manager to connect to an EC2 instance</a:t>
            </a:r>
            <a:endParaRPr lang="en-US" kern="1200" dirty="0">
              <a:solidFill>
                <a:schemeClr val="tx1"/>
              </a:solidFill>
              <a:effectLst/>
              <a:latin typeface="Calibri" panose="020F0502020204030204" pitchFamily="34" charset="0"/>
              <a:ea typeface="+mn-ea"/>
              <a:cs typeface="+mn-cs"/>
            </a:endParaRPr>
          </a:p>
          <a:p>
            <a:pPr marL="228600" marR="0" lvl="0" indent="-228600" defTabSz="914400" rtl="0" eaLnBrk="1" fontAlgn="auto" latinLnBrk="0" hangingPunct="1">
              <a:buClrTx/>
              <a:buSzTx/>
              <a:buFontTx/>
              <a:buAutoNum type="arabicParenBoth"/>
              <a:tabLst/>
              <a:defRPr/>
            </a:pPr>
            <a:r>
              <a:rPr lang="en-US" kern="1200" dirty="0">
                <a:solidFill>
                  <a:schemeClr val="tx1"/>
                </a:solidFill>
                <a:effectLst/>
                <a:latin typeface="Calibri" panose="020F0502020204030204" pitchFamily="34" charset="0"/>
                <a:ea typeface="+mn-ea"/>
                <a:cs typeface="+mn-cs"/>
              </a:rPr>
              <a:t>Setting</a:t>
            </a:r>
            <a:r>
              <a:rPr lang="en-US" kern="1200" baseline="0" dirty="0">
                <a:solidFill>
                  <a:schemeClr val="tx1"/>
                </a:solidFill>
                <a:effectLst/>
                <a:latin typeface="Calibri" panose="020F0502020204030204" pitchFamily="34" charset="0"/>
                <a:ea typeface="+mn-ea"/>
                <a:cs typeface="+mn-cs"/>
              </a:rPr>
              <a:t> </a:t>
            </a:r>
            <a:r>
              <a:rPr lang="en-US" kern="1200" dirty="0">
                <a:solidFill>
                  <a:schemeClr val="tx1"/>
                </a:solidFill>
                <a:effectLst/>
                <a:latin typeface="Calibri" panose="020F0502020204030204" pitchFamily="34" charset="0"/>
                <a:ea typeface="+mn-ea"/>
                <a:cs typeface="+mn-cs"/>
              </a:rPr>
              <a:t>up</a:t>
            </a:r>
            <a:r>
              <a:rPr lang="en-US" kern="1200" baseline="0" dirty="0">
                <a:solidFill>
                  <a:schemeClr val="tx1"/>
                </a:solidFill>
                <a:effectLst/>
                <a:latin typeface="Calibri" panose="020F0502020204030204" pitchFamily="34" charset="0"/>
                <a:ea typeface="+mn-ea"/>
                <a:cs typeface="+mn-cs"/>
              </a:rPr>
              <a:t> AWS Config</a:t>
            </a:r>
          </a:p>
          <a:p>
            <a:pPr marL="228600" marR="0" lvl="0" indent="-228600" defTabSz="914400" rtl="0" eaLnBrk="1" fontAlgn="auto" latinLnBrk="0" hangingPunct="1">
              <a:buClrTx/>
              <a:buSzTx/>
              <a:buFontTx/>
              <a:buAutoNum type="arabicParenBoth"/>
              <a:tabLst/>
              <a:defRPr/>
            </a:pPr>
            <a:r>
              <a:rPr lang="en-US" kern="1200" baseline="0" dirty="0">
                <a:solidFill>
                  <a:schemeClr val="tx1"/>
                </a:solidFill>
                <a:effectLst/>
                <a:latin typeface="Calibri" panose="020F0502020204030204" pitchFamily="34" charset="0"/>
                <a:ea typeface="+mn-ea"/>
                <a:cs typeface="+mn-cs"/>
              </a:rPr>
              <a:t>Using AWS Config to audit IAM user permissions</a:t>
            </a:r>
          </a:p>
          <a:p>
            <a:pPr marL="228600" marR="0" lvl="0" indent="-228600" defTabSz="914400" rtl="0" eaLnBrk="1" fontAlgn="auto" latinLnBrk="0" hangingPunct="1">
              <a:buClrTx/>
              <a:buSzTx/>
              <a:buFontTx/>
              <a:buAutoNum type="arabicParenBoth"/>
              <a:tabLst/>
              <a:defRPr/>
            </a:pPr>
            <a:r>
              <a:rPr lang="en-US" kern="1200" baseline="0" dirty="0">
                <a:solidFill>
                  <a:schemeClr val="tx1"/>
                </a:solidFill>
                <a:effectLst/>
                <a:latin typeface="Calibri" panose="020F0502020204030204" pitchFamily="34" charset="0"/>
                <a:ea typeface="+mn-ea"/>
                <a:cs typeface="+mn-cs"/>
              </a:rPr>
              <a:t>Exploring inventory collected by Systems Manager</a:t>
            </a:r>
          </a:p>
        </p:txBody>
      </p:sp>
    </p:spTree>
    <p:extLst>
      <p:ext uri="{BB962C8B-B14F-4D97-AF65-F5344CB8AC3E}">
        <p14:creationId xmlns:p14="http://schemas.microsoft.com/office/powerpoint/2010/main" val="127370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50681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kern="1200" dirty="0">
                <a:solidFill>
                  <a:schemeClr val="tx1"/>
                </a:solidFill>
                <a:effectLst/>
                <a:latin typeface="Calibri" panose="020F0502020204030204" pitchFamily="34" charset="0"/>
                <a:ea typeface="+mn-ea"/>
                <a:cs typeface="+mn-cs"/>
              </a:rPr>
              <a:t>You can create and manage resources on the AWS Cloud in three ways. All three options are built on a common, REST-like API that serves as the foundation of AWS. </a:t>
            </a:r>
          </a:p>
          <a:p>
            <a:pPr lvl="0"/>
            <a:endParaRPr lang="en-US" b="1" kern="1200" dirty="0">
              <a:solidFill>
                <a:schemeClr val="tx1"/>
              </a:solidFill>
              <a:effectLst/>
              <a:latin typeface="Calibri" panose="020F0502020204030204" pitchFamily="34" charset="0"/>
              <a:ea typeface="+mn-ea"/>
              <a:cs typeface="+mn-cs"/>
            </a:endParaRPr>
          </a:p>
          <a:p>
            <a:pPr lvl="0"/>
            <a:r>
              <a:rPr lang="en-US" b="1" kern="1200" dirty="0">
                <a:solidFill>
                  <a:schemeClr val="tx1"/>
                </a:solidFill>
                <a:effectLst/>
                <a:latin typeface="Calibri" panose="020F0502020204030204" pitchFamily="34" charset="0"/>
                <a:ea typeface="+mn-ea"/>
                <a:cs typeface="+mn-cs"/>
              </a:rPr>
              <a:t>AWS Management Console</a:t>
            </a:r>
          </a:p>
          <a:p>
            <a:pPr lvl="0"/>
            <a:r>
              <a:rPr lang="en-US" kern="1200" dirty="0">
                <a:solidFill>
                  <a:schemeClr val="tx1"/>
                </a:solidFill>
                <a:effectLst/>
                <a:latin typeface="Calibri" panose="020F0502020204030204" pitchFamily="34" charset="0"/>
                <a:ea typeface="+mn-ea"/>
                <a:cs typeface="+mn-cs"/>
              </a:rPr>
              <a:t>The console provides a rich graphical interface to most of the features that AWS offers. </a:t>
            </a:r>
          </a:p>
          <a:p>
            <a:pPr lvl="0"/>
            <a:endParaRPr lang="en-US" b="1" kern="1200" dirty="0">
              <a:solidFill>
                <a:schemeClr val="tx1"/>
              </a:solidFill>
              <a:effectLst/>
              <a:latin typeface="Calibri" panose="020F0502020204030204" pitchFamily="34" charset="0"/>
              <a:ea typeface="+mn-ea"/>
              <a:cs typeface="+mn-cs"/>
            </a:endParaRPr>
          </a:p>
          <a:p>
            <a:pPr lvl="0"/>
            <a:r>
              <a:rPr lang="en-US" b="1" kern="1200" dirty="0">
                <a:solidFill>
                  <a:schemeClr val="tx1"/>
                </a:solidFill>
                <a:effectLst/>
                <a:latin typeface="Calibri" panose="020F0502020204030204" pitchFamily="34" charset="0"/>
                <a:ea typeface="+mn-ea"/>
                <a:cs typeface="+mn-cs"/>
              </a:rPr>
              <a:t>AWS CLI</a:t>
            </a:r>
          </a:p>
          <a:p>
            <a:pPr lvl="0"/>
            <a:r>
              <a:rPr lang="en-US" kern="1200" dirty="0">
                <a:solidFill>
                  <a:schemeClr val="tx1"/>
                </a:solidFill>
                <a:effectLst/>
                <a:latin typeface="Calibri" panose="020F0502020204030204" pitchFamily="34" charset="0"/>
                <a:ea typeface="+mn-ea"/>
                <a:cs typeface="+mn-cs"/>
              </a:rPr>
              <a:t>The AWS Command Line Interface (AWS CLI) provides a suite of utilities that can be launched from a command program in Linux, macOS, or Windows. </a:t>
            </a:r>
          </a:p>
          <a:p>
            <a:pPr lvl="0"/>
            <a:endParaRPr lang="en-US" b="1" kern="1200" dirty="0">
              <a:solidFill>
                <a:schemeClr val="tx1"/>
              </a:solidFill>
              <a:effectLst/>
              <a:latin typeface="Calibri" panose="020F0502020204030204" pitchFamily="34" charset="0"/>
              <a:ea typeface="+mn-ea"/>
              <a:cs typeface="+mn-cs"/>
            </a:endParaRPr>
          </a:p>
          <a:p>
            <a:pPr lvl="0"/>
            <a:r>
              <a:rPr lang="en-US" b="1" kern="1200" dirty="0">
                <a:solidFill>
                  <a:schemeClr val="tx1"/>
                </a:solidFill>
                <a:effectLst/>
                <a:latin typeface="Calibri" panose="020F0502020204030204" pitchFamily="34" charset="0"/>
                <a:ea typeface="+mn-ea"/>
                <a:cs typeface="+mn-cs"/>
              </a:rPr>
              <a:t>SDKs</a:t>
            </a:r>
          </a:p>
          <a:p>
            <a:pPr lvl="0"/>
            <a:r>
              <a:rPr lang="en-US" kern="1200" dirty="0">
                <a:solidFill>
                  <a:schemeClr val="tx1"/>
                </a:solidFill>
                <a:effectLst/>
                <a:latin typeface="Calibri" panose="020F0502020204030204" pitchFamily="34" charset="0"/>
                <a:ea typeface="+mn-ea"/>
                <a:cs typeface="+mn-cs"/>
              </a:rPr>
              <a:t>AWS provides packages to access AWS in a wide variety of popular programming languages, so you can readily use AWS in your existing applications. You can create applications to deploy and monitor complex systems entirely through code. </a:t>
            </a:r>
          </a:p>
          <a:p>
            <a:endParaRPr lang="en-US" kern="1200" dirty="0">
              <a:solidFill>
                <a:schemeClr val="tx1"/>
              </a:solidFill>
              <a:effectLst/>
              <a:latin typeface="Calibri" panose="020F0502020204030204" pitchFamily="34" charset="0"/>
              <a:ea typeface="+mn-ea"/>
              <a:cs typeface="+mn-cs"/>
            </a:endParaRPr>
          </a:p>
          <a:p>
            <a:r>
              <a:rPr lang="en-US" kern="1200" dirty="0">
                <a:solidFill>
                  <a:schemeClr val="tx1"/>
                </a:solidFill>
                <a:effectLst/>
                <a:latin typeface="Calibri" panose="020F0502020204030204" pitchFamily="34" charset="0"/>
                <a:ea typeface="+mn-ea"/>
                <a:cs typeface="+mn-cs"/>
              </a:rPr>
              <a:t>AWS CLI and the SDKs provide flexibility. With AWS CLI and the SDKs, you can create your own tools specific to your business and customize existing AWS features. For example, you </a:t>
            </a:r>
            <a:r>
              <a:rPr lang="en-US" dirty="0">
                <a:latin typeface="Calibri" panose="020F0502020204030204" pitchFamily="34" charset="0"/>
              </a:rPr>
              <a:t>might</a:t>
            </a:r>
            <a:r>
              <a:rPr lang="en-US" kern="1200" dirty="0">
                <a:solidFill>
                  <a:schemeClr val="tx1"/>
                </a:solidFill>
                <a:effectLst/>
                <a:latin typeface="Calibri" panose="020F0502020204030204" pitchFamily="34" charset="0"/>
                <a:ea typeface="+mn-ea"/>
                <a:cs typeface="+mn-cs"/>
              </a:rPr>
              <a:t> create your own scripts or applications for </a:t>
            </a:r>
            <a:r>
              <a:rPr lang="en-US" dirty="0">
                <a:latin typeface="Calibri" panose="020F0502020204030204" pitchFamily="34" charset="0"/>
              </a:rPr>
              <a:t>the following common tasks: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Launching Amazon Elastic Compute Cloud (Amazon EC2) instances that enforce using a specific set of Amazon Machine Images (AMIs)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Adding a standard set of tags </a:t>
            </a:r>
          </a:p>
          <a:p>
            <a:endParaRPr lang="en-US" kern="1200" dirty="0">
              <a:solidFill>
                <a:schemeClr val="tx1"/>
              </a:solidFill>
              <a:effectLst/>
              <a:latin typeface="Calibri" panose="020F0502020204030204" pitchFamily="34" charset="0"/>
              <a:ea typeface="+mn-ea"/>
              <a:cs typeface="+mn-cs"/>
            </a:endParaRPr>
          </a:p>
          <a:p>
            <a:r>
              <a:rPr lang="en-US" kern="1200" dirty="0">
                <a:solidFill>
                  <a:schemeClr val="tx1"/>
                </a:solidFill>
                <a:effectLst/>
                <a:latin typeface="Calibri" panose="020F0502020204030204" pitchFamily="34" charset="0"/>
                <a:ea typeface="+mn-ea"/>
                <a:cs typeface="+mn-cs"/>
              </a:rPr>
              <a:t>You can use all modes of access interchangeably. For example, an Amazon EC2 server can be managed as follows: </a:t>
            </a:r>
          </a:p>
          <a:p>
            <a:pPr marL="171450" lvl="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Created by using an SDK call</a:t>
            </a:r>
          </a:p>
          <a:p>
            <a:pPr marL="171450" lvl="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Described by using the appropriate command line call, such as </a:t>
            </a:r>
            <a:r>
              <a:rPr lang="en-US" kern="1200" dirty="0">
                <a:solidFill>
                  <a:schemeClr val="tx1"/>
                </a:solidFill>
                <a:effectLst/>
                <a:latin typeface="Calibri" panose="020F0502020204030204" pitchFamily="34" charset="0"/>
              </a:rPr>
              <a:t>aws ec2 describe-instances</a:t>
            </a:r>
          </a:p>
          <a:p>
            <a:pPr marL="171450" lvl="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Terminated from the AWS Management Console </a:t>
            </a:r>
          </a:p>
          <a:p>
            <a:endParaRPr lang="en-US" kern="1200" dirty="0">
              <a:solidFill>
                <a:schemeClr val="tx1"/>
              </a:solidFill>
              <a:effectLst/>
              <a:latin typeface="Calibri" panose="020F0502020204030204" pitchFamily="34" charset="0"/>
              <a:ea typeface="+mn-ea"/>
              <a:cs typeface="+mn-cs"/>
            </a:endParaRPr>
          </a:p>
          <a:p>
            <a:r>
              <a:rPr lang="en-US" kern="1200" dirty="0">
                <a:solidFill>
                  <a:schemeClr val="tx1"/>
                </a:solidFill>
                <a:effectLst/>
                <a:latin typeface="Calibri" panose="020F0502020204030204" pitchFamily="34" charset="0"/>
                <a:ea typeface="+mn-ea"/>
                <a:cs typeface="+mn-cs"/>
              </a:rPr>
              <a:t>It might take a few seconds or a few minutes for changes made through AWS CLI or the API to surface in the console. </a:t>
            </a:r>
          </a:p>
        </p:txBody>
      </p:sp>
    </p:spTree>
    <p:extLst>
      <p:ext uri="{BB962C8B-B14F-4D97-AF65-F5344CB8AC3E}">
        <p14:creationId xmlns:p14="http://schemas.microsoft.com/office/powerpoint/2010/main" val="258119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1919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Let’s</a:t>
            </a:r>
            <a:r>
              <a:rPr lang="en-US" baseline="0" dirty="0">
                <a:latin typeface="Calibri" panose="020F0502020204030204" pitchFamily="34" charset="0"/>
              </a:rPr>
              <a:t> review some of the basics of the AWS CLI. The AWS CLI is available for use on Linux, Windows, and macOS platforms. You can install it on Linux and Windows EC2 instances. </a:t>
            </a:r>
          </a:p>
          <a:p>
            <a:endParaRPr lang="en-US" dirty="0">
              <a:latin typeface="Calibri" panose="020F0502020204030204" pitchFamily="34" charset="0"/>
            </a:endParaRPr>
          </a:p>
          <a:p>
            <a:r>
              <a:rPr lang="en-US" dirty="0">
                <a:latin typeface="Calibri" panose="020F0502020204030204" pitchFamily="34" charset="0"/>
              </a:rPr>
              <a:t>To set defaults for AWS CLI commands, you </a:t>
            </a:r>
            <a:r>
              <a:rPr lang="en-US" baseline="0" dirty="0">
                <a:latin typeface="Calibri" panose="020F0502020204030204" pitchFamily="34" charset="0"/>
              </a:rPr>
              <a:t>can run the aws configure command on servers hosting the AWS CLI. For example, these</a:t>
            </a:r>
            <a:r>
              <a:rPr lang="en-US" dirty="0">
                <a:latin typeface="Calibri" panose="020F0502020204030204" pitchFamily="34" charset="0"/>
              </a:rPr>
              <a:t> commands include the </a:t>
            </a:r>
            <a:r>
              <a:rPr lang="en-US" baseline="0" dirty="0">
                <a:latin typeface="Calibri" panose="020F0502020204030204" pitchFamily="34" charset="0"/>
              </a:rPr>
              <a:t>access key ID and the secret access key associated with the AWS Identity and Access Management (IAM) account that accesses AWS resources. You can also specify a default AWS Region for all commands. </a:t>
            </a:r>
          </a:p>
          <a:p>
            <a:endParaRPr lang="en-US" baseline="0" dirty="0">
              <a:latin typeface="Calibri" panose="020F0502020204030204" pitchFamily="34" charset="0"/>
            </a:endParaRPr>
          </a:p>
          <a:p>
            <a:r>
              <a:rPr lang="en-US" baseline="0" dirty="0">
                <a:latin typeface="Calibri" panose="020F0502020204030204" pitchFamily="34" charset="0"/>
              </a:rPr>
              <a:t>Fo</a:t>
            </a:r>
            <a:r>
              <a:rPr lang="en-US" dirty="0">
                <a:latin typeface="Calibri" panose="020F0502020204030204" pitchFamily="34" charset="0"/>
              </a:rPr>
              <a:t>r more information, see “Install or Update the Latest Version of the AWS CLI” in the </a:t>
            </a:r>
            <a:r>
              <a:rPr lang="en-US" i="1" dirty="0">
                <a:latin typeface="Calibri" panose="020F0502020204030204" pitchFamily="34" charset="0"/>
              </a:rPr>
              <a:t>AWS Command Line Interface User Guide </a:t>
            </a:r>
            <a:r>
              <a:rPr lang="en-US" i="0" dirty="0">
                <a:latin typeface="Calibri" panose="020F0502020204030204" pitchFamily="34" charset="0"/>
              </a:rPr>
              <a:t>at</a:t>
            </a:r>
            <a:r>
              <a:rPr lang="en-US" i="1" dirty="0">
                <a:latin typeface="Calibri" panose="020F0502020204030204" pitchFamily="34" charset="0"/>
              </a:rPr>
              <a:t> </a:t>
            </a:r>
            <a:r>
              <a:rPr lang="en-US" dirty="0">
                <a:latin typeface="Calibri" panose="020F0502020204030204" pitchFamily="34" charset="0"/>
                <a:hlinkClick r:id="rId3"/>
              </a:rPr>
              <a:t>https://docs.aws.amazon.com/cli/latest/userguide/cli-chap-install.html</a:t>
            </a:r>
            <a:r>
              <a:rPr lang="en-US" dirty="0">
                <a:latin typeface="Calibri" panose="020F0502020204030204" pitchFamily="34" charset="0"/>
              </a:rPr>
              <a:t>.</a:t>
            </a:r>
          </a:p>
        </p:txBody>
      </p:sp>
    </p:spTree>
    <p:extLst>
      <p:ext uri="{BB962C8B-B14F-4D97-AF65-F5344CB8AC3E}">
        <p14:creationId xmlns:p14="http://schemas.microsoft.com/office/powerpoint/2010/main" val="364100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The basic structure of an</a:t>
            </a:r>
            <a:r>
              <a:rPr lang="en-US" baseline="0" dirty="0">
                <a:latin typeface="Calibri" panose="020F0502020204030204" pitchFamily="34" charset="0"/>
              </a:rPr>
              <a:t> AWS command line call is the aws command, followed by these main elements: </a:t>
            </a:r>
          </a:p>
          <a:p>
            <a:pPr marL="165261" indent="-165261">
              <a:buFont typeface="Arial" panose="020B0604020202020204" pitchFamily="34" charset="0"/>
              <a:buChar char="•"/>
            </a:pPr>
            <a:r>
              <a:rPr lang="en-US" b="1" i="0" baseline="0" dirty="0">
                <a:latin typeface="Calibri" panose="020F0502020204030204" pitchFamily="34" charset="0"/>
              </a:rPr>
              <a:t>Command</a:t>
            </a:r>
            <a:r>
              <a:rPr lang="en-US" baseline="0" dirty="0">
                <a:latin typeface="Calibri" panose="020F0502020204030204" pitchFamily="34" charset="0"/>
              </a:rPr>
              <a:t>  – This is the top-level service that you are calling, for example, Amazon EC2 or Amazon CloudWatch. For a list of supported services, see AWS CLI Command Reference at  </a:t>
            </a:r>
            <a:r>
              <a:rPr lang="en-US" dirty="0">
                <a:latin typeface="Calibri" panose="020F0502020204030204" pitchFamily="34" charset="0"/>
                <a:hlinkClick r:id="rId3"/>
              </a:rPr>
              <a:t>http://docs.aws.amazon.com/cli/latest/reference</a:t>
            </a:r>
            <a:r>
              <a:rPr lang="en-US" baseline="0" dirty="0">
                <a:latin typeface="Calibri" panose="020F0502020204030204" pitchFamily="34" charset="0"/>
              </a:rPr>
              <a:t>. </a:t>
            </a:r>
          </a:p>
          <a:p>
            <a:pPr marL="171450"/>
            <a:r>
              <a:rPr lang="en-US" baseline="0" dirty="0">
                <a:latin typeface="Calibri" panose="020F0502020204030204" pitchFamily="34" charset="0"/>
              </a:rPr>
              <a:t>In the example, th</a:t>
            </a:r>
            <a:r>
              <a:rPr lang="en-US" dirty="0">
                <a:latin typeface="Calibri" panose="020F0502020204030204" pitchFamily="34" charset="0"/>
              </a:rPr>
              <a:t>e command lines</a:t>
            </a:r>
            <a:r>
              <a:rPr lang="en-US" baseline="0" dirty="0">
                <a:latin typeface="Calibri" panose="020F0502020204030204" pitchFamily="34" charset="0"/>
              </a:rPr>
              <a:t> at the bottom call the Amazon EC2 service.</a:t>
            </a:r>
          </a:p>
          <a:p>
            <a:pPr marL="165261" indent="-165261">
              <a:buFont typeface="Arial" panose="020B0604020202020204" pitchFamily="34" charset="0"/>
              <a:buChar char="•"/>
            </a:pPr>
            <a:r>
              <a:rPr lang="en-US" b="1" i="0" baseline="0" dirty="0">
                <a:latin typeface="Calibri" panose="020F0502020204030204" pitchFamily="34" charset="0"/>
              </a:rPr>
              <a:t>Subcommand</a:t>
            </a:r>
            <a:r>
              <a:rPr lang="en-US" dirty="0">
                <a:latin typeface="Calibri" panose="020F0502020204030204" pitchFamily="34" charset="0"/>
              </a:rPr>
              <a:t> – </a:t>
            </a:r>
            <a:r>
              <a:rPr lang="en-US" baseline="0" dirty="0">
                <a:latin typeface="Calibri" panose="020F0502020204030204" pitchFamily="34" charset="0"/>
              </a:rPr>
              <a:t>This is the operation to perform on that service, for example, run-instances or put-metric-data. In this Amazon EC2 example, the run-instances subcommand requests the creation of a new Amazon EC2 instance. </a:t>
            </a:r>
          </a:p>
          <a:p>
            <a:pPr marL="165261" indent="-165261">
              <a:buFont typeface="Arial" panose="020B0604020202020204" pitchFamily="34" charset="0"/>
              <a:buChar char="•"/>
            </a:pPr>
            <a:r>
              <a:rPr lang="en-US" b="1" i="0" baseline="0" dirty="0">
                <a:latin typeface="Calibri" panose="020F0502020204030204" pitchFamily="34" charset="0"/>
              </a:rPr>
              <a:t>Parameters</a:t>
            </a:r>
            <a:r>
              <a:rPr lang="en-US" i="0" baseline="0" dirty="0">
                <a:latin typeface="Calibri" panose="020F0502020204030204" pitchFamily="34" charset="0"/>
              </a:rPr>
              <a:t> </a:t>
            </a:r>
            <a:r>
              <a:rPr lang="en-US" dirty="0">
                <a:latin typeface="Calibri" panose="020F0502020204030204" pitchFamily="34" charset="0"/>
              </a:rPr>
              <a:t>–</a:t>
            </a:r>
            <a:r>
              <a:rPr lang="en-US" i="0" baseline="0" dirty="0">
                <a:latin typeface="Calibri" panose="020F0502020204030204" pitchFamily="34" charset="0"/>
              </a:rPr>
              <a:t> These are any arguments required to perform the operation. Argument names are preceded by two dashes (--). For example, to perform the </a:t>
            </a:r>
            <a:r>
              <a:rPr lang="en-US" baseline="0" dirty="0">
                <a:latin typeface="Calibri" panose="020F0502020204030204" pitchFamily="34" charset="0"/>
              </a:rPr>
              <a:t>Amazon </a:t>
            </a:r>
            <a:r>
              <a:rPr lang="en-US" i="0" baseline="0" dirty="0">
                <a:latin typeface="Calibri" panose="020F0502020204030204" pitchFamily="34" charset="0"/>
              </a:rPr>
              <a:t>EC2 run instances operation, pass in parameters, such as the AMI ID, to create the instance. </a:t>
            </a:r>
            <a:endParaRPr lang="en-US" i="1" baseline="0" dirty="0">
              <a:latin typeface="Calibri" panose="020F0502020204030204" pitchFamily="34" charset="0"/>
            </a:endParaRPr>
          </a:p>
          <a:p>
            <a:pPr marL="165261" indent="-165261">
              <a:buFont typeface="Arial" panose="020B0604020202020204" pitchFamily="34" charset="0"/>
              <a:buChar char="•"/>
            </a:pPr>
            <a:r>
              <a:rPr lang="en-US" b="1" i="0" baseline="0" dirty="0">
                <a:latin typeface="Calibri" panose="020F0502020204030204" pitchFamily="34" charset="0"/>
              </a:rPr>
              <a:t>Options </a:t>
            </a:r>
            <a:r>
              <a:rPr lang="en-US" i="1" baseline="0" dirty="0">
                <a:latin typeface="Calibri" panose="020F0502020204030204" pitchFamily="34" charset="0"/>
              </a:rPr>
              <a:t>–</a:t>
            </a:r>
            <a:r>
              <a:rPr lang="en-US" i="0" baseline="0" dirty="0">
                <a:latin typeface="Calibri" panose="020F0502020204030204" pitchFamily="34" charset="0"/>
              </a:rPr>
              <a:t> AWS CLI also provides options that you can specify when running the operation. For example, you can use the --query option to limit the response text, so it returns only the instance ID of your new instance.</a:t>
            </a:r>
            <a:endParaRPr lang="en-US" i="1" baseline="0" dirty="0">
              <a:latin typeface="Calibri" panose="020F0502020204030204" pitchFamily="34" charset="0"/>
            </a:endParaRPr>
          </a:p>
        </p:txBody>
      </p:sp>
    </p:spTree>
    <p:extLst>
      <p:ext uri="{BB962C8B-B14F-4D97-AF65-F5344CB8AC3E}">
        <p14:creationId xmlns:p14="http://schemas.microsoft.com/office/powerpoint/2010/main" val="110808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r>
              <a:rPr lang="en-US" dirty="0">
                <a:latin typeface="Calibri" panose="020F0502020204030204" pitchFamily="34" charset="0"/>
              </a:rPr>
              <a:t>The </a:t>
            </a:r>
            <a:r>
              <a:rPr lang="en-US" b="0" baseline="0" dirty="0">
                <a:latin typeface="Calibri" panose="020F0502020204030204" pitchFamily="34" charset="0"/>
                <a:cs typeface="Courier New" panose="02070309020205020404" pitchFamily="49" charset="0"/>
              </a:rPr>
              <a:t>--</a:t>
            </a:r>
            <a:r>
              <a:rPr lang="en-US" dirty="0">
                <a:latin typeface="Calibri" panose="020F0502020204030204" pitchFamily="34" charset="0"/>
                <a:cs typeface="Courier New" panose="02070309020205020404" pitchFamily="49" charset="0"/>
              </a:rPr>
              <a:t>dry-run </a:t>
            </a:r>
            <a:r>
              <a:rPr lang="en-US" dirty="0">
                <a:latin typeface="Calibri" panose="020F0502020204030204" pitchFamily="34" charset="0"/>
              </a:rPr>
              <a:t>option </a:t>
            </a:r>
            <a:r>
              <a:rPr lang="en-US" b="0" i="0" kern="1200" dirty="0">
                <a:solidFill>
                  <a:schemeClr val="tx1"/>
                </a:solidFill>
                <a:effectLst/>
                <a:latin typeface="Calibri" panose="020F0502020204030204" pitchFamily="34" charset="0"/>
                <a:ea typeface="+mn-ea"/>
                <a:cs typeface="+mn-cs"/>
              </a:rPr>
              <a:t>checks whether you have the required permissions for the action, without actually making the request. </a:t>
            </a:r>
          </a:p>
          <a:p>
            <a:endParaRPr lang="en-US" dirty="0">
              <a:latin typeface="Calibri" panose="020F0502020204030204" pitchFamily="34" charset="0"/>
            </a:endParaRPr>
          </a:p>
          <a:p>
            <a:r>
              <a:rPr lang="en-US" b="0" i="0" kern="1200" dirty="0">
                <a:solidFill>
                  <a:schemeClr val="tx1"/>
                </a:solidFill>
                <a:effectLst/>
                <a:latin typeface="Calibri" panose="020F0502020204030204" pitchFamily="34" charset="0"/>
                <a:ea typeface="+mn-ea"/>
                <a:cs typeface="+mn-cs"/>
              </a:rPr>
              <a:t>The option also generates an error response. If you have the required permissions, the error response is </a:t>
            </a:r>
            <a:r>
              <a:rPr lang="en-US" dirty="0" err="1">
                <a:latin typeface="Calibri" panose="020F0502020204030204" pitchFamily="34" charset="0"/>
              </a:rPr>
              <a:t>DryRunOperation</a:t>
            </a:r>
            <a:r>
              <a:rPr lang="en-US" b="0" i="0" kern="1200" dirty="0">
                <a:solidFill>
                  <a:schemeClr val="tx1"/>
                </a:solidFill>
                <a:effectLst/>
                <a:latin typeface="Calibri" panose="020F0502020204030204" pitchFamily="34" charset="0"/>
                <a:ea typeface="+mn-ea"/>
                <a:cs typeface="+mn-cs"/>
              </a:rPr>
              <a:t>. Otherwise, it is </a:t>
            </a:r>
            <a:r>
              <a:rPr lang="en-US" dirty="0" err="1">
                <a:latin typeface="Calibri" panose="020F0502020204030204" pitchFamily="34" charset="0"/>
              </a:rPr>
              <a:t>UnauthorizedOperation</a:t>
            </a:r>
            <a:r>
              <a:rPr lang="en-US" b="0" i="0" kern="1200" dirty="0">
                <a:solidFill>
                  <a:schemeClr val="tx1"/>
                </a:solidFill>
                <a:effectLst/>
                <a:latin typeface="Calibri" panose="020F0502020204030204" pitchFamily="34" charset="0"/>
                <a:ea typeface="+mn-ea"/>
                <a:cs typeface="+mn-cs"/>
              </a:rPr>
              <a:t>.</a:t>
            </a:r>
            <a:endParaRPr lang="en-US" dirty="0">
              <a:latin typeface="Calibri" panose="020F0502020204030204" pitchFamily="34" charset="0"/>
            </a:endParaRPr>
          </a:p>
        </p:txBody>
      </p:sp>
    </p:spTree>
    <p:extLst>
      <p:ext uri="{BB962C8B-B14F-4D97-AF65-F5344CB8AC3E}">
        <p14:creationId xmlns:p14="http://schemas.microsoft.com/office/powerpoint/2010/main" val="354240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756032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1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0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0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0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0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2.xml"/><Relationship Id="rId1" Type="http://schemas.openxmlformats.org/officeDocument/2006/relationships/tags" Target="../tags/tag10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10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0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0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110.xml"/><Relationship Id="rId4" Type="http://schemas.openxmlformats.org/officeDocument/2006/relationships/image" Target="../media/image11.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111.xml"/><Relationship Id="rId4" Type="http://schemas.openxmlformats.org/officeDocument/2006/relationships/image" Target="../media/image1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8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1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9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or Intr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9232F6EE-4B67-4345-A23C-59998C651704}"/>
              </a:ext>
            </a:extLst>
          </p:cNvPr>
          <p:cNvSpPr>
            <a:spLocks noGrp="1"/>
          </p:cNvSpPr>
          <p:nvPr>
            <p:ph type="body" idx="5" hasCustomPrompt="1"/>
          </p:nvPr>
        </p:nvSpPr>
        <p:spPr>
          <a:xfrm>
            <a:off x="1395765" y="587375"/>
            <a:ext cx="3110146" cy="480131"/>
          </a:xfrm>
          <a:noFill/>
        </p:spPr>
        <p:txBody>
          <a:bodyPr wrap="none" rtlCol="0">
            <a:noAutofit/>
          </a:bodyPr>
          <a:lstStyle>
            <a:lvl1pPr marL="0" indent="0" algn="ctr">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Welcome to</a:t>
            </a:r>
          </a:p>
        </p:txBody>
      </p:sp>
      <p:sp>
        <p:nvSpPr>
          <p:cNvPr id="9" name="Title">
            <a:extLst>
              <a:ext uri="{FF2B5EF4-FFF2-40B4-BE49-F238E27FC236}">
                <a16:creationId xmlns:a16="http://schemas.microsoft.com/office/drawing/2014/main" id="{4EEAFEA5-AD58-4F91-B983-55D7572F341D}"/>
              </a:ext>
            </a:extLst>
          </p:cNvPr>
          <p:cNvSpPr>
            <a:spLocks noGrp="1"/>
          </p:cNvSpPr>
          <p:nvPr>
            <p:ph type="title" idx="1" hasCustomPrompt="1"/>
          </p:nvPr>
        </p:nvSpPr>
        <p:spPr>
          <a:xfrm>
            <a:off x="228600" y="1179576"/>
            <a:ext cx="5440680" cy="3401568"/>
          </a:xfrm>
        </p:spPr>
        <p:txBody>
          <a:bodyPr anchor="t"/>
          <a:lstStyle>
            <a:lvl1pPr algn="ctr">
              <a:defRPr>
                <a:solidFill>
                  <a:schemeClr val="bg1"/>
                </a:solidFill>
              </a:defRPr>
            </a:lvl1pPr>
          </a:lstStyle>
          <a:p>
            <a:r>
              <a:rPr lang="en-US" dirty="0"/>
              <a:t>Enter course title</a:t>
            </a:r>
          </a:p>
        </p:txBody>
      </p:sp>
      <p:sp>
        <p:nvSpPr>
          <p:cNvPr id="6" name="Begin">
            <a:extLst>
              <a:ext uri="{FF2B5EF4-FFF2-40B4-BE49-F238E27FC236}">
                <a16:creationId xmlns:a16="http://schemas.microsoft.com/office/drawing/2014/main" id="{4C9D10C3-7B9B-40BA-98BE-153026F5FC64}"/>
              </a:ext>
            </a:extLst>
          </p:cNvPr>
          <p:cNvSpPr>
            <a:spLocks noGrp="1"/>
          </p:cNvSpPr>
          <p:nvPr>
            <p:ph type="body" idx="6" hasCustomPrompt="1"/>
          </p:nvPr>
        </p:nvSpPr>
        <p:spPr>
          <a:xfrm>
            <a:off x="470030" y="4884381"/>
            <a:ext cx="4961616" cy="523220"/>
          </a:xfrm>
          <a:noFill/>
        </p:spPr>
        <p:txBody>
          <a:bodyPr wrap="none" rtlCol="0">
            <a:noAutofit/>
          </a:bodyPr>
          <a:lstStyle>
            <a:lvl1pPr marL="0" indent="0">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This training will begin:</a:t>
            </a:r>
          </a:p>
        </p:txBody>
      </p:sp>
      <p:sp>
        <p:nvSpPr>
          <p:cNvPr id="2" name="TimeZone">
            <a:extLst>
              <a:ext uri="{FF2B5EF4-FFF2-40B4-BE49-F238E27FC236}">
                <a16:creationId xmlns:a16="http://schemas.microsoft.com/office/drawing/2014/main" id="{15FEBCEE-35B5-4CBC-BD60-FE197957D654}"/>
              </a:ext>
            </a:extLst>
          </p:cNvPr>
          <p:cNvSpPr>
            <a:spLocks noGrp="1"/>
          </p:cNvSpPr>
          <p:nvPr>
            <p:ph type="body" idx="2" hasCustomPrompt="1"/>
          </p:nvPr>
        </p:nvSpPr>
        <p:spPr>
          <a:xfrm>
            <a:off x="316713" y="5463827"/>
            <a:ext cx="5268251" cy="627245"/>
          </a:xfrm>
        </p:spPr>
        <p:txBody>
          <a:bodyPr anchor="t">
            <a:normAutofit/>
          </a:bodyPr>
          <a:lstStyle>
            <a:lvl1pPr marL="0" indent="0" algn="ctr">
              <a:buNone/>
              <a:defRPr sz="2000">
                <a:solidFill>
                  <a:schemeClr val="bg1"/>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course start time and time zone</a:t>
            </a:r>
          </a:p>
        </p:txBody>
      </p:sp>
      <p:sp>
        <p:nvSpPr>
          <p:cNvPr id="7" name="Instructor">
            <a:extLst>
              <a:ext uri="{FF2B5EF4-FFF2-40B4-BE49-F238E27FC236}">
                <a16:creationId xmlns:a16="http://schemas.microsoft.com/office/drawing/2014/main" id="{BB33D3C1-5E97-49DF-AE65-C137387749BA}"/>
              </a:ext>
            </a:extLst>
          </p:cNvPr>
          <p:cNvSpPr>
            <a:spLocks noGrp="1"/>
          </p:cNvSpPr>
          <p:nvPr>
            <p:ph type="body" idx="7" hasCustomPrompt="1"/>
          </p:nvPr>
        </p:nvSpPr>
        <p:spPr>
          <a:xfrm>
            <a:off x="7641186" y="381721"/>
            <a:ext cx="4263440" cy="523220"/>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Your instructor is:</a:t>
            </a:r>
          </a:p>
        </p:txBody>
      </p:sp>
      <p:sp>
        <p:nvSpPr>
          <p:cNvPr id="22" name="Instructor Photo">
            <a:extLst>
              <a:ext uri="{FF2B5EF4-FFF2-40B4-BE49-F238E27FC236}">
                <a16:creationId xmlns:a16="http://schemas.microsoft.com/office/drawing/2014/main" id="{1271813C-5B30-4D24-8175-91D870333A95}"/>
              </a:ext>
              <a:ext uri="{C183D7F6-B498-43B3-948B-1728B52AA6E4}">
                <adec:decorative xmlns:adec="http://schemas.microsoft.com/office/drawing/2017/decorative" val="1"/>
              </a:ext>
            </a:extLst>
          </p:cNvPr>
          <p:cNvSpPr>
            <a:spLocks noGrp="1"/>
          </p:cNvSpPr>
          <p:nvPr>
            <p:ph idx="22" hasCustomPrompt="1"/>
          </p:nvPr>
        </p:nvSpPr>
        <p:spPr>
          <a:xfrm>
            <a:off x="6030786" y="440360"/>
            <a:ext cx="1584325"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Instructor photo</a:t>
            </a:r>
          </a:p>
        </p:txBody>
      </p:sp>
      <p:sp>
        <p:nvSpPr>
          <p:cNvPr id="3" name="Instructor Information">
            <a:extLst>
              <a:ext uri="{FF2B5EF4-FFF2-40B4-BE49-F238E27FC236}">
                <a16:creationId xmlns:a16="http://schemas.microsoft.com/office/drawing/2014/main" id="{09913C86-F9D2-40F4-BFE6-F0C9EF282B5E}"/>
              </a:ext>
            </a:extLst>
          </p:cNvPr>
          <p:cNvSpPr>
            <a:spLocks noGrp="1"/>
          </p:cNvSpPr>
          <p:nvPr>
            <p:ph type="body" idx="3" hasCustomPrompt="1"/>
          </p:nvPr>
        </p:nvSpPr>
        <p:spPr>
          <a:xfrm>
            <a:off x="7697977" y="1002529"/>
            <a:ext cx="4204461" cy="1021776"/>
          </a:xfrm>
        </p:spPr>
        <p:txBody>
          <a:bodyPr anchor="t">
            <a:normAutofit/>
          </a:bodyPr>
          <a:lstStyle>
            <a:lvl1pPr marL="0" indent="0" algn="l">
              <a:spcBef>
                <a:spcPts val="0"/>
              </a:spcBef>
              <a:spcAft>
                <a:spcPts val="0"/>
              </a:spcAft>
              <a:buNone/>
              <a:defRPr sz="200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instructor name</a:t>
            </a:r>
            <a:br>
              <a:rPr lang="en-US" dirty="0"/>
            </a:br>
            <a:r>
              <a:rPr lang="en-US" dirty="0"/>
              <a:t>Instructor email address</a:t>
            </a:r>
            <a:br>
              <a:rPr lang="en-US" dirty="0"/>
            </a:br>
            <a:r>
              <a:rPr lang="en-US" dirty="0"/>
              <a:t>Instructor title</a:t>
            </a:r>
          </a:p>
        </p:txBody>
      </p:sp>
      <p:sp>
        <p:nvSpPr>
          <p:cNvPr id="23" name="Certifications Photo">
            <a:extLst>
              <a:ext uri="{FF2B5EF4-FFF2-40B4-BE49-F238E27FC236}">
                <a16:creationId xmlns:a16="http://schemas.microsoft.com/office/drawing/2014/main" id="{5EC4E533-CE33-4590-A00C-A2DC85ACB3BF}"/>
              </a:ext>
              <a:ext uri="{C183D7F6-B498-43B3-948B-1728B52AA6E4}">
                <adec:decorative xmlns:adec="http://schemas.microsoft.com/office/drawing/2017/decorative" val="1"/>
              </a:ext>
            </a:extLst>
          </p:cNvPr>
          <p:cNvSpPr>
            <a:spLocks noGrp="1"/>
          </p:cNvSpPr>
          <p:nvPr>
            <p:ph idx="23" hasCustomPrompt="1"/>
          </p:nvPr>
        </p:nvSpPr>
        <p:spPr>
          <a:xfrm>
            <a:off x="6004559" y="2255896"/>
            <a:ext cx="5897880"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Placeholder for instructor certification icon image</a:t>
            </a:r>
          </a:p>
        </p:txBody>
      </p:sp>
      <p:sp>
        <p:nvSpPr>
          <p:cNvPr id="8" name="Connect">
            <a:extLst>
              <a:ext uri="{FF2B5EF4-FFF2-40B4-BE49-F238E27FC236}">
                <a16:creationId xmlns:a16="http://schemas.microsoft.com/office/drawing/2014/main" id="{184A9DBC-1B09-48A1-9B47-4CDF5BCBF7AC}"/>
              </a:ext>
            </a:extLst>
          </p:cNvPr>
          <p:cNvSpPr>
            <a:spLocks noGrp="1"/>
          </p:cNvSpPr>
          <p:nvPr>
            <p:ph type="body" idx="8" hasCustomPrompt="1"/>
          </p:nvPr>
        </p:nvSpPr>
        <p:spPr>
          <a:xfrm>
            <a:off x="6004560" y="4172310"/>
            <a:ext cx="5897880" cy="587703"/>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Important information</a:t>
            </a:r>
          </a:p>
        </p:txBody>
      </p:sp>
      <p:sp>
        <p:nvSpPr>
          <p:cNvPr id="4" name="Resources">
            <a:extLst>
              <a:ext uri="{FF2B5EF4-FFF2-40B4-BE49-F238E27FC236}">
                <a16:creationId xmlns:a16="http://schemas.microsoft.com/office/drawing/2014/main" id="{B7141889-281C-44C1-8554-B9EEA8D5FF40}"/>
              </a:ext>
            </a:extLst>
          </p:cNvPr>
          <p:cNvSpPr>
            <a:spLocks noGrp="1"/>
          </p:cNvSpPr>
          <p:nvPr>
            <p:ph type="body" idx="4" hasCustomPrompt="1"/>
          </p:nvPr>
        </p:nvSpPr>
        <p:spPr>
          <a:xfrm>
            <a:off x="6004559" y="4884381"/>
            <a:ext cx="5897881" cy="1533258"/>
          </a:xfrm>
        </p:spPr>
        <p:txBody>
          <a:bodyPr anchor="t">
            <a:normAutofit/>
          </a:bodyPr>
          <a:lstStyle>
            <a:lvl1pPr marL="0" indent="0" algn="l">
              <a:spcBef>
                <a:spcPts val="0"/>
              </a:spcBef>
              <a:spcAft>
                <a:spcPts val="0"/>
              </a:spcAft>
              <a:buNone/>
              <a:defRPr sz="1800" baseline="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the information for </a:t>
            </a:r>
            <a:r>
              <a:rPr lang="en-US" dirty="0" err="1"/>
              <a:t>eVantage</a:t>
            </a:r>
            <a:r>
              <a:rPr lang="en-US" dirty="0"/>
              <a:t>, QwikLabs, or any other resources the student needs to have loaded</a:t>
            </a:r>
          </a:p>
        </p:txBody>
      </p:sp>
      <p:sp>
        <p:nvSpPr>
          <p:cNvPr id="10" name="copyrightText">
            <a:extLst>
              <a:ext uri="{FF2B5EF4-FFF2-40B4-BE49-F238E27FC236}">
                <a16:creationId xmlns:a16="http://schemas.microsoft.com/office/drawing/2014/main" id="{945C3544-6D93-9C31-50C5-7165E3AEE386}"/>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29130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501704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18324984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chemeClr val="tx2"/>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3973259556"/>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28854338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30009035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rm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21506809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8110830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7"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57188" y="1039813"/>
            <a:ext cx="4162425" cy="5407025"/>
          </a:xfrm>
          <a:noFill/>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4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A90544A0-0BB1-C6E0-F170-9015B00DC926}"/>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234500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16"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57188" y="1039813"/>
            <a:ext cx="4162425" cy="5407025"/>
          </a:xfrm>
        </p:spPr>
        <p:txBody>
          <a:bodyPr>
            <a:normAutofit/>
          </a:bodyPr>
          <a:lstStyle>
            <a:lvl1pPr marL="0" indent="0" algn="l">
              <a:buNone/>
              <a:defRPr sz="2400">
                <a:solidFill>
                  <a:schemeClr val="tx1"/>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2"/>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2"/>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163535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8" y="1020685"/>
            <a:ext cx="7611111" cy="400050"/>
          </a:xfrm>
          <a:noFill/>
        </p:spPr>
        <p:txBody>
          <a:bodyPr lIns="91440">
            <a:noAutofit/>
          </a:bodyPr>
          <a:lstStyle>
            <a:lvl1pPr marL="0" indent="0">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spcBef>
                <a:spcPts val="0"/>
              </a:spcBef>
              <a:spcAft>
                <a:spcPts val="0"/>
              </a:spcAft>
              <a:buNone/>
              <a:defRPr sz="2000">
                <a:solidFill>
                  <a:schemeClr val="tx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17AEA71B-2926-EE36-34A3-BDA6EE744A8B}"/>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5487805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9" y="1020685"/>
            <a:ext cx="7064928" cy="400050"/>
          </a:xfrm>
          <a:noFill/>
        </p:spPr>
        <p:txBody>
          <a:bodyPr lIns="91440">
            <a:noAutofit/>
          </a:bodyPr>
          <a:lstStyle>
            <a:lvl1pPr marL="0" indent="0">
              <a:buNone/>
              <a:defRPr sz="2000" b="1">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6973" y="1420597"/>
            <a:ext cx="6395364" cy="4955378"/>
          </a:xfrm>
          <a:noFill/>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54180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6062535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11" name="copyrightText">
            <a:extLst>
              <a:ext uri="{FF2B5EF4-FFF2-40B4-BE49-F238E27FC236}">
                <a16:creationId xmlns:a16="http://schemas.microsoft.com/office/drawing/2014/main" id="{E2AE9B4E-063D-E9DD-C41E-F438F2F9231F}"/>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5028114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32911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0">
            <a:noAutofit/>
          </a:bodyPr>
          <a:lstStyle>
            <a:lvl1pPr marL="0" indent="0" algn="l">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8433269B-7F8D-B264-6AB1-18A6B56B051E}"/>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5658669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2"/>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buNone/>
              <a:defRPr sz="1800">
                <a:solidFill>
                  <a:schemeClr val="bg2"/>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30120973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2191998" cy="1405081"/>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rgbClr val="232F3E"/>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FD648507-B420-9BA8-8380-EAAADE53CDF8}"/>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898373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tx1"/>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1"/>
            <a:ext cx="12191998" cy="1345520"/>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38559818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DBD52275-78F4-4691-B423-79C3CD260079}"/>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8783276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8F09AF5D-BF9F-4BF9-9070-97273B7CAACE}"/>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491389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293868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itle, Text Column,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4182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itle, Header, Text, and Small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07237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buNone/>
              <a:defRPr sz="2000">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Autofit/>
          </a:bodyPr>
          <a:lstStyle>
            <a:lvl1pPr>
              <a:lnSpc>
                <a:spcPct val="100000"/>
              </a:lnSpc>
              <a:spcAft>
                <a:spcPts val="600"/>
              </a:spcAft>
              <a:defRPr sz="3200">
                <a:solidFill>
                  <a:srgbClr val="232F3E"/>
                </a:solidFill>
              </a:defRPr>
            </a:lvl1pPr>
            <a:lvl2pPr marL="461963" indent="-228600">
              <a:lnSpc>
                <a:spcPct val="100000"/>
              </a:lnSpc>
              <a:spcAft>
                <a:spcPts val="600"/>
              </a:spcAft>
              <a:defRPr sz="2800">
                <a:solidFill>
                  <a:srgbClr val="232F3E"/>
                </a:solidFill>
              </a:defRPr>
            </a:lvl2pPr>
            <a:lvl3pPr marL="684213" indent="-228600">
              <a:lnSpc>
                <a:spcPct val="100000"/>
              </a:lnSpc>
              <a:spcAft>
                <a:spcPts val="600"/>
              </a:spcAft>
              <a:defRPr sz="2400">
                <a:solidFill>
                  <a:srgbClr val="232F3E"/>
                </a:solidFill>
              </a:defRPr>
            </a:lvl3pPr>
            <a:lvl4pPr marL="914400" indent="-228600">
              <a:lnSpc>
                <a:spcPct val="100000"/>
              </a:lnSpc>
              <a:spcAft>
                <a:spcPts val="600"/>
              </a:spcAft>
              <a:defRPr sz="2000">
                <a:solidFill>
                  <a:srgbClr val="232F3E"/>
                </a:solidFill>
              </a:defRPr>
            </a:lvl4pPr>
            <a:lvl5pPr marL="1144588" indent="-228600">
              <a:lnSpc>
                <a:spcPct val="100000"/>
              </a:lnSpc>
              <a:spcAft>
                <a:spcPts val="6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3227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buNone/>
              <a:defRPr sz="2000">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0" bIns="0">
            <a:noAutofit/>
          </a:bodyPr>
          <a:lstStyle>
            <a:lvl1pPr marL="0" indent="0">
              <a:lnSpc>
                <a:spcPct val="100000"/>
              </a:lnSpc>
              <a:spcBef>
                <a:spcPts val="0"/>
              </a:spcBef>
              <a:spcAft>
                <a:spcPts val="300"/>
              </a:spcAft>
              <a:buNone/>
              <a:defRPr sz="2400">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54811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520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97191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420900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93953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D294DEF3-2FF6-910F-60F5-2C7FA965068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46031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8478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a:t>Click icon to add image</a:t>
            </a:r>
          </a:p>
        </p:txBody>
      </p:sp>
    </p:spTree>
    <p:custDataLst>
      <p:tags r:id="rId1"/>
    </p:custDataLst>
    <p:extLst>
      <p:ext uri="{BB962C8B-B14F-4D97-AF65-F5344CB8AC3E}">
        <p14:creationId xmlns:p14="http://schemas.microsoft.com/office/powerpoint/2010/main" val="2368802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83266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4710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530259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717545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3427868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buNone/>
              <a:defRPr>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2442640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64466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289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E169C0C8-C6B3-8769-F9F3-7CB1281E6540}"/>
              </a:ext>
              <a:ext uri="{C183D7F6-B498-43B3-948B-1728B52AA6E4}">
                <adec:decorative xmlns:adec="http://schemas.microsoft.com/office/drawing/2017/decorative" val="1"/>
              </a:ext>
            </a:extLst>
          </p:cNvPr>
          <p:cNvSpPr txBox="1"/>
          <p:nvPr userDrawn="1"/>
        </p:nvSpPr>
        <p:spPr>
          <a:xfrm>
            <a:off x="747493" y="6507488"/>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83696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1000968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300"/>
              </a:spcBef>
              <a:spcAft>
                <a:spcPts val="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62570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3532074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398546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50129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a:t>
            </a:r>
            <a:r>
              <a:rPr lang="en-US" dirty="0" err="1"/>
              <a:t>labels</a:t>
            </a:r>
            <a:endParaRPr lang="en-US" dirty="0"/>
          </a:p>
        </p:txBody>
      </p:sp>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Autofit/>
          </a:bodyPr>
          <a:lstStyle>
            <a:lvl1pPr marL="60325" indent="0">
              <a:lnSpc>
                <a:spcPct val="100000"/>
              </a:lnSpc>
              <a:spcBef>
                <a:spcPts val="0"/>
              </a:spcBef>
              <a:spcAft>
                <a:spcPts val="0"/>
              </a:spcAft>
              <a:buNone/>
              <a:defRPr sz="28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1693057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25526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409866848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1680558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158684019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71AFF45A-1648-D944-C78C-E90E3391613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242025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4" name="Picture 3">
            <a:extLst>
              <a:ext uri="{FF2B5EF4-FFF2-40B4-BE49-F238E27FC236}">
                <a16:creationId xmlns:a16="http://schemas.microsoft.com/office/drawing/2014/main" id="{292A7B23-5883-4A03-AA9E-D7887267A0B5}"/>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5" name="Picture 4">
            <a:extLst>
              <a:ext uri="{FF2B5EF4-FFF2-40B4-BE49-F238E27FC236}">
                <a16:creationId xmlns:a16="http://schemas.microsoft.com/office/drawing/2014/main" id="{871FBC72-3D16-49CE-BD02-AD416196D37A}"/>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6" name="Picture 5">
            <a:extLst>
              <a:ext uri="{FF2B5EF4-FFF2-40B4-BE49-F238E27FC236}">
                <a16:creationId xmlns:a16="http://schemas.microsoft.com/office/drawing/2014/main" id="{CCC335E7-FA18-44DB-ACBC-F2DABE9FB384}"/>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7" name="Picture 6">
            <a:extLst>
              <a:ext uri="{FF2B5EF4-FFF2-40B4-BE49-F238E27FC236}">
                <a16:creationId xmlns:a16="http://schemas.microsoft.com/office/drawing/2014/main" id="{BB740650-61A2-4FDC-8700-54D96F01FF5A}"/>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8" name="Picture 7">
            <a:extLst>
              <a:ext uri="{FF2B5EF4-FFF2-40B4-BE49-F238E27FC236}">
                <a16:creationId xmlns:a16="http://schemas.microsoft.com/office/drawing/2014/main" id="{CA951A10-B648-4F4E-87FD-97FD8FEB4106}"/>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9" name="Picture 8">
            <a:extLst>
              <a:ext uri="{FF2B5EF4-FFF2-40B4-BE49-F238E27FC236}">
                <a16:creationId xmlns:a16="http://schemas.microsoft.com/office/drawing/2014/main" id="{1F4C4007-9EA0-4D1F-938D-A38B105119E9}"/>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Tree>
    <p:custDataLst>
      <p:tags r:id="rId1"/>
    </p:custDataLst>
    <p:extLst>
      <p:ext uri="{BB962C8B-B14F-4D97-AF65-F5344CB8AC3E}">
        <p14:creationId xmlns:p14="http://schemas.microsoft.com/office/powerpoint/2010/main" val="536016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427812452"/>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chemeClr val="tx2"/>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92303898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1552381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4024041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rm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3892399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959740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7"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57188" y="1039813"/>
            <a:ext cx="4162425" cy="5407025"/>
          </a:xfrm>
          <a:noFill/>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4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9BA5C501-7369-D0B4-5E33-79FC7B8B107D}"/>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376214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16"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57188" y="1039813"/>
            <a:ext cx="4162425" cy="5407025"/>
          </a:xfrm>
        </p:spPr>
        <p:txBody>
          <a:bodyPr>
            <a:normAutofit/>
          </a:bodyPr>
          <a:lstStyle>
            <a:lvl1pPr marL="0" indent="0" algn="l">
              <a:buNone/>
              <a:defRPr sz="2400">
                <a:solidFill>
                  <a:schemeClr val="tx1"/>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2"/>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2"/>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947046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8" y="1020685"/>
            <a:ext cx="7611111" cy="400050"/>
          </a:xfrm>
          <a:noFill/>
        </p:spPr>
        <p:txBody>
          <a:bodyPr lIns="91440">
            <a:noAutofit/>
          </a:bodyPr>
          <a:lstStyle>
            <a:lvl1pPr marL="0" indent="0">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spcBef>
                <a:spcPts val="0"/>
              </a:spcBef>
              <a:spcAft>
                <a:spcPts val="0"/>
              </a:spcAft>
              <a:buNone/>
              <a:defRPr sz="2000">
                <a:solidFill>
                  <a:schemeClr val="tx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4CD215BF-14EA-E2A5-FC2D-F6312A80960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08868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4B0BFF84-755B-7DD0-5FC0-BB7006B0F6E5}"/>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48626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9" y="1020685"/>
            <a:ext cx="7064928" cy="400050"/>
          </a:xfrm>
          <a:noFill/>
        </p:spPr>
        <p:txBody>
          <a:bodyPr lIns="91440">
            <a:noAutofit/>
          </a:bodyPr>
          <a:lstStyle>
            <a:lvl1pPr marL="0" indent="0">
              <a:buNone/>
              <a:defRPr sz="2000" b="1">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6973" y="1420597"/>
            <a:ext cx="6395364" cy="4955378"/>
          </a:xfrm>
          <a:noFill/>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2653043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11" name="copyrightText">
            <a:extLst>
              <a:ext uri="{FF2B5EF4-FFF2-40B4-BE49-F238E27FC236}">
                <a16:creationId xmlns:a16="http://schemas.microsoft.com/office/drawing/2014/main" id="{C4CE237A-C00A-9908-E6C4-B498FF75CF5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181627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2747969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0">
            <a:noAutofit/>
          </a:bodyPr>
          <a:lstStyle>
            <a:lvl1pPr marL="0" indent="0" algn="l">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39041DEF-CB41-4C3E-4A24-D7F3888FA448}"/>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27163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2"/>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buNone/>
              <a:defRPr sz="1800">
                <a:solidFill>
                  <a:schemeClr val="bg2"/>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2757238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2191998" cy="1405081"/>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rgbClr val="232F3E"/>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4D5FEDC0-F5FC-B2F3-9A3E-2E63D05D555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342931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tx1"/>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1"/>
            <a:ext cx="12191998" cy="1345520"/>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480234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84EA75B5-0550-4491-BC7E-7DF5DEE849B4}"/>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69786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8B9C59A1-995E-491B-9FBE-6612D793B46B}"/>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51368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425711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a:p>
        </p:txBody>
      </p:sp>
      <p:sp>
        <p:nvSpPr>
          <p:cNvPr id="4" name="Topic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defRPr>
                <a:solidFill>
                  <a:schemeClr val="bg1"/>
                </a:solidFill>
                <a:latin typeface="Amazon Ember Display Heavy"/>
              </a:defRPr>
            </a:lvl1pPr>
          </a:lstStyle>
          <a:p>
            <a:r>
              <a:rPr lang="en-US" dirty="0"/>
              <a:t>Enter topic title</a:t>
            </a:r>
          </a:p>
        </p:txBody>
      </p:sp>
      <p:sp>
        <p:nvSpPr>
          <p:cNvPr id="2" name="Cours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oAutofit/>
          </a:bodyPr>
          <a:lstStyle>
            <a:lvl1pPr marL="0" indent="0">
              <a:buNone/>
              <a:defRPr sz="2000">
                <a:solidFill>
                  <a:schemeClr val="bg1"/>
                </a:solidFill>
                <a:latin typeface="+mn-lt"/>
              </a:defRPr>
            </a:lvl1pPr>
          </a:lstStyle>
          <a:p>
            <a:pPr lvl="0"/>
            <a:r>
              <a:rPr lang="en-US" dirty="0"/>
              <a:t>Enter course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buNone/>
              <a:defRPr>
                <a:solidFill>
                  <a:schemeClr val="bg1"/>
                </a:solidFill>
              </a:defRPr>
            </a:lvl1pPr>
          </a:lstStyle>
          <a:p>
            <a:pPr lvl="0"/>
            <a:r>
              <a:rPr lang="en-US" dirty="0"/>
              <a:t>Enter topic list</a:t>
            </a:r>
          </a:p>
        </p:txBody>
      </p:sp>
      <p:sp>
        <p:nvSpPr>
          <p:cNvPr id="5" name="copyrightText">
            <a:extLst>
              <a:ext uri="{FF2B5EF4-FFF2-40B4-BE49-F238E27FC236}">
                <a16:creationId xmlns:a16="http://schemas.microsoft.com/office/drawing/2014/main" id="{B8B8E3C1-1E23-2147-F3BB-6EF9C0F70144}"/>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526271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Instructor Intr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9232F6EE-4B67-4345-A23C-59998C651704}"/>
              </a:ext>
            </a:extLst>
          </p:cNvPr>
          <p:cNvSpPr>
            <a:spLocks noGrp="1"/>
          </p:cNvSpPr>
          <p:nvPr>
            <p:ph type="body" idx="5" hasCustomPrompt="1"/>
          </p:nvPr>
        </p:nvSpPr>
        <p:spPr>
          <a:xfrm>
            <a:off x="1395765" y="587375"/>
            <a:ext cx="3110146" cy="480131"/>
          </a:xfrm>
          <a:noFill/>
        </p:spPr>
        <p:txBody>
          <a:bodyPr wrap="none" rtlCol="0">
            <a:noAutofit/>
          </a:bodyPr>
          <a:lstStyle>
            <a:lvl1pPr marL="0" indent="0" algn="ctr">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Welcome to</a:t>
            </a:r>
          </a:p>
        </p:txBody>
      </p:sp>
      <p:sp>
        <p:nvSpPr>
          <p:cNvPr id="9" name="Title">
            <a:extLst>
              <a:ext uri="{FF2B5EF4-FFF2-40B4-BE49-F238E27FC236}">
                <a16:creationId xmlns:a16="http://schemas.microsoft.com/office/drawing/2014/main" id="{4EEAFEA5-AD58-4F91-B983-55D7572F341D}"/>
              </a:ext>
            </a:extLst>
          </p:cNvPr>
          <p:cNvSpPr>
            <a:spLocks noGrp="1"/>
          </p:cNvSpPr>
          <p:nvPr>
            <p:ph type="title" idx="1" hasCustomPrompt="1"/>
          </p:nvPr>
        </p:nvSpPr>
        <p:spPr>
          <a:xfrm>
            <a:off x="228600" y="1179576"/>
            <a:ext cx="5440680" cy="3401568"/>
          </a:xfrm>
        </p:spPr>
        <p:txBody>
          <a:bodyPr anchor="t"/>
          <a:lstStyle>
            <a:lvl1pPr algn="ctr">
              <a:defRPr>
                <a:solidFill>
                  <a:schemeClr val="bg1"/>
                </a:solidFill>
              </a:defRPr>
            </a:lvl1pPr>
          </a:lstStyle>
          <a:p>
            <a:r>
              <a:rPr lang="en-US" dirty="0"/>
              <a:t>Enter course title</a:t>
            </a:r>
          </a:p>
        </p:txBody>
      </p:sp>
      <p:sp>
        <p:nvSpPr>
          <p:cNvPr id="6" name="Begin">
            <a:extLst>
              <a:ext uri="{FF2B5EF4-FFF2-40B4-BE49-F238E27FC236}">
                <a16:creationId xmlns:a16="http://schemas.microsoft.com/office/drawing/2014/main" id="{4C9D10C3-7B9B-40BA-98BE-153026F5FC64}"/>
              </a:ext>
            </a:extLst>
          </p:cNvPr>
          <p:cNvSpPr>
            <a:spLocks noGrp="1"/>
          </p:cNvSpPr>
          <p:nvPr>
            <p:ph type="body" idx="6" hasCustomPrompt="1"/>
          </p:nvPr>
        </p:nvSpPr>
        <p:spPr>
          <a:xfrm>
            <a:off x="470030" y="4884381"/>
            <a:ext cx="4961616" cy="523220"/>
          </a:xfrm>
          <a:noFill/>
        </p:spPr>
        <p:txBody>
          <a:bodyPr wrap="none" rtlCol="0">
            <a:noAutofit/>
          </a:bodyPr>
          <a:lstStyle>
            <a:lvl1pPr marL="0" indent="0">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This training will begin:</a:t>
            </a:r>
          </a:p>
        </p:txBody>
      </p:sp>
      <p:sp>
        <p:nvSpPr>
          <p:cNvPr id="2" name="TimeZone">
            <a:extLst>
              <a:ext uri="{FF2B5EF4-FFF2-40B4-BE49-F238E27FC236}">
                <a16:creationId xmlns:a16="http://schemas.microsoft.com/office/drawing/2014/main" id="{15FEBCEE-35B5-4CBC-BD60-FE197957D654}"/>
              </a:ext>
            </a:extLst>
          </p:cNvPr>
          <p:cNvSpPr>
            <a:spLocks noGrp="1"/>
          </p:cNvSpPr>
          <p:nvPr>
            <p:ph type="body" idx="2" hasCustomPrompt="1"/>
          </p:nvPr>
        </p:nvSpPr>
        <p:spPr>
          <a:xfrm>
            <a:off x="316713" y="5463827"/>
            <a:ext cx="5268251" cy="627245"/>
          </a:xfrm>
        </p:spPr>
        <p:txBody>
          <a:bodyPr anchor="t">
            <a:normAutofit/>
          </a:bodyPr>
          <a:lstStyle>
            <a:lvl1pPr marL="0" indent="0" algn="ctr">
              <a:buNone/>
              <a:defRPr sz="2000">
                <a:solidFill>
                  <a:schemeClr val="bg1"/>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course start time and time zone</a:t>
            </a:r>
          </a:p>
        </p:txBody>
      </p:sp>
      <p:sp>
        <p:nvSpPr>
          <p:cNvPr id="7" name="Instructor">
            <a:extLst>
              <a:ext uri="{FF2B5EF4-FFF2-40B4-BE49-F238E27FC236}">
                <a16:creationId xmlns:a16="http://schemas.microsoft.com/office/drawing/2014/main" id="{BB33D3C1-5E97-49DF-AE65-C137387749BA}"/>
              </a:ext>
            </a:extLst>
          </p:cNvPr>
          <p:cNvSpPr>
            <a:spLocks noGrp="1"/>
          </p:cNvSpPr>
          <p:nvPr>
            <p:ph type="body" idx="7" hasCustomPrompt="1"/>
          </p:nvPr>
        </p:nvSpPr>
        <p:spPr>
          <a:xfrm>
            <a:off x="7641186" y="381721"/>
            <a:ext cx="4263440" cy="523220"/>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Your instructor is:</a:t>
            </a:r>
          </a:p>
        </p:txBody>
      </p:sp>
      <p:sp>
        <p:nvSpPr>
          <p:cNvPr id="22" name="Instructor Photo">
            <a:extLst>
              <a:ext uri="{FF2B5EF4-FFF2-40B4-BE49-F238E27FC236}">
                <a16:creationId xmlns:a16="http://schemas.microsoft.com/office/drawing/2014/main" id="{1271813C-5B30-4D24-8175-91D870333A95}"/>
              </a:ext>
              <a:ext uri="{C183D7F6-B498-43B3-948B-1728B52AA6E4}">
                <adec:decorative xmlns:adec="http://schemas.microsoft.com/office/drawing/2017/decorative" val="1"/>
              </a:ext>
            </a:extLst>
          </p:cNvPr>
          <p:cNvSpPr>
            <a:spLocks noGrp="1"/>
          </p:cNvSpPr>
          <p:nvPr>
            <p:ph idx="22" hasCustomPrompt="1"/>
          </p:nvPr>
        </p:nvSpPr>
        <p:spPr>
          <a:xfrm>
            <a:off x="6030786" y="440360"/>
            <a:ext cx="1584325"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Instructor photo</a:t>
            </a:r>
          </a:p>
        </p:txBody>
      </p:sp>
      <p:sp>
        <p:nvSpPr>
          <p:cNvPr id="3" name="Instructor Information">
            <a:extLst>
              <a:ext uri="{FF2B5EF4-FFF2-40B4-BE49-F238E27FC236}">
                <a16:creationId xmlns:a16="http://schemas.microsoft.com/office/drawing/2014/main" id="{09913C86-F9D2-40F4-BFE6-F0C9EF282B5E}"/>
              </a:ext>
            </a:extLst>
          </p:cNvPr>
          <p:cNvSpPr>
            <a:spLocks noGrp="1"/>
          </p:cNvSpPr>
          <p:nvPr>
            <p:ph type="body" idx="3" hasCustomPrompt="1"/>
          </p:nvPr>
        </p:nvSpPr>
        <p:spPr>
          <a:xfrm>
            <a:off x="7697977" y="1002529"/>
            <a:ext cx="4204461" cy="1021776"/>
          </a:xfrm>
        </p:spPr>
        <p:txBody>
          <a:bodyPr anchor="t">
            <a:normAutofit/>
          </a:bodyPr>
          <a:lstStyle>
            <a:lvl1pPr marL="0" indent="0" algn="l">
              <a:spcBef>
                <a:spcPts val="0"/>
              </a:spcBef>
              <a:spcAft>
                <a:spcPts val="0"/>
              </a:spcAft>
              <a:buNone/>
              <a:defRPr sz="200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instructor name</a:t>
            </a:r>
            <a:br>
              <a:rPr lang="en-US" dirty="0"/>
            </a:br>
            <a:r>
              <a:rPr lang="en-US" dirty="0"/>
              <a:t>Instructor email address</a:t>
            </a:r>
            <a:br>
              <a:rPr lang="en-US" dirty="0"/>
            </a:br>
            <a:r>
              <a:rPr lang="en-US" dirty="0"/>
              <a:t>Instructor title</a:t>
            </a:r>
          </a:p>
        </p:txBody>
      </p:sp>
      <p:sp>
        <p:nvSpPr>
          <p:cNvPr id="23" name="Certifications Photo">
            <a:extLst>
              <a:ext uri="{FF2B5EF4-FFF2-40B4-BE49-F238E27FC236}">
                <a16:creationId xmlns:a16="http://schemas.microsoft.com/office/drawing/2014/main" id="{5EC4E533-CE33-4590-A00C-A2DC85ACB3BF}"/>
              </a:ext>
              <a:ext uri="{C183D7F6-B498-43B3-948B-1728B52AA6E4}">
                <adec:decorative xmlns:adec="http://schemas.microsoft.com/office/drawing/2017/decorative" val="1"/>
              </a:ext>
            </a:extLst>
          </p:cNvPr>
          <p:cNvSpPr>
            <a:spLocks noGrp="1"/>
          </p:cNvSpPr>
          <p:nvPr>
            <p:ph idx="23" hasCustomPrompt="1"/>
          </p:nvPr>
        </p:nvSpPr>
        <p:spPr>
          <a:xfrm>
            <a:off x="6004559" y="2255896"/>
            <a:ext cx="5897880"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Placeholder for instructor certification icon image</a:t>
            </a:r>
          </a:p>
        </p:txBody>
      </p:sp>
      <p:sp>
        <p:nvSpPr>
          <p:cNvPr id="8" name="Connect">
            <a:extLst>
              <a:ext uri="{FF2B5EF4-FFF2-40B4-BE49-F238E27FC236}">
                <a16:creationId xmlns:a16="http://schemas.microsoft.com/office/drawing/2014/main" id="{184A9DBC-1B09-48A1-9B47-4CDF5BCBF7AC}"/>
              </a:ext>
            </a:extLst>
          </p:cNvPr>
          <p:cNvSpPr>
            <a:spLocks noGrp="1"/>
          </p:cNvSpPr>
          <p:nvPr>
            <p:ph type="body" idx="8" hasCustomPrompt="1"/>
          </p:nvPr>
        </p:nvSpPr>
        <p:spPr>
          <a:xfrm>
            <a:off x="6004560" y="4172310"/>
            <a:ext cx="5897880" cy="587703"/>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Important information</a:t>
            </a:r>
          </a:p>
        </p:txBody>
      </p:sp>
      <p:sp>
        <p:nvSpPr>
          <p:cNvPr id="4" name="Resources">
            <a:extLst>
              <a:ext uri="{FF2B5EF4-FFF2-40B4-BE49-F238E27FC236}">
                <a16:creationId xmlns:a16="http://schemas.microsoft.com/office/drawing/2014/main" id="{B7141889-281C-44C1-8554-B9EEA8D5FF40}"/>
              </a:ext>
            </a:extLst>
          </p:cNvPr>
          <p:cNvSpPr>
            <a:spLocks noGrp="1"/>
          </p:cNvSpPr>
          <p:nvPr>
            <p:ph type="body" idx="4" hasCustomPrompt="1"/>
          </p:nvPr>
        </p:nvSpPr>
        <p:spPr>
          <a:xfrm>
            <a:off x="6004559" y="4884381"/>
            <a:ext cx="5897881" cy="1533258"/>
          </a:xfrm>
        </p:spPr>
        <p:txBody>
          <a:bodyPr anchor="t">
            <a:normAutofit/>
          </a:bodyPr>
          <a:lstStyle>
            <a:lvl1pPr marL="0" indent="0" algn="l">
              <a:spcBef>
                <a:spcPts val="0"/>
              </a:spcBef>
              <a:spcAft>
                <a:spcPts val="0"/>
              </a:spcAft>
              <a:buNone/>
              <a:defRPr sz="1800" baseline="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the information for </a:t>
            </a:r>
            <a:r>
              <a:rPr lang="en-US" dirty="0" err="1"/>
              <a:t>eVantage</a:t>
            </a:r>
            <a:r>
              <a:rPr lang="en-US" dirty="0"/>
              <a:t>, QwikLabs, or any other resources the student needs to have loaded</a:t>
            </a:r>
          </a:p>
        </p:txBody>
      </p:sp>
      <p:sp>
        <p:nvSpPr>
          <p:cNvPr id="10" name="copyrightText">
            <a:extLst>
              <a:ext uri="{FF2B5EF4-FFF2-40B4-BE49-F238E27FC236}">
                <a16:creationId xmlns:a16="http://schemas.microsoft.com/office/drawing/2014/main" id="{8E1E4CDE-3025-2940-BC5F-6CCE3FB61128}"/>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853393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CCCBBE0D-6D3E-3C2E-2C65-49247FC7D65A}"/>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843651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6C10BBF8-D7B1-02B5-0261-AF43ED51E251}"/>
              </a:ext>
              <a:ext uri="{C183D7F6-B498-43B3-948B-1728B52AA6E4}">
                <adec:decorative xmlns:adec="http://schemas.microsoft.com/office/drawing/2017/decorative" val="1"/>
              </a:ext>
            </a:extLst>
          </p:cNvPr>
          <p:cNvSpPr txBox="1"/>
          <p:nvPr userDrawn="1"/>
        </p:nvSpPr>
        <p:spPr>
          <a:xfrm>
            <a:off x="744038" y="6502491"/>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978163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11C99BF7-8AA1-7CA3-D8EC-0BA5DE999BFF}"/>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893403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48BB4D57-F0DC-DF4B-C4E5-49CE5C493DEF}"/>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442050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a:p>
        </p:txBody>
      </p:sp>
      <p:sp>
        <p:nvSpPr>
          <p:cNvPr id="4" name="Topic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defRPr>
                <a:solidFill>
                  <a:schemeClr val="bg1"/>
                </a:solidFill>
                <a:latin typeface="Amazon Ember Display Heavy"/>
              </a:defRPr>
            </a:lvl1pPr>
          </a:lstStyle>
          <a:p>
            <a:r>
              <a:rPr lang="en-US" dirty="0"/>
              <a:t>Enter topic title</a:t>
            </a:r>
          </a:p>
        </p:txBody>
      </p:sp>
      <p:sp>
        <p:nvSpPr>
          <p:cNvPr id="2" name="Cours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oAutofit/>
          </a:bodyPr>
          <a:lstStyle>
            <a:lvl1pPr marL="0" indent="0">
              <a:buNone/>
              <a:defRPr sz="2000">
                <a:solidFill>
                  <a:schemeClr val="bg1"/>
                </a:solidFill>
                <a:latin typeface="+mn-lt"/>
              </a:defRPr>
            </a:lvl1pPr>
          </a:lstStyle>
          <a:p>
            <a:pPr lvl="0"/>
            <a:r>
              <a:rPr lang="en-US" dirty="0"/>
              <a:t>Enter course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buNone/>
              <a:defRPr>
                <a:solidFill>
                  <a:schemeClr val="bg1"/>
                </a:solidFill>
              </a:defRPr>
            </a:lvl1pPr>
          </a:lstStyle>
          <a:p>
            <a:pPr lvl="0"/>
            <a:r>
              <a:rPr lang="en-US" dirty="0"/>
              <a:t>Enter topic list</a:t>
            </a:r>
          </a:p>
        </p:txBody>
      </p:sp>
      <p:sp>
        <p:nvSpPr>
          <p:cNvPr id="5" name="copyrightText">
            <a:extLst>
              <a:ext uri="{FF2B5EF4-FFF2-40B4-BE49-F238E27FC236}">
                <a16:creationId xmlns:a16="http://schemas.microsoft.com/office/drawing/2014/main" id="{C79AA65A-AF85-911F-F7C7-1BEC335C5C4E}"/>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254950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defRPr sz="4000">
                <a:solidFill>
                  <a:schemeClr val="bg2"/>
                </a:solidFill>
                <a:latin typeface="Amazon Ember Display Heavy"/>
              </a:defRPr>
            </a:lvl1pPr>
          </a:lstStyle>
          <a:p>
            <a:r>
              <a:rPr lang="en-US" dirty="0"/>
              <a:t>“Enter section title”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buNone/>
              <a:defRPr sz="2800">
                <a:solidFill>
                  <a:schemeClr val="bg2"/>
                </a:solidFill>
              </a:defRPr>
            </a:lvl1pPr>
          </a:lstStyle>
          <a:p>
            <a:r>
              <a:rPr lang="en-US" dirty="0"/>
              <a:t>Attribution</a:t>
            </a:r>
          </a:p>
        </p:txBody>
      </p:sp>
      <p:sp>
        <p:nvSpPr>
          <p:cNvPr id="4" name="copyrightText">
            <a:extLst>
              <a:ext uri="{FF2B5EF4-FFF2-40B4-BE49-F238E27FC236}">
                <a16:creationId xmlns:a16="http://schemas.microsoft.com/office/drawing/2014/main" id="{6B7D5F2F-0385-3675-E1B8-07A848B67555}"/>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629920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defRPr sz="2800">
                <a:solidFill>
                  <a:srgbClr val="232F3E"/>
                </a:solidFill>
                <a:latin typeface="+mn-lt"/>
              </a:defRPr>
            </a:lvl1pPr>
            <a:lvl2pPr marL="461963" indent="-228600">
              <a:lnSpc>
                <a:spcPct val="100000"/>
              </a:lnSpc>
              <a:spcAft>
                <a:spcPts val="600"/>
              </a:spcAft>
              <a:defRPr sz="2400">
                <a:solidFill>
                  <a:srgbClr val="232F3E"/>
                </a:solidFill>
                <a:latin typeface="+mn-lt"/>
              </a:defRPr>
            </a:lvl2pPr>
            <a:lvl3pPr marL="684213" indent="-228600">
              <a:lnSpc>
                <a:spcPct val="100000"/>
              </a:lnSpc>
              <a:spcAft>
                <a:spcPts val="600"/>
              </a:spcAft>
              <a:defRPr sz="2000">
                <a:solidFill>
                  <a:srgbClr val="232F3E"/>
                </a:solidFill>
                <a:latin typeface="+mn-lt"/>
              </a:defRPr>
            </a:lvl3pPr>
            <a:lvl4pPr marL="914400" indent="-228600">
              <a:lnSpc>
                <a:spcPct val="100000"/>
              </a:lnSpc>
              <a:spcAft>
                <a:spcPts val="600"/>
              </a:spcAft>
              <a:defRPr sz="1800">
                <a:solidFill>
                  <a:srgbClr val="232F3E"/>
                </a:solidFill>
                <a:latin typeface="+mn-lt"/>
              </a:defRPr>
            </a:lvl4pPr>
            <a:lvl5pPr marL="1144588" indent="-228600">
              <a:lnSpc>
                <a:spcPct val="100000"/>
              </a:lnSpc>
              <a:spcAft>
                <a:spcPts val="6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pyrightText">
            <a:extLst>
              <a:ext uri="{FF2B5EF4-FFF2-40B4-BE49-F238E27FC236}">
                <a16:creationId xmlns:a16="http://schemas.microsoft.com/office/drawing/2014/main" id="{DCC8E03E-7988-67D6-E281-88B6B39D2E2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820115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defRPr sz="4400">
                <a:solidFill>
                  <a:srgbClr val="F1F3F3"/>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a:t>
            </a:r>
            <a:r>
              <a:rPr lang="en-US" sz="1800" u="sng" dirty="0">
                <a:solidFill>
                  <a:srgbClr val="F1F3F3"/>
                </a:solidFill>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
        <p:nvSpPr>
          <p:cNvPr id="4" name="copyrightText">
            <a:extLst>
              <a:ext uri="{FF2B5EF4-FFF2-40B4-BE49-F238E27FC236}">
                <a16:creationId xmlns:a16="http://schemas.microsoft.com/office/drawing/2014/main" id="{A18438D1-D755-78B6-6009-7AA62A7D3FD9}"/>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3212141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38122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defRPr sz="4000">
                <a:solidFill>
                  <a:schemeClr val="bg2"/>
                </a:solidFill>
                <a:latin typeface="Amazon Ember Display Heavy"/>
              </a:defRPr>
            </a:lvl1pPr>
          </a:lstStyle>
          <a:p>
            <a:r>
              <a:rPr lang="en-US" dirty="0"/>
              <a:t>“Enter section title”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buNone/>
              <a:defRPr sz="2800">
                <a:solidFill>
                  <a:schemeClr val="bg2"/>
                </a:solidFill>
              </a:defRPr>
            </a:lvl1pPr>
          </a:lstStyle>
          <a:p>
            <a:r>
              <a:rPr lang="en-US" dirty="0"/>
              <a:t>Attribution</a:t>
            </a:r>
          </a:p>
        </p:txBody>
      </p:sp>
      <p:sp>
        <p:nvSpPr>
          <p:cNvPr id="4" name="copyrightText">
            <a:extLst>
              <a:ext uri="{FF2B5EF4-FFF2-40B4-BE49-F238E27FC236}">
                <a16:creationId xmlns:a16="http://schemas.microsoft.com/office/drawing/2014/main" id="{E59AB090-7910-69CD-FACE-66C9ED803848}"/>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21861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553635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Title, Text Column,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3159884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Title, Header, Text, and Small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233167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buNone/>
              <a:defRPr sz="2000">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Autofit/>
          </a:bodyPr>
          <a:lstStyle>
            <a:lvl1pPr>
              <a:lnSpc>
                <a:spcPct val="100000"/>
              </a:lnSpc>
              <a:spcAft>
                <a:spcPts val="600"/>
              </a:spcAft>
              <a:defRPr sz="3200">
                <a:solidFill>
                  <a:srgbClr val="232F3E"/>
                </a:solidFill>
              </a:defRPr>
            </a:lvl1pPr>
            <a:lvl2pPr marL="461963" indent="-228600">
              <a:lnSpc>
                <a:spcPct val="100000"/>
              </a:lnSpc>
              <a:spcAft>
                <a:spcPts val="600"/>
              </a:spcAft>
              <a:defRPr sz="2800">
                <a:solidFill>
                  <a:srgbClr val="232F3E"/>
                </a:solidFill>
              </a:defRPr>
            </a:lvl2pPr>
            <a:lvl3pPr marL="684213" indent="-228600">
              <a:lnSpc>
                <a:spcPct val="100000"/>
              </a:lnSpc>
              <a:spcAft>
                <a:spcPts val="600"/>
              </a:spcAft>
              <a:defRPr sz="2400">
                <a:solidFill>
                  <a:srgbClr val="232F3E"/>
                </a:solidFill>
              </a:defRPr>
            </a:lvl3pPr>
            <a:lvl4pPr marL="914400" indent="-228600">
              <a:lnSpc>
                <a:spcPct val="100000"/>
              </a:lnSpc>
              <a:spcAft>
                <a:spcPts val="600"/>
              </a:spcAft>
              <a:defRPr sz="2000">
                <a:solidFill>
                  <a:srgbClr val="232F3E"/>
                </a:solidFill>
              </a:defRPr>
            </a:lvl4pPr>
            <a:lvl5pPr marL="1144588" indent="-228600">
              <a:lnSpc>
                <a:spcPct val="100000"/>
              </a:lnSpc>
              <a:spcAft>
                <a:spcPts val="6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93124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buNone/>
              <a:defRPr sz="2000">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0" bIns="0">
            <a:noAutofit/>
          </a:bodyPr>
          <a:lstStyle>
            <a:lvl1pPr marL="0" indent="0">
              <a:lnSpc>
                <a:spcPct val="100000"/>
              </a:lnSpc>
              <a:spcBef>
                <a:spcPts val="0"/>
              </a:spcBef>
              <a:spcAft>
                <a:spcPts val="300"/>
              </a:spcAft>
              <a:buNone/>
              <a:defRPr sz="2400">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14889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028804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428824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3347357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5132697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8652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defRPr sz="2800">
                <a:solidFill>
                  <a:srgbClr val="232F3E"/>
                </a:solidFill>
                <a:latin typeface="+mn-lt"/>
              </a:defRPr>
            </a:lvl1pPr>
            <a:lvl2pPr marL="461963" indent="-228600">
              <a:lnSpc>
                <a:spcPct val="100000"/>
              </a:lnSpc>
              <a:spcAft>
                <a:spcPts val="600"/>
              </a:spcAft>
              <a:defRPr sz="2400">
                <a:solidFill>
                  <a:srgbClr val="232F3E"/>
                </a:solidFill>
                <a:latin typeface="+mn-lt"/>
              </a:defRPr>
            </a:lvl2pPr>
            <a:lvl3pPr marL="684213" indent="-228600">
              <a:lnSpc>
                <a:spcPct val="100000"/>
              </a:lnSpc>
              <a:spcAft>
                <a:spcPts val="600"/>
              </a:spcAft>
              <a:defRPr sz="2000">
                <a:solidFill>
                  <a:srgbClr val="232F3E"/>
                </a:solidFill>
                <a:latin typeface="+mn-lt"/>
              </a:defRPr>
            </a:lvl3pPr>
            <a:lvl4pPr marL="914400" indent="-228600">
              <a:lnSpc>
                <a:spcPct val="100000"/>
              </a:lnSpc>
              <a:spcAft>
                <a:spcPts val="600"/>
              </a:spcAft>
              <a:defRPr sz="1800">
                <a:solidFill>
                  <a:srgbClr val="232F3E"/>
                </a:solidFill>
                <a:latin typeface="+mn-lt"/>
              </a:defRPr>
            </a:lvl4pPr>
            <a:lvl5pPr marL="1144588" indent="-228600">
              <a:lnSpc>
                <a:spcPct val="100000"/>
              </a:lnSpc>
              <a:spcAft>
                <a:spcPts val="6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pyrightText">
            <a:extLst>
              <a:ext uri="{FF2B5EF4-FFF2-40B4-BE49-F238E27FC236}">
                <a16:creationId xmlns:a16="http://schemas.microsoft.com/office/drawing/2014/main" id="{DBB4D509-E7E4-DF80-AEE3-C0515EA01C6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9815353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a:t>Click icon to add image</a:t>
            </a:r>
          </a:p>
        </p:txBody>
      </p:sp>
    </p:spTree>
    <p:custDataLst>
      <p:tags r:id="rId1"/>
    </p:custDataLst>
    <p:extLst>
      <p:ext uri="{BB962C8B-B14F-4D97-AF65-F5344CB8AC3E}">
        <p14:creationId xmlns:p14="http://schemas.microsoft.com/office/powerpoint/2010/main" val="406449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9198303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4716033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925765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6957968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16740502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buNone/>
              <a:defRPr>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1103598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699467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4054899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299789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defRPr sz="4400">
                <a:solidFill>
                  <a:srgbClr val="F1F3F3"/>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a:t>
            </a:r>
            <a:r>
              <a:rPr lang="en-US" sz="1800" u="sng" dirty="0">
                <a:solidFill>
                  <a:srgbClr val="F1F3F3"/>
                </a:solidFill>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
        <p:nvSpPr>
          <p:cNvPr id="4" name="copyrightText">
            <a:extLst>
              <a:ext uri="{FF2B5EF4-FFF2-40B4-BE49-F238E27FC236}">
                <a16:creationId xmlns:a16="http://schemas.microsoft.com/office/drawing/2014/main" id="{FCE9810C-90EE-C679-1ECA-5B11F55080AB}"/>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4183191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300"/>
              </a:spcBef>
              <a:spcAft>
                <a:spcPts val="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20712722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218622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4268982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4502094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a:t>
            </a:r>
            <a:r>
              <a:rPr lang="en-US" dirty="0" err="1"/>
              <a:t>labels</a:t>
            </a:r>
            <a:endParaRPr lang="en-US" dirty="0"/>
          </a:p>
        </p:txBody>
      </p:sp>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Autofit/>
          </a:bodyPr>
          <a:lstStyle>
            <a:lvl1pPr marL="60325" indent="0">
              <a:lnSpc>
                <a:spcPct val="100000"/>
              </a:lnSpc>
              <a:spcBef>
                <a:spcPts val="0"/>
              </a:spcBef>
              <a:spcAft>
                <a:spcPts val="0"/>
              </a:spcAft>
              <a:buNone/>
              <a:defRPr sz="28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928752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7388682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391559904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1245534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390894001"/>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4" name="Picture 3">
            <a:extLst>
              <a:ext uri="{FF2B5EF4-FFF2-40B4-BE49-F238E27FC236}">
                <a16:creationId xmlns:a16="http://schemas.microsoft.com/office/drawing/2014/main" id="{292A7B23-5883-4A03-AA9E-D7887267A0B5}"/>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5" name="Picture 4">
            <a:extLst>
              <a:ext uri="{FF2B5EF4-FFF2-40B4-BE49-F238E27FC236}">
                <a16:creationId xmlns:a16="http://schemas.microsoft.com/office/drawing/2014/main" id="{871FBC72-3D16-49CE-BD02-AD416196D37A}"/>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6" name="Picture 5">
            <a:extLst>
              <a:ext uri="{FF2B5EF4-FFF2-40B4-BE49-F238E27FC236}">
                <a16:creationId xmlns:a16="http://schemas.microsoft.com/office/drawing/2014/main" id="{CCC335E7-FA18-44DB-ACBC-F2DABE9FB384}"/>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7" name="Picture 6">
            <a:extLst>
              <a:ext uri="{FF2B5EF4-FFF2-40B4-BE49-F238E27FC236}">
                <a16:creationId xmlns:a16="http://schemas.microsoft.com/office/drawing/2014/main" id="{BB740650-61A2-4FDC-8700-54D96F01FF5A}"/>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8" name="Picture 7">
            <a:extLst>
              <a:ext uri="{FF2B5EF4-FFF2-40B4-BE49-F238E27FC236}">
                <a16:creationId xmlns:a16="http://schemas.microsoft.com/office/drawing/2014/main" id="{CA951A10-B648-4F4E-87FD-97FD8FEB4106}"/>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
        <p:nvSpPr>
          <p:cNvPr id="29" name="Picture 8">
            <a:extLst>
              <a:ext uri="{FF2B5EF4-FFF2-40B4-BE49-F238E27FC236}">
                <a16:creationId xmlns:a16="http://schemas.microsoft.com/office/drawing/2014/main" id="{1F4C4007-9EA0-4D1F-938D-A38B105119E9}"/>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a:t>Click icon to add image</a:t>
            </a:r>
          </a:p>
        </p:txBody>
      </p:sp>
    </p:spTree>
    <p:custDataLst>
      <p:tags r:id="rId1"/>
    </p:custDataLst>
    <p:extLst>
      <p:ext uri="{BB962C8B-B14F-4D97-AF65-F5344CB8AC3E}">
        <p14:creationId xmlns:p14="http://schemas.microsoft.com/office/powerpoint/2010/main" val="19095499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63" Type="http://schemas.openxmlformats.org/officeDocument/2006/relationships/image" Target="../media/image3.svg"/><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61" Type="http://schemas.openxmlformats.org/officeDocument/2006/relationships/image" Target="../media/image1.png"/><Relationship Id="rId19" Type="http://schemas.openxmlformats.org/officeDocument/2006/relationships/slideLayout" Target="../slideLayouts/slideLayout7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slideLayout" Target="../slideLayouts/slideLayout118.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62"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1">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43599" y="6445721"/>
            <a:ext cx="366979" cy="219456"/>
          </a:xfrm>
          <a:prstGeom prst="rect">
            <a:avLst/>
          </a:prstGeom>
        </p:spPr>
      </p:pic>
      <p:sp>
        <p:nvSpPr>
          <p:cNvPr id="4" name="copyrightText">
            <a:extLst>
              <a:ext uri="{FF2B5EF4-FFF2-40B4-BE49-F238E27FC236}">
                <a16:creationId xmlns:a16="http://schemas.microsoft.com/office/drawing/2014/main" id="{892B692E-0EC3-E436-F484-DF0BA2401BBC}"/>
              </a:ext>
              <a:ext uri="{C183D7F6-B498-43B3-948B-1728B52AA6E4}">
                <adec:decorative xmlns:adec="http://schemas.microsoft.com/office/drawing/2017/decorative" val="1"/>
              </a:ext>
            </a:extLst>
          </p:cNvPr>
          <p:cNvSpPr txBox="1"/>
          <p:nvPr userDrawn="1"/>
        </p:nvSpPr>
        <p:spPr>
          <a:xfrm>
            <a:off x="747583" y="6504135"/>
            <a:ext cx="3419526" cy="215444"/>
          </a:xfrm>
          <a:prstGeom prst="rect">
            <a:avLst/>
          </a:prstGeom>
          <a:noFill/>
        </p:spPr>
        <p:txBody>
          <a:bodyPr wrap="none" rtlCol="0">
            <a:spAutoFit/>
          </a:bodyPr>
          <a:lstStyle/>
          <a:p>
            <a:r>
              <a:rPr lang="en-US" sz="8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51029078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 id="2147484282" r:id="rId24"/>
    <p:sldLayoutId id="2147484283" r:id="rId25"/>
    <p:sldLayoutId id="2147484284" r:id="rId26"/>
    <p:sldLayoutId id="2147484285" r:id="rId27"/>
    <p:sldLayoutId id="2147484286" r:id="rId28"/>
    <p:sldLayoutId id="2147484287" r:id="rId29"/>
    <p:sldLayoutId id="2147484288" r:id="rId30"/>
    <p:sldLayoutId id="2147484289" r:id="rId31"/>
    <p:sldLayoutId id="2147484290" r:id="rId32"/>
    <p:sldLayoutId id="2147484291" r:id="rId33"/>
    <p:sldLayoutId id="2147484292" r:id="rId34"/>
    <p:sldLayoutId id="2147484293" r:id="rId35"/>
    <p:sldLayoutId id="2147484294" r:id="rId36"/>
    <p:sldLayoutId id="2147484295" r:id="rId37"/>
    <p:sldLayoutId id="2147484296" r:id="rId38"/>
    <p:sldLayoutId id="2147484297" r:id="rId39"/>
    <p:sldLayoutId id="2147484298" r:id="rId40"/>
    <p:sldLayoutId id="2147484299" r:id="rId41"/>
    <p:sldLayoutId id="2147484300" r:id="rId42"/>
    <p:sldLayoutId id="2147484301" r:id="rId43"/>
    <p:sldLayoutId id="2147484302" r:id="rId44"/>
    <p:sldLayoutId id="2147484303" r:id="rId45"/>
    <p:sldLayoutId id="2147484304" r:id="rId46"/>
    <p:sldLayoutId id="2147484305" r:id="rId47"/>
    <p:sldLayoutId id="2147484306" r:id="rId48"/>
    <p:sldLayoutId id="2147484307" r:id="rId49"/>
    <p:sldLayoutId id="2147484308" r:id="rId50"/>
    <p:sldLayoutId id="2147484309" r:id="rId51"/>
    <p:sldLayoutId id="2147484310" r:id="rId52"/>
    <p:sldLayoutId id="2147484311" r:id="rId53"/>
    <p:sldLayoutId id="2147484312" r:id="rId54"/>
    <p:sldLayoutId id="2147484313" r:id="rId55"/>
    <p:sldLayoutId id="2147484314" r:id="rId56"/>
    <p:sldLayoutId id="2147484315" r:id="rId57"/>
    <p:sldLayoutId id="2147484316" r:id="rId58"/>
    <p:sldLayoutId id="2147483809" r:id="rId59"/>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1">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43599" y="6445721"/>
            <a:ext cx="366979" cy="219456"/>
          </a:xfrm>
          <a:prstGeom prst="rect">
            <a:avLst/>
          </a:prstGeom>
        </p:spPr>
      </p:pic>
      <p:sp>
        <p:nvSpPr>
          <p:cNvPr id="4" name="copyrightText">
            <a:extLst>
              <a:ext uri="{FF2B5EF4-FFF2-40B4-BE49-F238E27FC236}">
                <a16:creationId xmlns:a16="http://schemas.microsoft.com/office/drawing/2014/main" id="{96F44080-7F97-A394-CD29-F177531BB047}"/>
              </a:ext>
              <a:ext uri="{C183D7F6-B498-43B3-948B-1728B52AA6E4}">
                <adec:decorative xmlns:adec="http://schemas.microsoft.com/office/drawing/2017/decorative" val="1"/>
              </a:ext>
            </a:extLst>
          </p:cNvPr>
          <p:cNvSpPr txBox="1"/>
          <p:nvPr userDrawn="1"/>
        </p:nvSpPr>
        <p:spPr>
          <a:xfrm>
            <a:off x="747583" y="6504135"/>
            <a:ext cx="3419526" cy="215444"/>
          </a:xfrm>
          <a:prstGeom prst="rect">
            <a:avLst/>
          </a:prstGeom>
          <a:noFill/>
        </p:spPr>
        <p:txBody>
          <a:bodyPr wrap="none" rtlCol="0">
            <a:spAutoFit/>
          </a:bodyPr>
          <a:lstStyle/>
          <a:p>
            <a:r>
              <a:rPr lang="en-US" sz="8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3917953930"/>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 id="2147484334" r:id="rId17"/>
    <p:sldLayoutId id="2147484335" r:id="rId18"/>
    <p:sldLayoutId id="2147484336" r:id="rId19"/>
    <p:sldLayoutId id="2147484337" r:id="rId20"/>
    <p:sldLayoutId id="2147484338" r:id="rId21"/>
    <p:sldLayoutId id="2147484339" r:id="rId22"/>
    <p:sldLayoutId id="2147484340" r:id="rId23"/>
    <p:sldLayoutId id="2147484341" r:id="rId24"/>
    <p:sldLayoutId id="2147484342" r:id="rId25"/>
    <p:sldLayoutId id="2147484343" r:id="rId26"/>
    <p:sldLayoutId id="2147484344" r:id="rId27"/>
    <p:sldLayoutId id="2147484345" r:id="rId28"/>
    <p:sldLayoutId id="2147484346" r:id="rId29"/>
    <p:sldLayoutId id="2147484347" r:id="rId30"/>
    <p:sldLayoutId id="2147484348" r:id="rId31"/>
    <p:sldLayoutId id="2147484349" r:id="rId32"/>
    <p:sldLayoutId id="2147484350" r:id="rId33"/>
    <p:sldLayoutId id="2147484351" r:id="rId34"/>
    <p:sldLayoutId id="2147484352" r:id="rId35"/>
    <p:sldLayoutId id="2147484353" r:id="rId36"/>
    <p:sldLayoutId id="2147484354" r:id="rId37"/>
    <p:sldLayoutId id="2147484355" r:id="rId38"/>
    <p:sldLayoutId id="2147484356" r:id="rId39"/>
    <p:sldLayoutId id="2147484357" r:id="rId40"/>
    <p:sldLayoutId id="2147484358" r:id="rId41"/>
    <p:sldLayoutId id="2147484359" r:id="rId42"/>
    <p:sldLayoutId id="2147484360" r:id="rId43"/>
    <p:sldLayoutId id="2147484361" r:id="rId44"/>
    <p:sldLayoutId id="2147484362" r:id="rId45"/>
    <p:sldLayoutId id="2147484363" r:id="rId46"/>
    <p:sldLayoutId id="2147484364" r:id="rId47"/>
    <p:sldLayoutId id="2147484365" r:id="rId48"/>
    <p:sldLayoutId id="2147484366" r:id="rId49"/>
    <p:sldLayoutId id="2147484367" r:id="rId50"/>
    <p:sldLayoutId id="2147484368" r:id="rId51"/>
    <p:sldLayoutId id="2147484369" r:id="rId52"/>
    <p:sldLayoutId id="2147484370" r:id="rId53"/>
    <p:sldLayoutId id="2147484371" r:id="rId54"/>
    <p:sldLayoutId id="2147484372" r:id="rId55"/>
    <p:sldLayoutId id="2147484373" r:id="rId56"/>
    <p:sldLayoutId id="2147484374" r:id="rId57"/>
    <p:sldLayoutId id="2147484375" r:id="rId58"/>
    <p:sldLayoutId id="2147484376" r:id="rId59"/>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7.svg"/><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notesSlide" Target="../notesSlides/notesSlide10.xml"/><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slideLayout" Target="../slideLayouts/slideLayout69.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tags" Target="../tags/tag12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6.svg"/><Relationship Id="rId18" Type="http://schemas.openxmlformats.org/officeDocument/2006/relationships/image" Target="../media/image51.png"/><Relationship Id="rId3" Type="http://schemas.openxmlformats.org/officeDocument/2006/relationships/notesSlide" Target="../notesSlides/notesSlide11.xml"/><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slideLayout" Target="../slideLayouts/slideLayout69.xml"/><Relationship Id="rId16" Type="http://schemas.openxmlformats.org/officeDocument/2006/relationships/image" Target="../media/image59.png"/><Relationship Id="rId1" Type="http://schemas.openxmlformats.org/officeDocument/2006/relationships/tags" Target="../tags/tag122.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36.svg"/><Relationship Id="rId15" Type="http://schemas.openxmlformats.org/officeDocument/2006/relationships/image" Target="../media/image58.svg"/><Relationship Id="rId10" Type="http://schemas.openxmlformats.org/officeDocument/2006/relationships/image" Target="../media/image53.png"/><Relationship Id="rId19" Type="http://schemas.openxmlformats.org/officeDocument/2006/relationships/image" Target="../media/image52.svg"/><Relationship Id="rId4" Type="http://schemas.openxmlformats.org/officeDocument/2006/relationships/image" Target="../media/image35.png"/><Relationship Id="rId9" Type="http://schemas.openxmlformats.org/officeDocument/2006/relationships/image" Target="../media/image46.svg"/><Relationship Id="rId1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ags" Target="../tags/tag123.xml"/><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6.png"/><Relationship Id="rId2" Type="http://schemas.openxmlformats.org/officeDocument/2006/relationships/slideLayout" Target="../slideLayouts/slideLayout69.xml"/><Relationship Id="rId1" Type="http://schemas.openxmlformats.org/officeDocument/2006/relationships/tags" Target="../tags/tag124.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4.xml"/><Relationship Id="rId1" Type="http://schemas.openxmlformats.org/officeDocument/2006/relationships/tags" Target="../tags/tag125.xml"/></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5.xml"/><Relationship Id="rId7" Type="http://schemas.openxmlformats.org/officeDocument/2006/relationships/image" Target="../media/image70.png"/><Relationship Id="rId2" Type="http://schemas.openxmlformats.org/officeDocument/2006/relationships/slideLayout" Target="../slideLayouts/slideLayout69.xml"/><Relationship Id="rId1" Type="http://schemas.openxmlformats.org/officeDocument/2006/relationships/tags" Target="../tags/tag126.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69.xml"/><Relationship Id="rId1" Type="http://schemas.openxmlformats.org/officeDocument/2006/relationships/tags" Target="../tags/tag127.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7.png"/><Relationship Id="rId2" Type="http://schemas.openxmlformats.org/officeDocument/2006/relationships/slideLayout" Target="../slideLayouts/slideLayout69.xml"/><Relationship Id="rId1" Type="http://schemas.openxmlformats.org/officeDocument/2006/relationships/tags" Target="../tags/tag128.xml"/><Relationship Id="rId6" Type="http://schemas.openxmlformats.org/officeDocument/2006/relationships/image" Target="../media/image76.png"/><Relationship Id="rId5" Type="http://schemas.openxmlformats.org/officeDocument/2006/relationships/image" Target="../media/image74.sv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image" Target="../media/image79.svg"/><Relationship Id="rId2" Type="http://schemas.openxmlformats.org/officeDocument/2006/relationships/slideLayout" Target="../slideLayouts/slideLayout67.xml"/><Relationship Id="rId1" Type="http://schemas.openxmlformats.org/officeDocument/2006/relationships/tags" Target="../tags/tag129.xml"/><Relationship Id="rId6" Type="http://schemas.openxmlformats.org/officeDocument/2006/relationships/image" Target="../media/image78.png"/><Relationship Id="rId11" Type="http://schemas.openxmlformats.org/officeDocument/2006/relationships/image" Target="../media/image81.png"/><Relationship Id="rId5" Type="http://schemas.openxmlformats.org/officeDocument/2006/relationships/image" Target="../media/image74.svg"/><Relationship Id="rId10" Type="http://schemas.openxmlformats.org/officeDocument/2006/relationships/image" Target="../media/image80.png"/><Relationship Id="rId4" Type="http://schemas.openxmlformats.org/officeDocument/2006/relationships/image" Target="../media/image73.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3.xml"/><Relationship Id="rId1" Type="http://schemas.openxmlformats.org/officeDocument/2006/relationships/tags" Target="../tags/tag130.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9.xml"/><Relationship Id="rId1" Type="http://schemas.openxmlformats.org/officeDocument/2006/relationships/tags" Target="../tags/tag1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4.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1.svg"/><Relationship Id="rId26" Type="http://schemas.openxmlformats.org/officeDocument/2006/relationships/image" Target="../media/image52.svg"/><Relationship Id="rId3" Type="http://schemas.openxmlformats.org/officeDocument/2006/relationships/notesSlide" Target="../notesSlides/notesSlide21.xml"/><Relationship Id="rId21" Type="http://schemas.openxmlformats.org/officeDocument/2006/relationships/image" Target="../media/image67.png"/><Relationship Id="rId7" Type="http://schemas.openxmlformats.org/officeDocument/2006/relationships/image" Target="../media/image38.svg"/><Relationship Id="rId12" Type="http://schemas.openxmlformats.org/officeDocument/2006/relationships/image" Target="../media/image87.svg"/><Relationship Id="rId17" Type="http://schemas.openxmlformats.org/officeDocument/2006/relationships/image" Target="../media/image90.png"/><Relationship Id="rId25" Type="http://schemas.openxmlformats.org/officeDocument/2006/relationships/image" Target="../media/image51.png"/><Relationship Id="rId2" Type="http://schemas.openxmlformats.org/officeDocument/2006/relationships/slideLayout" Target="../slideLayouts/slideLayout103.xml"/><Relationship Id="rId16" Type="http://schemas.openxmlformats.org/officeDocument/2006/relationships/image" Target="../media/image40.svg"/><Relationship Id="rId20" Type="http://schemas.openxmlformats.org/officeDocument/2006/relationships/image" Target="../media/image74.svg"/><Relationship Id="rId1" Type="http://schemas.openxmlformats.org/officeDocument/2006/relationships/tags" Target="../tags/tag132.xml"/><Relationship Id="rId6" Type="http://schemas.openxmlformats.org/officeDocument/2006/relationships/image" Target="../media/image37.png"/><Relationship Id="rId11" Type="http://schemas.openxmlformats.org/officeDocument/2006/relationships/image" Target="../media/image86.png"/><Relationship Id="rId24" Type="http://schemas.openxmlformats.org/officeDocument/2006/relationships/image" Target="../media/image93.svg"/><Relationship Id="rId5" Type="http://schemas.openxmlformats.org/officeDocument/2006/relationships/image" Target="../media/image36.svg"/><Relationship Id="rId15" Type="http://schemas.openxmlformats.org/officeDocument/2006/relationships/image" Target="../media/image39.png"/><Relationship Id="rId23" Type="http://schemas.openxmlformats.org/officeDocument/2006/relationships/image" Target="../media/image92.png"/><Relationship Id="rId10" Type="http://schemas.openxmlformats.org/officeDocument/2006/relationships/image" Target="../media/image85.png"/><Relationship Id="rId19" Type="http://schemas.openxmlformats.org/officeDocument/2006/relationships/image" Target="../media/image73.png"/><Relationship Id="rId4" Type="http://schemas.openxmlformats.org/officeDocument/2006/relationships/image" Target="../media/image35.png"/><Relationship Id="rId9" Type="http://schemas.openxmlformats.org/officeDocument/2006/relationships/image" Target="../media/image84.svg"/><Relationship Id="rId14" Type="http://schemas.openxmlformats.org/officeDocument/2006/relationships/image" Target="../media/image89.svg"/><Relationship Id="rId22" Type="http://schemas.openxmlformats.org/officeDocument/2006/relationships/image" Target="../media/image68.sv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1.svg"/><Relationship Id="rId26" Type="http://schemas.openxmlformats.org/officeDocument/2006/relationships/image" Target="../media/image52.svg"/><Relationship Id="rId3" Type="http://schemas.openxmlformats.org/officeDocument/2006/relationships/notesSlide" Target="../notesSlides/notesSlide22.xml"/><Relationship Id="rId21" Type="http://schemas.openxmlformats.org/officeDocument/2006/relationships/image" Target="../media/image67.png"/><Relationship Id="rId7" Type="http://schemas.openxmlformats.org/officeDocument/2006/relationships/image" Target="../media/image38.svg"/><Relationship Id="rId12" Type="http://schemas.openxmlformats.org/officeDocument/2006/relationships/image" Target="../media/image87.svg"/><Relationship Id="rId17" Type="http://schemas.openxmlformats.org/officeDocument/2006/relationships/image" Target="../media/image90.png"/><Relationship Id="rId25" Type="http://schemas.openxmlformats.org/officeDocument/2006/relationships/image" Target="../media/image51.png"/><Relationship Id="rId2" Type="http://schemas.openxmlformats.org/officeDocument/2006/relationships/slideLayout" Target="../slideLayouts/slideLayout103.xml"/><Relationship Id="rId16" Type="http://schemas.openxmlformats.org/officeDocument/2006/relationships/image" Target="../media/image40.svg"/><Relationship Id="rId20" Type="http://schemas.openxmlformats.org/officeDocument/2006/relationships/image" Target="../media/image74.svg"/><Relationship Id="rId1" Type="http://schemas.openxmlformats.org/officeDocument/2006/relationships/tags" Target="../tags/tag133.xml"/><Relationship Id="rId6" Type="http://schemas.openxmlformats.org/officeDocument/2006/relationships/image" Target="../media/image37.png"/><Relationship Id="rId11" Type="http://schemas.openxmlformats.org/officeDocument/2006/relationships/image" Target="../media/image86.png"/><Relationship Id="rId24" Type="http://schemas.openxmlformats.org/officeDocument/2006/relationships/image" Target="../media/image93.svg"/><Relationship Id="rId5" Type="http://schemas.openxmlformats.org/officeDocument/2006/relationships/image" Target="../media/image36.svg"/><Relationship Id="rId15" Type="http://schemas.openxmlformats.org/officeDocument/2006/relationships/image" Target="../media/image39.png"/><Relationship Id="rId23" Type="http://schemas.openxmlformats.org/officeDocument/2006/relationships/image" Target="../media/image92.png"/><Relationship Id="rId10" Type="http://schemas.openxmlformats.org/officeDocument/2006/relationships/image" Target="../media/image85.png"/><Relationship Id="rId19" Type="http://schemas.openxmlformats.org/officeDocument/2006/relationships/image" Target="../media/image73.png"/><Relationship Id="rId4" Type="http://schemas.openxmlformats.org/officeDocument/2006/relationships/image" Target="../media/image35.png"/><Relationship Id="rId9" Type="http://schemas.openxmlformats.org/officeDocument/2006/relationships/image" Target="../media/image84.svg"/><Relationship Id="rId14" Type="http://schemas.openxmlformats.org/officeDocument/2006/relationships/image" Target="../media/image89.svg"/><Relationship Id="rId22" Type="http://schemas.openxmlformats.org/officeDocument/2006/relationships/image" Target="../media/image68.svg"/></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23.xml"/><Relationship Id="rId7" Type="http://schemas.openxmlformats.org/officeDocument/2006/relationships/image" Target="../media/image97.svg"/><Relationship Id="rId12" Type="http://schemas.openxmlformats.org/officeDocument/2006/relationships/image" Target="../media/image69.png"/><Relationship Id="rId2" Type="http://schemas.openxmlformats.org/officeDocument/2006/relationships/slideLayout" Target="../slideLayouts/slideLayout103.xml"/><Relationship Id="rId1" Type="http://schemas.openxmlformats.org/officeDocument/2006/relationships/tags" Target="../tags/tag134.xml"/><Relationship Id="rId6" Type="http://schemas.openxmlformats.org/officeDocument/2006/relationships/image" Target="../media/image96.png"/><Relationship Id="rId11" Type="http://schemas.openxmlformats.org/officeDocument/2006/relationships/image" Target="../media/image74.svg"/><Relationship Id="rId5" Type="http://schemas.openxmlformats.org/officeDocument/2006/relationships/image" Target="../media/image95.svg"/><Relationship Id="rId10" Type="http://schemas.openxmlformats.org/officeDocument/2006/relationships/image" Target="../media/image73.png"/><Relationship Id="rId4" Type="http://schemas.openxmlformats.org/officeDocument/2006/relationships/image" Target="../media/image94.png"/><Relationship Id="rId9" Type="http://schemas.openxmlformats.org/officeDocument/2006/relationships/image" Target="../media/image99.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7.xml"/><Relationship Id="rId1"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4.xml"/><Relationship Id="rId1" Type="http://schemas.openxmlformats.org/officeDocument/2006/relationships/tags" Target="../tags/tag13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137.xm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38.xml"/><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9.xml"/><Relationship Id="rId1" Type="http://schemas.openxmlformats.org/officeDocument/2006/relationships/tags" Target="../tags/tag13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3.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7.xml"/><Relationship Id="rId1" Type="http://schemas.openxmlformats.org/officeDocument/2006/relationships/tags" Target="../tags/tag114.xml"/></Relationships>
</file>

<file path=ppt/slides/_rels/slide30.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104.png"/><Relationship Id="rId18" Type="http://schemas.openxmlformats.org/officeDocument/2006/relationships/image" Target="../media/image52.svg"/><Relationship Id="rId3" Type="http://schemas.openxmlformats.org/officeDocument/2006/relationships/notesSlide" Target="../notesSlides/notesSlide30.xml"/><Relationship Id="rId7" Type="http://schemas.openxmlformats.org/officeDocument/2006/relationships/image" Target="../media/image49.png"/><Relationship Id="rId12" Type="http://schemas.openxmlformats.org/officeDocument/2006/relationships/image" Target="../media/image103.svg"/><Relationship Id="rId17" Type="http://schemas.openxmlformats.org/officeDocument/2006/relationships/image" Target="../media/image51.png"/><Relationship Id="rId2" Type="http://schemas.openxmlformats.org/officeDocument/2006/relationships/slideLayout" Target="../slideLayouts/slideLayout103.xml"/><Relationship Id="rId16" Type="http://schemas.openxmlformats.org/officeDocument/2006/relationships/image" Target="../media/image38.svg"/><Relationship Id="rId1" Type="http://schemas.openxmlformats.org/officeDocument/2006/relationships/tags" Target="../tags/tag141.xml"/><Relationship Id="rId6" Type="http://schemas.openxmlformats.org/officeDocument/2006/relationships/image" Target="../media/image68.svg"/><Relationship Id="rId11" Type="http://schemas.openxmlformats.org/officeDocument/2006/relationships/image" Target="../media/image102.png"/><Relationship Id="rId5" Type="http://schemas.openxmlformats.org/officeDocument/2006/relationships/image" Target="../media/image67.png"/><Relationship Id="rId15" Type="http://schemas.openxmlformats.org/officeDocument/2006/relationships/image" Target="../media/image37.png"/><Relationship Id="rId10" Type="http://schemas.openxmlformats.org/officeDocument/2006/relationships/image" Target="../media/image74.svg"/><Relationship Id="rId4" Type="http://schemas.openxmlformats.org/officeDocument/2006/relationships/image" Target="../media/image101.png"/><Relationship Id="rId9" Type="http://schemas.openxmlformats.org/officeDocument/2006/relationships/image" Target="../media/image73.png"/><Relationship Id="rId14"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142.xml"/><Relationship Id="rId4" Type="http://schemas.openxmlformats.org/officeDocument/2006/relationships/hyperlink" Target="https://support.aws.amazon.com/#/contacts/aws-trainin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9.xml"/><Relationship Id="rId1" Type="http://schemas.openxmlformats.org/officeDocument/2006/relationships/tags" Target="../tags/tag1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4.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7.xml"/><Relationship Id="rId1" Type="http://schemas.openxmlformats.org/officeDocument/2006/relationships/tags" Target="../tags/tag117.xml"/><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3.xml"/><Relationship Id="rId1" Type="http://schemas.openxmlformats.org/officeDocument/2006/relationships/tags" Target="../tags/tag118.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9.xml"/><Relationship Id="rId1" Type="http://schemas.openxmlformats.org/officeDocument/2006/relationships/tags" Target="../tags/tag1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7.xml"/><Relationship Id="rId1" Type="http://schemas.openxmlformats.org/officeDocument/2006/relationships/tags" Target="../tags/tag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B2AD4A8-E211-43DA-9EE2-89C3BEC0EB2A}"/>
              </a:ext>
            </a:extLst>
          </p:cNvPr>
          <p:cNvSpPr>
            <a:spLocks noGrp="1"/>
          </p:cNvSpPr>
          <p:nvPr>
            <p:ph type="sldNum" idx="97"/>
          </p:nvPr>
        </p:nvSpPr>
        <p:spPr/>
        <p:txBody>
          <a:bodyPr/>
          <a:lstStyle/>
          <a:p>
            <a:fld id="{4037B1B0-0345-4E15-985A-6BECCDBE474F}" type="slidenum">
              <a:rPr lang="en-US" smtClean="0"/>
              <a:pPr/>
              <a:t>1</a:t>
            </a:fld>
            <a:endParaRPr lang="en-US"/>
          </a:p>
        </p:txBody>
      </p:sp>
      <p:sp>
        <p:nvSpPr>
          <p:cNvPr id="12" name="Title">
            <a:extLst>
              <a:ext uri="{FF2B5EF4-FFF2-40B4-BE49-F238E27FC236}">
                <a16:creationId xmlns:a16="http://schemas.microsoft.com/office/drawing/2014/main" id="{C341766F-F436-46E9-A30C-DB5888AD0AA7}"/>
              </a:ext>
            </a:extLst>
          </p:cNvPr>
          <p:cNvSpPr>
            <a:spLocks noGrp="1"/>
          </p:cNvSpPr>
          <p:nvPr>
            <p:ph type="title" idx="1"/>
          </p:nvPr>
        </p:nvSpPr>
        <p:spPr/>
        <p:txBody>
          <a:bodyPr/>
          <a:lstStyle/>
          <a:p>
            <a:r>
              <a:rPr lang="en-US" dirty="0"/>
              <a:t>Cloud Operations on AWS</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a:xfrm>
            <a:off x="457200" y="2772920"/>
            <a:ext cx="5500255" cy="1755648"/>
          </a:xfrm>
        </p:spPr>
        <p:txBody>
          <a:bodyPr/>
          <a:lstStyle/>
          <a:p>
            <a:r>
              <a:rPr lang="en-US" dirty="0"/>
              <a:t>Module 3:</a:t>
            </a:r>
          </a:p>
          <a:p>
            <a:r>
              <a:rPr lang="en-US" dirty="0"/>
              <a:t>System Discovery</a:t>
            </a:r>
          </a:p>
        </p:txBody>
      </p:sp>
      <p:sp>
        <p:nvSpPr>
          <p:cNvPr id="9" name="Text Placeholder 8">
            <a:extLst>
              <a:ext uri="{FF2B5EF4-FFF2-40B4-BE49-F238E27FC236}">
                <a16:creationId xmlns:a16="http://schemas.microsoft.com/office/drawing/2014/main" id="{EE0BC826-B705-4121-AE9A-C4D51C9455E0}"/>
              </a:ext>
            </a:extLst>
          </p:cNvPr>
          <p:cNvSpPr>
            <a:spLocks noGrp="1"/>
          </p:cNvSpPr>
          <p:nvPr>
            <p:ph type="body" idx="3"/>
          </p:nvPr>
        </p:nvSpPr>
        <p:spPr/>
        <p:txBody>
          <a:bodyPr/>
          <a:lstStyle/>
          <a:p>
            <a:endParaRPr lang="en-US" dirty="0"/>
          </a:p>
        </p:txBody>
      </p:sp>
      <p:sp>
        <p:nvSpPr>
          <p:cNvPr id="13" name="Subtitle">
            <a:extLst>
              <a:ext uri="{FF2B5EF4-FFF2-40B4-BE49-F238E27FC236}">
                <a16:creationId xmlns:a16="http://schemas.microsoft.com/office/drawing/2014/main" id="{53EC8FB4-8989-4E2F-873A-FE6D6E003C86}"/>
              </a:ext>
            </a:extLst>
          </p:cNvPr>
          <p:cNvSpPr>
            <a:spLocks noGrp="1"/>
          </p:cNvSpPr>
          <p:nvPr>
            <p:ph type="body" idx="4"/>
          </p:nvPr>
        </p:nvSpPr>
        <p:spPr/>
        <p:txBody>
          <a:bodyPr/>
          <a:lstStyle/>
          <a:p>
            <a:endParaRPr lang="en-US" dirty="0"/>
          </a:p>
        </p:txBody>
      </p:sp>
      <p:grpSp>
        <p:nvGrpSpPr>
          <p:cNvPr id="6" name="Lab5" descr="This module contains Lab 1.">
            <a:extLst>
              <a:ext uri="{FF2B5EF4-FFF2-40B4-BE49-F238E27FC236}">
                <a16:creationId xmlns:a16="http://schemas.microsoft.com/office/drawing/2014/main" id="{63917379-2B89-45BE-96A1-104F700B05C0}"/>
              </a:ext>
            </a:extLst>
          </p:cNvPr>
          <p:cNvGrpSpPr/>
          <p:nvPr/>
        </p:nvGrpSpPr>
        <p:grpSpPr>
          <a:xfrm>
            <a:off x="10782295" y="5209027"/>
            <a:ext cx="952505" cy="1256978"/>
            <a:chOff x="365760" y="4937760"/>
            <a:chExt cx="952505" cy="1256978"/>
          </a:xfrm>
        </p:grpSpPr>
        <p:grpSp>
          <p:nvGrpSpPr>
            <p:cNvPr id="7" name="Group 6">
              <a:extLst>
                <a:ext uri="{FF2B5EF4-FFF2-40B4-BE49-F238E27FC236}">
                  <a16:creationId xmlns:a16="http://schemas.microsoft.com/office/drawing/2014/main" id="{F5A53EAB-DB91-46CA-B691-435D69D527D0}"/>
                </a:ext>
              </a:extLst>
            </p:cNvPr>
            <p:cNvGrpSpPr/>
            <p:nvPr/>
          </p:nvGrpSpPr>
          <p:grpSpPr>
            <a:xfrm>
              <a:off x="467108" y="4937760"/>
              <a:ext cx="749808" cy="748145"/>
              <a:chOff x="507075" y="5120640"/>
              <a:chExt cx="749808" cy="748145"/>
            </a:xfrm>
          </p:grpSpPr>
          <p:sp>
            <p:nvSpPr>
              <p:cNvPr id="11" name="Oval 10">
                <a:extLst>
                  <a:ext uri="{FF2B5EF4-FFF2-40B4-BE49-F238E27FC236}">
                    <a16:creationId xmlns:a16="http://schemas.microsoft.com/office/drawing/2014/main" id="{D9E984BB-E3E0-422C-BE24-1520DF1B17E6}"/>
                  </a:ext>
                </a:extLst>
              </p:cNvPr>
              <p:cNvSpPr/>
              <p:nvPr/>
            </p:nvSpPr>
            <p:spPr>
              <a:xfrm>
                <a:off x="507075" y="5120640"/>
                <a:ext cx="749808" cy="748145"/>
              </a:xfrm>
              <a:prstGeom prst="ellipse">
                <a:avLst/>
              </a:prstGeom>
              <a:solidFill>
                <a:sysClr val="window" lastClr="FFFFFF"/>
              </a:solidFill>
              <a:ln w="10795" cap="flat" cmpd="sng" algn="ctr">
                <a:solidFill>
                  <a:srgbClr val="00464F">
                    <a:shade val="50000"/>
                  </a:srgbClr>
                </a:solidFill>
                <a:prstDash val="solid"/>
              </a:ln>
              <a:effectLst/>
            </p:spPr>
            <p:txBody>
              <a:bodyPr rtlCol="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mazon Ember"/>
                  <a:ea typeface="+mn-ea"/>
                  <a:cs typeface="+mn-cs"/>
                </a:endParaRPr>
              </a:p>
            </p:txBody>
          </p:sp>
          <p:grpSp>
            <p:nvGrpSpPr>
              <p:cNvPr id="14" name="Lab Icon">
                <a:extLst>
                  <a:ext uri="{FF2B5EF4-FFF2-40B4-BE49-F238E27FC236}">
                    <a16:creationId xmlns:a16="http://schemas.microsoft.com/office/drawing/2014/main" id="{C47E89CC-B282-4F1C-B5EE-91D40E2A8756}"/>
                  </a:ext>
                  <a:ext uri="{C183D7F6-B498-43B3-948B-1728B52AA6E4}">
                    <adec:decorative xmlns:adec="http://schemas.microsoft.com/office/drawing/2017/decorative" val="1"/>
                  </a:ext>
                </a:extLst>
              </p:cNvPr>
              <p:cNvGrpSpPr>
                <a:grpSpLocks noChangeAspect="1"/>
              </p:cNvGrpSpPr>
              <p:nvPr/>
            </p:nvGrpSpPr>
            <p:grpSpPr>
              <a:xfrm>
                <a:off x="587707" y="5192960"/>
                <a:ext cx="603504" cy="603504"/>
                <a:chOff x="9654119" y="4127562"/>
                <a:chExt cx="1828800" cy="1828800"/>
              </a:xfrm>
            </p:grpSpPr>
            <p:pic>
              <p:nvPicPr>
                <p:cNvPr id="15" name="Background">
                  <a:extLst>
                    <a:ext uri="{FF2B5EF4-FFF2-40B4-BE49-F238E27FC236}">
                      <a16:creationId xmlns:a16="http://schemas.microsoft.com/office/drawing/2014/main" id="{23C4AD2D-3F5D-46D2-BE07-F69D8E364F1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4119" y="4127562"/>
                  <a:ext cx="1828800" cy="1828800"/>
                </a:xfrm>
                <a:prstGeom prst="rect">
                  <a:avLst/>
                </a:prstGeom>
              </p:spPr>
            </p:pic>
            <p:pic>
              <p:nvPicPr>
                <p:cNvPr id="16" name="Colors">
                  <a:extLst>
                    <a:ext uri="{FF2B5EF4-FFF2-40B4-BE49-F238E27FC236}">
                      <a16:creationId xmlns:a16="http://schemas.microsoft.com/office/drawing/2014/main" id="{3A921B75-E253-46FD-8535-5B96AE3A418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1799" y="5157680"/>
                  <a:ext cx="853440" cy="476250"/>
                </a:xfrm>
                <a:prstGeom prst="rect">
                  <a:avLst/>
                </a:prstGeom>
              </p:spPr>
            </p:pic>
          </p:grpSp>
        </p:grpSp>
        <p:sp>
          <p:nvSpPr>
            <p:cNvPr id="10" name="TextBox 9">
              <a:extLst>
                <a:ext uri="{FF2B5EF4-FFF2-40B4-BE49-F238E27FC236}">
                  <a16:creationId xmlns:a16="http://schemas.microsoft.com/office/drawing/2014/main" id="{190F3BAA-4022-4842-AD8C-61179CB49F68}"/>
                </a:ext>
              </a:extLst>
            </p:cNvPr>
            <p:cNvSpPr txBox="1"/>
            <p:nvPr/>
          </p:nvSpPr>
          <p:spPr>
            <a:xfrm>
              <a:off x="365760" y="5733073"/>
              <a:ext cx="952505" cy="461665"/>
            </a:xfrm>
            <a:prstGeom prst="rect">
              <a:avLst/>
            </a:prstGeom>
            <a:noFill/>
          </p:spPr>
          <p:txBody>
            <a:bodyPr wrap="none" rtlCol="0">
              <a:spAutoFit/>
            </a:bodyPr>
            <a:lstStyle/>
            <a:p>
              <a:pPr marL="0" marR="0" lvl="0" indent="0" defTabSz="2286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mazon Ember" panose="020B0603020204020204" pitchFamily="34" charset="0"/>
                  <a:ea typeface="Amazon Ember" panose="020B0603020204020204" pitchFamily="34" charset="0"/>
                  <a:cs typeface="Amazon Ember" panose="020B0603020204020204" pitchFamily="34" charset="0"/>
                </a:rPr>
                <a:t>Lab 1</a:t>
              </a:r>
            </a:p>
          </p:txBody>
        </p:sp>
      </p:grpSp>
    </p:spTree>
    <p:custDataLst>
      <p:tags r:id="rId1"/>
    </p:custDataLst>
    <p:extLst>
      <p:ext uri="{BB962C8B-B14F-4D97-AF65-F5344CB8AC3E}">
        <p14:creationId xmlns:p14="http://schemas.microsoft.com/office/powerpoint/2010/main" val="424156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4F04EFB2-BD2A-44F7-8A96-2A1BB749A894}"/>
              </a:ext>
            </a:extLst>
          </p:cNvPr>
          <p:cNvSpPr>
            <a:spLocks noGrp="1"/>
          </p:cNvSpPr>
          <p:nvPr>
            <p:ph type="sldNum" idx="97"/>
          </p:nvPr>
        </p:nvSpPr>
        <p:spPr/>
        <p:txBody>
          <a:bodyPr/>
          <a:lstStyle/>
          <a:p>
            <a:fld id="{4037B1B0-0345-4E15-985A-6BECCDBE474F}" type="slidenum">
              <a:rPr lang="en-US" smtClean="0"/>
              <a:pPr/>
              <a:t>10</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Session Manager</a:t>
            </a:r>
          </a:p>
        </p:txBody>
      </p:sp>
      <p:grpSp>
        <p:nvGrpSpPr>
          <p:cNvPr id="7" name="AppGroup11" descr="A conceptual architecture diagram of accessing VPC in public or private subnets using Session Manager by the console or AWS CLI as described in the notes.">
            <a:extLst>
              <a:ext uri="{FF2B5EF4-FFF2-40B4-BE49-F238E27FC236}">
                <a16:creationId xmlns:a16="http://schemas.microsoft.com/office/drawing/2014/main" id="{AD90CB1E-7C4A-C5F8-9689-79F1D12E2265}"/>
              </a:ext>
            </a:extLst>
          </p:cNvPr>
          <p:cNvGrpSpPr/>
          <p:nvPr/>
        </p:nvGrpSpPr>
        <p:grpSpPr>
          <a:xfrm>
            <a:off x="175320" y="1310155"/>
            <a:ext cx="11720514" cy="4908331"/>
            <a:chOff x="175320" y="1310155"/>
            <a:chExt cx="11720514" cy="4908331"/>
          </a:xfrm>
        </p:grpSpPr>
        <p:grpSp>
          <p:nvGrpSpPr>
            <p:cNvPr id="77" name="Group 76">
              <a:extLst>
                <a:ext uri="{FF2B5EF4-FFF2-40B4-BE49-F238E27FC236}">
                  <a16:creationId xmlns:a16="http://schemas.microsoft.com/office/drawing/2014/main" id="{CCF69B20-3EDA-42E0-A41F-36C036B97789}"/>
                </a:ext>
              </a:extLst>
            </p:cNvPr>
            <p:cNvGrpSpPr/>
            <p:nvPr/>
          </p:nvGrpSpPr>
          <p:grpSpPr>
            <a:xfrm>
              <a:off x="529417" y="3455634"/>
              <a:ext cx="715448" cy="819973"/>
              <a:chOff x="8365852" y="1332153"/>
              <a:chExt cx="1146993" cy="1314564"/>
            </a:xfrm>
          </p:grpSpPr>
          <p:sp>
            <p:nvSpPr>
              <p:cNvPr id="78" name="Delay 31">
                <a:extLst>
                  <a:ext uri="{FF2B5EF4-FFF2-40B4-BE49-F238E27FC236}">
                    <a16:creationId xmlns:a16="http://schemas.microsoft.com/office/drawing/2014/main" id="{9B725A7B-2587-47A8-96B8-9CF1AB1C6A57}"/>
                  </a:ext>
                  <a:ext uri="{C183D7F6-B498-43B3-948B-1728B52AA6E4}">
                    <adec:decorative xmlns:adec="http://schemas.microsoft.com/office/drawing/2017/decorative" val="1"/>
                  </a:ext>
                </a:extLst>
              </p:cNvPr>
              <p:cNvSpPr>
                <a:spLocks noChangeAspect="1"/>
              </p:cNvSpPr>
              <p:nvPr/>
            </p:nvSpPr>
            <p:spPr>
              <a:xfrm rot="16200000">
                <a:off x="8600983" y="1734855"/>
                <a:ext cx="676731" cy="1146993"/>
              </a:xfrm>
              <a:prstGeom prst="flowChartDelay">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9" name="Oval 78">
                <a:extLst>
                  <a:ext uri="{FF2B5EF4-FFF2-40B4-BE49-F238E27FC236}">
                    <a16:creationId xmlns:a16="http://schemas.microsoft.com/office/drawing/2014/main" id="{FCD9F162-20C2-4877-82CA-0BD75538CD17}"/>
                  </a:ext>
                  <a:ext uri="{C183D7F6-B498-43B3-948B-1728B52AA6E4}">
                    <adec:decorative xmlns:adec="http://schemas.microsoft.com/office/drawing/2017/decorative" val="1"/>
                  </a:ext>
                </a:extLst>
              </p:cNvPr>
              <p:cNvSpPr>
                <a:spLocks noChangeAspect="1"/>
              </p:cNvSpPr>
              <p:nvPr/>
            </p:nvSpPr>
            <p:spPr>
              <a:xfrm>
                <a:off x="8580729" y="1332153"/>
                <a:ext cx="717237" cy="70113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80" name="Rectangle 79">
              <a:extLst>
                <a:ext uri="{FF2B5EF4-FFF2-40B4-BE49-F238E27FC236}">
                  <a16:creationId xmlns:a16="http://schemas.microsoft.com/office/drawing/2014/main" id="{FE6043F2-AA59-4530-8764-57296DB0CE5C}"/>
                </a:ext>
                <a:ext uri="{C183D7F6-B498-43B3-948B-1728B52AA6E4}">
                  <adec:decorative xmlns:adec="http://schemas.microsoft.com/office/drawing/2017/decorative" val="1"/>
                </a:ext>
              </a:extLst>
            </p:cNvPr>
            <p:cNvSpPr/>
            <p:nvPr/>
          </p:nvSpPr>
          <p:spPr>
            <a:xfrm>
              <a:off x="1597421" y="1310155"/>
              <a:ext cx="10298413" cy="49083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dirty="0">
                  <a:solidFill>
                    <a:schemeClr val="tx2"/>
                  </a:solidFill>
                  <a:ea typeface="Amazon Ember" panose="020B0603020204020204" pitchFamily="34" charset="0"/>
                  <a:cs typeface="Amazon Ember" panose="020B0603020204020204" pitchFamily="34" charset="0"/>
                </a:rPr>
                <a:t>AWS Cloud</a:t>
              </a:r>
            </a:p>
          </p:txBody>
        </p:sp>
        <p:pic>
          <p:nvPicPr>
            <p:cNvPr id="81" name="Graphic 80">
              <a:extLst>
                <a:ext uri="{FF2B5EF4-FFF2-40B4-BE49-F238E27FC236}">
                  <a16:creationId xmlns:a16="http://schemas.microsoft.com/office/drawing/2014/main" id="{DCF4D0B7-7747-4B42-850F-42AB9719332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3284" y="1316205"/>
              <a:ext cx="365760" cy="365760"/>
            </a:xfrm>
            <a:prstGeom prst="rect">
              <a:avLst/>
            </a:prstGeom>
          </p:spPr>
        </p:pic>
        <p:sp>
          <p:nvSpPr>
            <p:cNvPr id="82" name="Rectangle 81">
              <a:extLst>
                <a:ext uri="{FF2B5EF4-FFF2-40B4-BE49-F238E27FC236}">
                  <a16:creationId xmlns:a16="http://schemas.microsoft.com/office/drawing/2014/main" id="{19BAD1B4-D385-4B78-8F30-2B9EC088DBBA}"/>
                </a:ext>
                <a:ext uri="{C183D7F6-B498-43B3-948B-1728B52AA6E4}">
                  <adec:decorative xmlns:adec="http://schemas.microsoft.com/office/drawing/2017/decorative" val="1"/>
                </a:ext>
              </a:extLst>
            </p:cNvPr>
            <p:cNvSpPr/>
            <p:nvPr/>
          </p:nvSpPr>
          <p:spPr>
            <a:xfrm>
              <a:off x="5123692" y="1635224"/>
              <a:ext cx="6387138" cy="4257441"/>
            </a:xfrm>
            <a:prstGeom prst="rect">
              <a:avLst/>
            </a:prstGeom>
            <a:noFill/>
            <a:ln w="28575">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dirty="0">
                  <a:ln w="0"/>
                  <a:solidFill>
                    <a:schemeClr val="tx2"/>
                  </a:solidFill>
                </a:rPr>
                <a:t>VPC</a:t>
              </a:r>
            </a:p>
          </p:txBody>
        </p:sp>
        <p:sp>
          <p:nvSpPr>
            <p:cNvPr id="84" name="Rectangle 83">
              <a:extLst>
                <a:ext uri="{FF2B5EF4-FFF2-40B4-BE49-F238E27FC236}">
                  <a16:creationId xmlns:a16="http://schemas.microsoft.com/office/drawing/2014/main" id="{D11AE5C4-C5CA-40D2-BEF4-631A84EC64FF}"/>
                </a:ext>
                <a:ext uri="{C183D7F6-B498-43B3-948B-1728B52AA6E4}">
                  <adec:decorative xmlns:adec="http://schemas.microsoft.com/office/drawing/2017/decorative" val="1"/>
                </a:ext>
              </a:extLst>
            </p:cNvPr>
            <p:cNvSpPr/>
            <p:nvPr/>
          </p:nvSpPr>
          <p:spPr>
            <a:xfrm>
              <a:off x="8862881" y="2130116"/>
              <a:ext cx="2274966" cy="3347392"/>
            </a:xfrm>
            <a:prstGeom prst="rect">
              <a:avLst/>
            </a:prstGeom>
            <a:noFill/>
            <a:ln w="28575">
              <a:solidFill>
                <a:srgbClr val="00A4A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dirty="0">
                  <a:solidFill>
                    <a:schemeClr val="tx2"/>
                  </a:solidFill>
                </a:rPr>
                <a:t>  Private subnet</a:t>
              </a:r>
            </a:p>
          </p:txBody>
        </p:sp>
        <p:sp>
          <p:nvSpPr>
            <p:cNvPr id="85" name="Rectangle 84">
              <a:extLst>
                <a:ext uri="{FF2B5EF4-FFF2-40B4-BE49-F238E27FC236}">
                  <a16:creationId xmlns:a16="http://schemas.microsoft.com/office/drawing/2014/main" id="{0EBBFC30-A1AB-4CFA-8263-5988CB29DC3C}"/>
                </a:ext>
                <a:ext uri="{C183D7F6-B498-43B3-948B-1728B52AA6E4}">
                  <adec:decorative xmlns:adec="http://schemas.microsoft.com/office/drawing/2017/decorative" val="1"/>
                </a:ext>
              </a:extLst>
            </p:cNvPr>
            <p:cNvSpPr/>
            <p:nvPr/>
          </p:nvSpPr>
          <p:spPr>
            <a:xfrm>
              <a:off x="6214932" y="2106628"/>
              <a:ext cx="2274966" cy="1826230"/>
            </a:xfrm>
            <a:prstGeom prst="rect">
              <a:avLst/>
            </a:prstGeom>
            <a:noFill/>
            <a:ln w="28575">
              <a:solidFill>
                <a:srgbClr val="7AA11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dirty="0">
                  <a:solidFill>
                    <a:schemeClr val="tx2"/>
                  </a:solidFill>
                </a:rPr>
                <a:t>  Public subnet</a:t>
              </a:r>
            </a:p>
          </p:txBody>
        </p:sp>
        <p:pic>
          <p:nvPicPr>
            <p:cNvPr id="86" name="Graphic 10">
              <a:extLst>
                <a:ext uri="{FF2B5EF4-FFF2-40B4-BE49-F238E27FC236}">
                  <a16:creationId xmlns:a16="http://schemas.microsoft.com/office/drawing/2014/main" id="{D874F095-F706-476C-8EC7-2B561D79A41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21588" y="2108685"/>
              <a:ext cx="365760" cy="365760"/>
            </a:xfrm>
            <a:prstGeom prst="rect">
              <a:avLst/>
            </a:prstGeom>
          </p:spPr>
        </p:pic>
        <p:pic>
          <p:nvPicPr>
            <p:cNvPr id="87" name="Graphic 13">
              <a:extLst>
                <a:ext uri="{FF2B5EF4-FFF2-40B4-BE49-F238E27FC236}">
                  <a16:creationId xmlns:a16="http://schemas.microsoft.com/office/drawing/2014/main" id="{CAE5F61B-01E5-4E05-9396-5F65B38F7B6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2881" y="2127757"/>
              <a:ext cx="365760" cy="365760"/>
            </a:xfrm>
            <a:prstGeom prst="rect">
              <a:avLst/>
            </a:prstGeom>
          </p:spPr>
        </p:pic>
        <p:sp>
          <p:nvSpPr>
            <p:cNvPr id="88" name="TextBox 87">
              <a:extLst>
                <a:ext uri="{FF2B5EF4-FFF2-40B4-BE49-F238E27FC236}">
                  <a16:creationId xmlns:a16="http://schemas.microsoft.com/office/drawing/2014/main" id="{57921CE9-A104-41CE-9222-AF8E605D3E56}"/>
                </a:ext>
              </a:extLst>
            </p:cNvPr>
            <p:cNvSpPr txBox="1"/>
            <p:nvPr/>
          </p:nvSpPr>
          <p:spPr>
            <a:xfrm>
              <a:off x="1770145" y="4236225"/>
              <a:ext cx="1551075" cy="646331"/>
            </a:xfrm>
            <a:prstGeom prst="rect">
              <a:avLst/>
            </a:prstGeom>
            <a:noFill/>
          </p:spPr>
          <p:txBody>
            <a:bodyPr wrap="square" rtlCol="0">
              <a:spAutoFit/>
            </a:bodyPr>
            <a:lstStyle/>
            <a:p>
              <a:pPr algn="ctr"/>
              <a:r>
                <a:rPr lang="en-US" dirty="0">
                  <a:solidFill>
                    <a:schemeClr val="tx2"/>
                  </a:solidFill>
                  <a:ea typeface="Amazon Ember" panose="020B0603020204020204" pitchFamily="34" charset="0"/>
                  <a:cs typeface="Amazon Ember" panose="020B0603020204020204" pitchFamily="34" charset="0"/>
                </a:rPr>
                <a:t>Session Manager</a:t>
              </a:r>
            </a:p>
          </p:txBody>
        </p:sp>
        <p:pic>
          <p:nvPicPr>
            <p:cNvPr id="89" name="Graphic 40">
              <a:extLst>
                <a:ext uri="{FF2B5EF4-FFF2-40B4-BE49-F238E27FC236}">
                  <a16:creationId xmlns:a16="http://schemas.microsoft.com/office/drawing/2014/main" id="{61D2F8AD-76AA-4CDB-837B-9A821DFA21C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95717" y="2630254"/>
              <a:ext cx="469900" cy="469900"/>
            </a:xfrm>
            <a:prstGeom prst="rect">
              <a:avLst/>
            </a:prstGeom>
          </p:spPr>
        </p:pic>
        <p:sp>
          <p:nvSpPr>
            <p:cNvPr id="90" name="TextBox 89">
              <a:extLst>
                <a:ext uri="{FF2B5EF4-FFF2-40B4-BE49-F238E27FC236}">
                  <a16:creationId xmlns:a16="http://schemas.microsoft.com/office/drawing/2014/main" id="{3240C184-6B91-49E2-94CB-F4E681BD6D18}"/>
                </a:ext>
              </a:extLst>
            </p:cNvPr>
            <p:cNvSpPr txBox="1"/>
            <p:nvPr/>
          </p:nvSpPr>
          <p:spPr>
            <a:xfrm>
              <a:off x="6491648" y="3141567"/>
              <a:ext cx="1721534"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NAT gateway</a:t>
              </a:r>
            </a:p>
          </p:txBody>
        </p:sp>
        <p:pic>
          <p:nvPicPr>
            <p:cNvPr id="91" name="Graphic 36">
              <a:extLst>
                <a:ext uri="{FF2B5EF4-FFF2-40B4-BE49-F238E27FC236}">
                  <a16:creationId xmlns:a16="http://schemas.microsoft.com/office/drawing/2014/main" id="{80DD4240-45F8-4D0B-9C79-8923A257292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7091" y="2632043"/>
              <a:ext cx="469900" cy="469900"/>
            </a:xfrm>
            <a:prstGeom prst="rect">
              <a:avLst/>
            </a:prstGeom>
            <a:solidFill>
              <a:schemeClr val="bg1"/>
            </a:solidFill>
          </p:spPr>
        </p:pic>
        <p:sp>
          <p:nvSpPr>
            <p:cNvPr id="92" name="TextBox 91">
              <a:extLst>
                <a:ext uri="{FF2B5EF4-FFF2-40B4-BE49-F238E27FC236}">
                  <a16:creationId xmlns:a16="http://schemas.microsoft.com/office/drawing/2014/main" id="{F6C60A4C-7B42-4649-8DC9-8854EE1014CC}"/>
                </a:ext>
              </a:extLst>
            </p:cNvPr>
            <p:cNvSpPr txBox="1"/>
            <p:nvPr/>
          </p:nvSpPr>
          <p:spPr>
            <a:xfrm>
              <a:off x="4199594" y="3103587"/>
              <a:ext cx="1864895" cy="338554"/>
            </a:xfrm>
            <a:prstGeom prst="rect">
              <a:avLst/>
            </a:prstGeom>
            <a:solidFill>
              <a:schemeClr val="bg1"/>
            </a:solid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Internet gateway</a:t>
              </a:r>
            </a:p>
          </p:txBody>
        </p:sp>
        <p:pic>
          <p:nvPicPr>
            <p:cNvPr id="93" name="Graphic 135">
              <a:extLst>
                <a:ext uri="{FF2B5EF4-FFF2-40B4-BE49-F238E27FC236}">
                  <a16:creationId xmlns:a16="http://schemas.microsoft.com/office/drawing/2014/main" id="{8CA3CB49-0C93-42E2-A219-B551B16581EB}"/>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76042" y="2633687"/>
              <a:ext cx="469900" cy="469900"/>
            </a:xfrm>
            <a:prstGeom prst="rect">
              <a:avLst/>
            </a:prstGeom>
          </p:spPr>
        </p:pic>
        <p:sp>
          <p:nvSpPr>
            <p:cNvPr id="94" name="TextBox 93">
              <a:extLst>
                <a:ext uri="{FF2B5EF4-FFF2-40B4-BE49-F238E27FC236}">
                  <a16:creationId xmlns:a16="http://schemas.microsoft.com/office/drawing/2014/main" id="{A7383415-E7A9-404C-A4E1-6D307A66F997}"/>
                </a:ext>
              </a:extLst>
            </p:cNvPr>
            <p:cNvSpPr txBox="1"/>
            <p:nvPr/>
          </p:nvSpPr>
          <p:spPr>
            <a:xfrm>
              <a:off x="8873510" y="3101943"/>
              <a:ext cx="2274965"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Instance</a:t>
              </a:r>
            </a:p>
            <a:p>
              <a:pPr algn="ctr"/>
              <a:r>
                <a:rPr lang="en-US" sz="1600" dirty="0">
                  <a:solidFill>
                    <a:schemeClr val="tx2"/>
                  </a:solidFill>
                  <a:ea typeface="Amazon Ember" panose="020B0603020204020204" pitchFamily="34" charset="0"/>
                  <a:cs typeface="Amazon Ember" panose="020B0603020204020204" pitchFamily="34" charset="0"/>
                </a:rPr>
                <a:t>(Windows or Linux)</a:t>
              </a:r>
            </a:p>
          </p:txBody>
        </p:sp>
        <p:cxnSp>
          <p:nvCxnSpPr>
            <p:cNvPr id="95" name="Straight Arrow Connector 94">
              <a:extLst>
                <a:ext uri="{FF2B5EF4-FFF2-40B4-BE49-F238E27FC236}">
                  <a16:creationId xmlns:a16="http://schemas.microsoft.com/office/drawing/2014/main" id="{8BF9721A-A99A-414E-8CC9-7C4CAD6A6E2E}"/>
                </a:ext>
                <a:ext uri="{C183D7F6-B498-43B3-948B-1728B52AA6E4}">
                  <adec:decorative xmlns:adec="http://schemas.microsoft.com/office/drawing/2017/decorative" val="1"/>
                </a:ext>
              </a:extLst>
            </p:cNvPr>
            <p:cNvCxnSpPr>
              <a:stCxn id="91" idx="3"/>
              <a:endCxn id="89" idx="1"/>
            </p:cNvCxnSpPr>
            <p:nvPr/>
          </p:nvCxnSpPr>
          <p:spPr>
            <a:xfrm flipV="1">
              <a:off x="5366991" y="2865204"/>
              <a:ext cx="1728726" cy="178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7388D96-60AD-4554-8A64-16857DF4591C}"/>
                </a:ext>
                <a:ext uri="{C183D7F6-B498-43B3-948B-1728B52AA6E4}">
                  <adec:decorative xmlns:adec="http://schemas.microsoft.com/office/drawing/2017/decorative" val="1"/>
                </a:ext>
              </a:extLst>
            </p:cNvPr>
            <p:cNvCxnSpPr>
              <a:stCxn id="89" idx="3"/>
              <a:endCxn id="93" idx="1"/>
            </p:cNvCxnSpPr>
            <p:nvPr/>
          </p:nvCxnSpPr>
          <p:spPr>
            <a:xfrm>
              <a:off x="7565617" y="2865204"/>
              <a:ext cx="2210425" cy="343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9876EF3-3800-4DA3-BA51-87A928627803}"/>
                </a:ext>
                <a:ext uri="{C183D7F6-B498-43B3-948B-1728B52AA6E4}">
                  <adec:decorative xmlns:adec="http://schemas.microsoft.com/office/drawing/2017/decorative" val="1"/>
                </a:ext>
              </a:extLst>
            </p:cNvPr>
            <p:cNvCxnSpPr>
              <a:stCxn id="102" idx="1"/>
            </p:cNvCxnSpPr>
            <p:nvPr/>
          </p:nvCxnSpPr>
          <p:spPr>
            <a:xfrm flipH="1">
              <a:off x="1244865" y="3865620"/>
              <a:ext cx="973518"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D409BAC-F6F3-4FF8-853A-B9FB158F277E}"/>
                </a:ext>
              </a:extLst>
            </p:cNvPr>
            <p:cNvSpPr txBox="1"/>
            <p:nvPr/>
          </p:nvSpPr>
          <p:spPr>
            <a:xfrm>
              <a:off x="175320" y="4298675"/>
              <a:ext cx="1408367" cy="646331"/>
            </a:xfrm>
            <a:prstGeom prst="rect">
              <a:avLst/>
            </a:prstGeom>
            <a:noFill/>
          </p:spPr>
          <p:txBody>
            <a:bodyPr wrap="square" rtlCol="0">
              <a:spAutoFit/>
            </a:bodyPr>
            <a:lstStyle/>
            <a:p>
              <a:pPr algn="ctr"/>
              <a:r>
                <a:rPr lang="en-US" dirty="0">
                  <a:solidFill>
                    <a:schemeClr val="tx2"/>
                  </a:solidFill>
                  <a:ea typeface="Amazon Ember" panose="020B0603020204020204" pitchFamily="34" charset="0"/>
                  <a:cs typeface="Amazon Ember" panose="020B0603020204020204" pitchFamily="34" charset="0"/>
                </a:rPr>
                <a:t>Console </a:t>
              </a:r>
            </a:p>
            <a:p>
              <a:pPr algn="ctr"/>
              <a:r>
                <a:rPr lang="en-US" dirty="0">
                  <a:solidFill>
                    <a:schemeClr val="tx2"/>
                  </a:solidFill>
                  <a:ea typeface="Amazon Ember" panose="020B0603020204020204" pitchFamily="34" charset="0"/>
                  <a:cs typeface="Amazon Ember" panose="020B0603020204020204" pitchFamily="34" charset="0"/>
                </a:rPr>
                <a:t>or AWS CLI</a:t>
              </a:r>
            </a:p>
          </p:txBody>
        </p:sp>
        <p:pic>
          <p:nvPicPr>
            <p:cNvPr id="99" name="Graphic 13">
              <a:extLst>
                <a:ext uri="{FF2B5EF4-FFF2-40B4-BE49-F238E27FC236}">
                  <a16:creationId xmlns:a16="http://schemas.microsoft.com/office/drawing/2014/main" id="{35A4AF16-6DD0-427B-A670-F8BBFE937D53}"/>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776042" y="4638253"/>
              <a:ext cx="469900" cy="469900"/>
            </a:xfrm>
            <a:prstGeom prst="rect">
              <a:avLst/>
            </a:prstGeom>
          </p:spPr>
        </p:pic>
        <p:sp>
          <p:nvSpPr>
            <p:cNvPr id="100" name="TextBox 99">
              <a:extLst>
                <a:ext uri="{FF2B5EF4-FFF2-40B4-BE49-F238E27FC236}">
                  <a16:creationId xmlns:a16="http://schemas.microsoft.com/office/drawing/2014/main" id="{53CA3355-A273-4E96-83FE-67FB0C15D3EE}"/>
                </a:ext>
              </a:extLst>
            </p:cNvPr>
            <p:cNvSpPr txBox="1"/>
            <p:nvPr/>
          </p:nvSpPr>
          <p:spPr>
            <a:xfrm>
              <a:off x="8873510" y="5081945"/>
              <a:ext cx="2274965"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Interface endpoint</a:t>
              </a:r>
            </a:p>
          </p:txBody>
        </p:sp>
        <p:sp>
          <p:nvSpPr>
            <p:cNvPr id="101" name="TextBox 100">
              <a:extLst>
                <a:ext uri="{FF2B5EF4-FFF2-40B4-BE49-F238E27FC236}">
                  <a16:creationId xmlns:a16="http://schemas.microsoft.com/office/drawing/2014/main" id="{01307CE8-3C6F-40CD-BF32-B96F4E01304E}"/>
                </a:ext>
              </a:extLst>
            </p:cNvPr>
            <p:cNvSpPr txBox="1"/>
            <p:nvPr/>
          </p:nvSpPr>
          <p:spPr>
            <a:xfrm>
              <a:off x="6077395" y="4548945"/>
              <a:ext cx="1893581"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AWS PrivateLink</a:t>
              </a:r>
            </a:p>
          </p:txBody>
        </p:sp>
        <p:pic>
          <p:nvPicPr>
            <p:cNvPr id="102" name="Graphic 71">
              <a:extLst>
                <a:ext uri="{FF2B5EF4-FFF2-40B4-BE49-F238E27FC236}">
                  <a16:creationId xmlns:a16="http://schemas.microsoft.com/office/drawing/2014/main" id="{C21017A3-BF61-4D55-BB99-FC43A36D3E88}"/>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218383" y="3510020"/>
              <a:ext cx="711200" cy="711200"/>
            </a:xfrm>
            <a:prstGeom prst="rect">
              <a:avLst/>
            </a:prstGeom>
          </p:spPr>
        </p:pic>
        <p:cxnSp>
          <p:nvCxnSpPr>
            <p:cNvPr id="103" name="Elbow Connector 6">
              <a:extLst>
                <a:ext uri="{FF2B5EF4-FFF2-40B4-BE49-F238E27FC236}">
                  <a16:creationId xmlns:a16="http://schemas.microsoft.com/office/drawing/2014/main" id="{116F14B7-25DF-4265-9992-7DC113A1B6D1}"/>
                </a:ext>
                <a:ext uri="{C183D7F6-B498-43B3-948B-1728B52AA6E4}">
                  <adec:decorative xmlns:adec="http://schemas.microsoft.com/office/drawing/2017/decorative" val="1"/>
                </a:ext>
              </a:extLst>
            </p:cNvPr>
            <p:cNvCxnSpPr>
              <a:stCxn id="102" idx="3"/>
              <a:endCxn id="91" idx="1"/>
            </p:cNvCxnSpPr>
            <p:nvPr/>
          </p:nvCxnSpPr>
          <p:spPr>
            <a:xfrm flipV="1">
              <a:off x="2929583" y="2866993"/>
              <a:ext cx="1967508" cy="998627"/>
            </a:xfrm>
            <a:prstGeom prst="bentConnector3">
              <a:avLst>
                <a:gd name="adj1" fmla="val 36386"/>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20">
              <a:extLst>
                <a:ext uri="{FF2B5EF4-FFF2-40B4-BE49-F238E27FC236}">
                  <a16:creationId xmlns:a16="http://schemas.microsoft.com/office/drawing/2014/main" id="{CD15CA41-47C7-4C9F-A56A-ED39A4B98C23}"/>
                </a:ext>
                <a:ext uri="{C183D7F6-B498-43B3-948B-1728B52AA6E4}">
                  <adec:decorative xmlns:adec="http://schemas.microsoft.com/office/drawing/2017/decorative" val="1"/>
                </a:ext>
              </a:extLst>
            </p:cNvPr>
            <p:cNvCxnSpPr>
              <a:cxnSpLocks/>
              <a:stCxn id="102" idx="3"/>
              <a:endCxn id="99" idx="1"/>
            </p:cNvCxnSpPr>
            <p:nvPr/>
          </p:nvCxnSpPr>
          <p:spPr>
            <a:xfrm>
              <a:off x="2929583" y="3865620"/>
              <a:ext cx="6846459" cy="1007583"/>
            </a:xfrm>
            <a:prstGeom prst="bentConnector3">
              <a:avLst>
                <a:gd name="adj1" fmla="val 10505"/>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5590EDF-6124-40EA-81BF-C7CCD0EE28F7}"/>
                </a:ext>
                <a:ext uri="{C183D7F6-B498-43B3-948B-1728B52AA6E4}">
                  <adec:decorative xmlns:adec="http://schemas.microsoft.com/office/drawing/2017/decorative" val="1"/>
                </a:ext>
              </a:extLst>
            </p:cNvPr>
            <p:cNvCxnSpPr>
              <a:cxnSpLocks/>
            </p:cNvCxnSpPr>
            <p:nvPr/>
          </p:nvCxnSpPr>
          <p:spPr>
            <a:xfrm>
              <a:off x="10010993" y="3659422"/>
              <a:ext cx="0" cy="95153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BFF83F09-86FF-7833-DD45-2DAFCCDFF4B4}"/>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132041" y="1646663"/>
              <a:ext cx="381000" cy="381000"/>
            </a:xfrm>
            <a:prstGeom prst="rect">
              <a:avLst/>
            </a:prstGeom>
          </p:spPr>
        </p:pic>
      </p:grpSp>
    </p:spTree>
    <p:custDataLst>
      <p:tags r:id="rId1"/>
    </p:custDataLst>
    <p:extLst>
      <p:ext uri="{BB962C8B-B14F-4D97-AF65-F5344CB8AC3E}">
        <p14:creationId xmlns:p14="http://schemas.microsoft.com/office/powerpoint/2010/main" val="3042170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11F5701-2554-4175-8153-DE9B8FC2F7DC}"/>
              </a:ext>
            </a:extLst>
          </p:cNvPr>
          <p:cNvSpPr>
            <a:spLocks noGrp="1"/>
          </p:cNvSpPr>
          <p:nvPr>
            <p:ph type="sldNum" idx="97"/>
          </p:nvPr>
        </p:nvSpPr>
        <p:spPr/>
        <p:txBody>
          <a:bodyPr/>
          <a:lstStyle/>
          <a:p>
            <a:fld id="{4037B1B0-0345-4E15-985A-6BECCDBE474F}" type="slidenum">
              <a:rPr lang="en-US" smtClean="0"/>
              <a:pPr/>
              <a:t>11</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Session Manager security benefits</a:t>
            </a:r>
          </a:p>
        </p:txBody>
      </p:sp>
      <p:sp>
        <p:nvSpPr>
          <p:cNvPr id="5" name="Content Placeholder 2">
            <a:extLst>
              <a:ext uri="{FF2B5EF4-FFF2-40B4-BE49-F238E27FC236}">
                <a16:creationId xmlns:a16="http://schemas.microsoft.com/office/drawing/2014/main" id="{5074D91B-CED6-4B60-B6DC-F84B12019EB8}"/>
              </a:ext>
            </a:extLst>
          </p:cNvPr>
          <p:cNvSpPr txBox="1">
            <a:spLocks/>
          </p:cNvSpPr>
          <p:nvPr/>
        </p:nvSpPr>
        <p:spPr>
          <a:xfrm>
            <a:off x="419101" y="1364053"/>
            <a:ext cx="6387388" cy="464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Centralized access control (IAM policies)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No bastion hosts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No open inbound ports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No Secure Shell (SSH) keys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Administrative permissions for </a:t>
            </a:r>
            <a:r>
              <a:rPr kumimoji="0" lang="en-US" sz="2400" b="0" i="0" u="none" strike="noStrike" kern="1200" cap="none" spc="0" normalizeH="0" baseline="0" noProof="0" dirty="0" err="1">
                <a:ln>
                  <a:noFill/>
                </a:ln>
                <a:solidFill>
                  <a:srgbClr val="000000"/>
                </a:solidFill>
                <a:effectLst/>
                <a:uLnTx/>
                <a:uFillTx/>
                <a:latin typeface="+mn-lt"/>
                <a:ea typeface="Amazon Ember" panose="020B0603020204020204" pitchFamily="34" charset="0"/>
                <a:cs typeface="Amazon Ember" panose="020B0603020204020204" pitchFamily="34" charset="0"/>
              </a:rPr>
              <a:t>ssm</a:t>
            </a: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-user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Logging and auditing sessions activity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AWS CloudTrail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Amazon S3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Amazon CloudWatch Logs</a:t>
            </a:r>
          </a:p>
        </p:txBody>
      </p:sp>
      <p:grpSp>
        <p:nvGrpSpPr>
          <p:cNvPr id="4" name="AppGroup12Z">
            <a:extLst>
              <a:ext uri="{FF2B5EF4-FFF2-40B4-BE49-F238E27FC236}">
                <a16:creationId xmlns:a16="http://schemas.microsoft.com/office/drawing/2014/main" id="{58F23EED-39CC-8050-2C8B-E5F43C9B29F0}"/>
              </a:ext>
              <a:ext uri="{C183D7F6-B498-43B3-948B-1728B52AA6E4}">
                <adec:decorative xmlns:adec="http://schemas.microsoft.com/office/drawing/2017/decorative" val="1"/>
              </a:ext>
            </a:extLst>
          </p:cNvPr>
          <p:cNvGrpSpPr/>
          <p:nvPr/>
        </p:nvGrpSpPr>
        <p:grpSpPr>
          <a:xfrm>
            <a:off x="6612020" y="1247010"/>
            <a:ext cx="5272975" cy="5036319"/>
            <a:chOff x="6612020" y="1247010"/>
            <a:chExt cx="5272975" cy="5036319"/>
          </a:xfrm>
        </p:grpSpPr>
        <p:grpSp>
          <p:nvGrpSpPr>
            <p:cNvPr id="6" name="Group 5">
              <a:extLst>
                <a:ext uri="{FF2B5EF4-FFF2-40B4-BE49-F238E27FC236}">
                  <a16:creationId xmlns:a16="http://schemas.microsoft.com/office/drawing/2014/main" id="{777B0591-7D73-4776-8741-9AD87794E0F7}"/>
                </a:ext>
              </a:extLst>
            </p:cNvPr>
            <p:cNvGrpSpPr/>
            <p:nvPr/>
          </p:nvGrpSpPr>
          <p:grpSpPr>
            <a:xfrm>
              <a:off x="7048346" y="2039892"/>
              <a:ext cx="437039" cy="500889"/>
              <a:chOff x="8365852" y="1332153"/>
              <a:chExt cx="1146993" cy="1314564"/>
            </a:xfrm>
          </p:grpSpPr>
          <p:sp>
            <p:nvSpPr>
              <p:cNvPr id="7" name="Delay 31">
                <a:extLst>
                  <a:ext uri="{FF2B5EF4-FFF2-40B4-BE49-F238E27FC236}">
                    <a16:creationId xmlns:a16="http://schemas.microsoft.com/office/drawing/2014/main" id="{A250B441-DCFA-4E5B-AB2B-2FF7C7525B78}"/>
                  </a:ext>
                  <a:ext uri="{C183D7F6-B498-43B3-948B-1728B52AA6E4}">
                    <adec:decorative xmlns:adec="http://schemas.microsoft.com/office/drawing/2017/decorative" val="1"/>
                  </a:ext>
                </a:extLst>
              </p:cNvPr>
              <p:cNvSpPr>
                <a:spLocks noChangeAspect="1"/>
              </p:cNvSpPr>
              <p:nvPr/>
            </p:nvSpPr>
            <p:spPr>
              <a:xfrm rot="16200000">
                <a:off x="8600983" y="1734855"/>
                <a:ext cx="676731" cy="1146993"/>
              </a:xfrm>
              <a:prstGeom prst="flowChartDelay">
                <a:avLst/>
              </a:prstGeom>
              <a:solidFill>
                <a:srgbClr val="FFFFFF"/>
              </a:solidFill>
              <a:ln w="28575" cap="flat" cmpd="sng" algn="ctr">
                <a:solidFill>
                  <a:srgbClr val="232F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a typeface="+mn-ea"/>
                  <a:cs typeface="+mn-cs"/>
                </a:endParaRPr>
              </a:p>
            </p:txBody>
          </p:sp>
          <p:sp>
            <p:nvSpPr>
              <p:cNvPr id="8" name="Oval 7">
                <a:extLst>
                  <a:ext uri="{FF2B5EF4-FFF2-40B4-BE49-F238E27FC236}">
                    <a16:creationId xmlns:a16="http://schemas.microsoft.com/office/drawing/2014/main" id="{8CF358F0-43D7-4A59-961A-2E3EFFD9CB2D}"/>
                  </a:ext>
                  <a:ext uri="{C183D7F6-B498-43B3-948B-1728B52AA6E4}">
                    <adec:decorative xmlns:adec="http://schemas.microsoft.com/office/drawing/2017/decorative" val="1"/>
                  </a:ext>
                </a:extLst>
              </p:cNvPr>
              <p:cNvSpPr>
                <a:spLocks noChangeAspect="1"/>
              </p:cNvSpPr>
              <p:nvPr/>
            </p:nvSpPr>
            <p:spPr>
              <a:xfrm>
                <a:off x="8580729" y="1332153"/>
                <a:ext cx="717237" cy="701132"/>
              </a:xfrm>
              <a:prstGeom prst="ellipse">
                <a:avLst/>
              </a:prstGeom>
              <a:solidFill>
                <a:srgbClr val="FFFFFF"/>
              </a:solidFill>
              <a:ln w="28575" cap="flat" cmpd="sng" algn="ctr">
                <a:solidFill>
                  <a:srgbClr val="232F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a typeface="+mn-ea"/>
                  <a:cs typeface="+mn-cs"/>
                </a:endParaRPr>
              </a:p>
            </p:txBody>
          </p:sp>
        </p:grpSp>
        <p:sp>
          <p:nvSpPr>
            <p:cNvPr id="9" name="Rectangle 8">
              <a:extLst>
                <a:ext uri="{FF2B5EF4-FFF2-40B4-BE49-F238E27FC236}">
                  <a16:creationId xmlns:a16="http://schemas.microsoft.com/office/drawing/2014/main" id="{59CB735D-9461-409A-A67B-8A94111C29B4}"/>
                </a:ext>
                <a:ext uri="{C183D7F6-B498-43B3-948B-1728B52AA6E4}">
                  <adec:decorative xmlns:adec="http://schemas.microsoft.com/office/drawing/2017/decorative" val="1"/>
                </a:ext>
              </a:extLst>
            </p:cNvPr>
            <p:cNvSpPr/>
            <p:nvPr/>
          </p:nvSpPr>
          <p:spPr>
            <a:xfrm>
              <a:off x="7827539" y="1247010"/>
              <a:ext cx="3945361" cy="5029200"/>
            </a:xfrm>
            <a:prstGeom prst="rect">
              <a:avLst/>
            </a:prstGeom>
            <a:noFill/>
            <a:ln w="28575" cap="flat" cmpd="sng" algn="ctr">
              <a:solidFill>
                <a:srgbClr val="000000"/>
              </a:solidFill>
              <a:prstDash val="solid"/>
              <a:miter lim="800000"/>
            </a:ln>
            <a:effectLst/>
          </p:spPr>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ea typeface="Amazon Ember" panose="020B0603020204020204" pitchFamily="34" charset="0"/>
                  <a:cs typeface="Amazon Ember" panose="020B0603020204020204" pitchFamily="34" charset="0"/>
                </a:rPr>
                <a:t>AWS Cloud</a:t>
              </a:r>
            </a:p>
          </p:txBody>
        </p:sp>
        <p:pic>
          <p:nvPicPr>
            <p:cNvPr id="10" name="Graphic 11">
              <a:extLst>
                <a:ext uri="{FF2B5EF4-FFF2-40B4-BE49-F238E27FC236}">
                  <a16:creationId xmlns:a16="http://schemas.microsoft.com/office/drawing/2014/main" id="{36648125-6878-4031-A3C7-62D7C6BEA31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33402" y="1247548"/>
              <a:ext cx="365760" cy="365760"/>
            </a:xfrm>
            <a:prstGeom prst="rect">
              <a:avLst/>
            </a:prstGeom>
          </p:spPr>
        </p:pic>
        <p:sp>
          <p:nvSpPr>
            <p:cNvPr id="11" name="Rectangle 10">
              <a:extLst>
                <a:ext uri="{FF2B5EF4-FFF2-40B4-BE49-F238E27FC236}">
                  <a16:creationId xmlns:a16="http://schemas.microsoft.com/office/drawing/2014/main" id="{4CB4D145-81E7-40C2-AD42-97FC007CD35F}"/>
                </a:ext>
                <a:ext uri="{C183D7F6-B498-43B3-948B-1728B52AA6E4}">
                  <adec:decorative xmlns:adec="http://schemas.microsoft.com/office/drawing/2017/decorative" val="1"/>
                </a:ext>
              </a:extLst>
            </p:cNvPr>
            <p:cNvSpPr/>
            <p:nvPr/>
          </p:nvSpPr>
          <p:spPr>
            <a:xfrm>
              <a:off x="10368339" y="1373396"/>
              <a:ext cx="1182662" cy="1641215"/>
            </a:xfrm>
            <a:prstGeom prst="rect">
              <a:avLst/>
            </a:prstGeom>
            <a:noFill/>
            <a:ln w="28575" cap="flat" cmpd="sng" algn="ctr">
              <a:solidFill>
                <a:srgbClr val="8C4FFF"/>
              </a:solidFill>
              <a:prstDash val="solid"/>
              <a:miter lim="800000"/>
            </a:ln>
            <a:effectLst/>
          </p:spPr>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chemeClr val="tx2"/>
                  </a:solidFill>
                  <a:effectLst/>
                  <a:uLnTx/>
                  <a:uFillTx/>
                  <a:ea typeface="Amazon Ember" panose="020B0603020204020204" pitchFamily="34" charset="0"/>
                  <a:cs typeface="Amazon Ember" panose="020B0603020204020204" pitchFamily="34" charset="0"/>
                </a:rPr>
                <a:t>VPC</a:t>
              </a:r>
            </a:p>
          </p:txBody>
        </p:sp>
        <p:pic>
          <p:nvPicPr>
            <p:cNvPr id="13" name="Graphic 71">
              <a:extLst>
                <a:ext uri="{FF2B5EF4-FFF2-40B4-BE49-F238E27FC236}">
                  <a16:creationId xmlns:a16="http://schemas.microsoft.com/office/drawing/2014/main" id="{3608991B-FC20-4AE3-B54F-7A9C423ABE9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53025" y="1979882"/>
              <a:ext cx="548640" cy="548640"/>
            </a:xfrm>
            <a:prstGeom prst="rect">
              <a:avLst/>
            </a:prstGeom>
          </p:spPr>
        </p:pic>
        <p:sp>
          <p:nvSpPr>
            <p:cNvPr id="14" name="TextBox 13">
              <a:extLst>
                <a:ext uri="{FF2B5EF4-FFF2-40B4-BE49-F238E27FC236}">
                  <a16:creationId xmlns:a16="http://schemas.microsoft.com/office/drawing/2014/main" id="{61CB8668-9E7B-48BA-9118-9E4B203C48FF}"/>
                </a:ext>
              </a:extLst>
            </p:cNvPr>
            <p:cNvSpPr txBox="1"/>
            <p:nvPr/>
          </p:nvSpPr>
          <p:spPr>
            <a:xfrm>
              <a:off x="8309958" y="2595963"/>
              <a:ext cx="1551075"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Session Manager</a:t>
              </a:r>
            </a:p>
          </p:txBody>
        </p:sp>
        <p:pic>
          <p:nvPicPr>
            <p:cNvPr id="15" name="Graphic 135">
              <a:extLst>
                <a:ext uri="{FF2B5EF4-FFF2-40B4-BE49-F238E27FC236}">
                  <a16:creationId xmlns:a16="http://schemas.microsoft.com/office/drawing/2014/main" id="{955793BA-906B-43CA-B615-BD4C5981E6D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24720" y="1986510"/>
              <a:ext cx="548640" cy="548640"/>
            </a:xfrm>
            <a:prstGeom prst="rect">
              <a:avLst/>
            </a:prstGeom>
          </p:spPr>
        </p:pic>
        <p:sp>
          <p:nvSpPr>
            <p:cNvPr id="16" name="TextBox 15">
              <a:extLst>
                <a:ext uri="{FF2B5EF4-FFF2-40B4-BE49-F238E27FC236}">
                  <a16:creationId xmlns:a16="http://schemas.microsoft.com/office/drawing/2014/main" id="{508EA5E3-18EE-4853-B697-252FAB7F85F4}"/>
                </a:ext>
              </a:extLst>
            </p:cNvPr>
            <p:cNvSpPr txBox="1"/>
            <p:nvPr/>
          </p:nvSpPr>
          <p:spPr>
            <a:xfrm>
              <a:off x="10368339" y="2531980"/>
              <a:ext cx="1182662"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Instance</a:t>
              </a:r>
            </a:p>
          </p:txBody>
        </p:sp>
        <p:sp>
          <p:nvSpPr>
            <p:cNvPr id="17" name="TextBox 16">
              <a:extLst>
                <a:ext uri="{FF2B5EF4-FFF2-40B4-BE49-F238E27FC236}">
                  <a16:creationId xmlns:a16="http://schemas.microsoft.com/office/drawing/2014/main" id="{FB350BB0-BB5B-4D12-B251-19FB75BE9CD0}"/>
                </a:ext>
              </a:extLst>
            </p:cNvPr>
            <p:cNvSpPr txBox="1"/>
            <p:nvPr/>
          </p:nvSpPr>
          <p:spPr>
            <a:xfrm>
              <a:off x="6612020" y="2571023"/>
              <a:ext cx="1246795"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Console </a:t>
              </a:r>
            </a:p>
            <a:p>
              <a:pPr algn="ctr"/>
              <a:r>
                <a:rPr lang="en-US" sz="1600" dirty="0">
                  <a:solidFill>
                    <a:schemeClr val="tx2"/>
                  </a:solidFill>
                  <a:ea typeface="Amazon Ember" panose="020B0603020204020204" pitchFamily="34" charset="0"/>
                  <a:cs typeface="Amazon Ember" panose="020B0603020204020204" pitchFamily="34" charset="0"/>
                </a:rPr>
                <a:t>or AWS CLI</a:t>
              </a:r>
            </a:p>
          </p:txBody>
        </p:sp>
        <p:pic>
          <p:nvPicPr>
            <p:cNvPr id="18" name="Graphic 67">
              <a:extLst>
                <a:ext uri="{FF2B5EF4-FFF2-40B4-BE49-F238E27FC236}">
                  <a16:creationId xmlns:a16="http://schemas.microsoft.com/office/drawing/2014/main" id="{62D84A16-8892-4A4A-AE99-CBA1B6DB96E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28564" y="3925431"/>
              <a:ext cx="548640" cy="548640"/>
            </a:xfrm>
            <a:prstGeom prst="rect">
              <a:avLst/>
            </a:prstGeom>
          </p:spPr>
        </p:pic>
        <p:pic>
          <p:nvPicPr>
            <p:cNvPr id="19" name="Graphic 33">
              <a:extLst>
                <a:ext uri="{FF2B5EF4-FFF2-40B4-BE49-F238E27FC236}">
                  <a16:creationId xmlns:a16="http://schemas.microsoft.com/office/drawing/2014/main" id="{B04E3DC7-D842-4289-ADE3-68637BCBF1E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13883" y="5394056"/>
              <a:ext cx="548640" cy="548640"/>
            </a:xfrm>
            <a:prstGeom prst="rect">
              <a:avLst/>
            </a:prstGeom>
          </p:spPr>
        </p:pic>
        <p:sp>
          <p:nvSpPr>
            <p:cNvPr id="20" name="TextBox 19">
              <a:extLst>
                <a:ext uri="{FF2B5EF4-FFF2-40B4-BE49-F238E27FC236}">
                  <a16:creationId xmlns:a16="http://schemas.microsoft.com/office/drawing/2014/main" id="{C485CD76-B0CE-4A6A-A2B1-300CB291E640}"/>
                </a:ext>
              </a:extLst>
            </p:cNvPr>
            <p:cNvSpPr txBox="1"/>
            <p:nvPr/>
          </p:nvSpPr>
          <p:spPr>
            <a:xfrm>
              <a:off x="7810259" y="4492127"/>
              <a:ext cx="1185250"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S3 bucket</a:t>
              </a:r>
            </a:p>
          </p:txBody>
        </p:sp>
        <p:sp>
          <p:nvSpPr>
            <p:cNvPr id="21" name="TextBox 20">
              <a:extLst>
                <a:ext uri="{FF2B5EF4-FFF2-40B4-BE49-F238E27FC236}">
                  <a16:creationId xmlns:a16="http://schemas.microsoft.com/office/drawing/2014/main" id="{487CF837-BD51-4103-B51B-0FDA89EA9DE4}"/>
                </a:ext>
              </a:extLst>
            </p:cNvPr>
            <p:cNvSpPr txBox="1"/>
            <p:nvPr/>
          </p:nvSpPr>
          <p:spPr>
            <a:xfrm>
              <a:off x="9171194" y="5944775"/>
              <a:ext cx="1185250"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SNS topic</a:t>
              </a:r>
            </a:p>
          </p:txBody>
        </p:sp>
        <p:sp>
          <p:nvSpPr>
            <p:cNvPr id="22" name="TextBox 21">
              <a:extLst>
                <a:ext uri="{FF2B5EF4-FFF2-40B4-BE49-F238E27FC236}">
                  <a16:creationId xmlns:a16="http://schemas.microsoft.com/office/drawing/2014/main" id="{5166FE0A-7E92-4749-AF1F-45F9F2038B47}"/>
                </a:ext>
              </a:extLst>
            </p:cNvPr>
            <p:cNvSpPr txBox="1"/>
            <p:nvPr/>
          </p:nvSpPr>
          <p:spPr>
            <a:xfrm>
              <a:off x="10368339" y="4492127"/>
              <a:ext cx="1516656"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CloudWatch Logs</a:t>
              </a:r>
            </a:p>
          </p:txBody>
        </p:sp>
        <p:cxnSp>
          <p:nvCxnSpPr>
            <p:cNvPr id="23" name="Elbow Connector 23">
              <a:extLst>
                <a:ext uri="{FF2B5EF4-FFF2-40B4-BE49-F238E27FC236}">
                  <a16:creationId xmlns:a16="http://schemas.microsoft.com/office/drawing/2014/main" id="{5E8A6AFB-5CBF-4DDC-8521-26EBF71D5D50}"/>
                </a:ext>
                <a:ext uri="{C183D7F6-B498-43B3-948B-1728B52AA6E4}">
                  <adec:decorative xmlns:adec="http://schemas.microsoft.com/office/drawing/2017/decorative" val="1"/>
                </a:ext>
              </a:extLst>
            </p:cNvPr>
            <p:cNvCxnSpPr>
              <a:cxnSpLocks/>
            </p:cNvCxnSpPr>
            <p:nvPr/>
          </p:nvCxnSpPr>
          <p:spPr>
            <a:xfrm rot="10800000" flipV="1">
              <a:off x="8402884" y="3581707"/>
              <a:ext cx="1408400" cy="353771"/>
            </a:xfrm>
            <a:prstGeom prst="bentConnector2">
              <a:avLst/>
            </a:prstGeom>
            <a:noFill/>
            <a:ln w="28575" cap="flat" cmpd="sng" algn="ctr">
              <a:solidFill>
                <a:srgbClr val="232F3E"/>
              </a:solidFill>
              <a:prstDash val="solid"/>
              <a:miter lim="800000"/>
              <a:tailEnd type="arrow"/>
            </a:ln>
            <a:effectLst/>
          </p:spPr>
        </p:cxnSp>
        <p:cxnSp>
          <p:nvCxnSpPr>
            <p:cNvPr id="24" name="Straight Arrow Connector 23">
              <a:extLst>
                <a:ext uri="{FF2B5EF4-FFF2-40B4-BE49-F238E27FC236}">
                  <a16:creationId xmlns:a16="http://schemas.microsoft.com/office/drawing/2014/main" id="{665DBAF5-6CC3-40A9-A578-B56B5D07A66E}"/>
                </a:ext>
                <a:ext uri="{C183D7F6-B498-43B3-948B-1728B52AA6E4}">
                  <adec:decorative xmlns:adec="http://schemas.microsoft.com/office/drawing/2017/decorative" val="1"/>
                </a:ext>
              </a:extLst>
            </p:cNvPr>
            <p:cNvCxnSpPr>
              <a:cxnSpLocks/>
              <a:stCxn id="13" idx="1"/>
            </p:cNvCxnSpPr>
            <p:nvPr/>
          </p:nvCxnSpPr>
          <p:spPr>
            <a:xfrm flipH="1">
              <a:off x="7485385" y="2254202"/>
              <a:ext cx="1367640" cy="0"/>
            </a:xfrm>
            <a:prstGeom prst="straightConnector1">
              <a:avLst/>
            </a:prstGeom>
            <a:noFill/>
            <a:ln w="28575" cap="flat" cmpd="sng" algn="ctr">
              <a:solidFill>
                <a:srgbClr val="232F3E"/>
              </a:solidFill>
              <a:prstDash val="solid"/>
              <a:miter lim="800000"/>
              <a:headEnd type="arrow"/>
              <a:tailEnd type="arrow"/>
            </a:ln>
            <a:effectLst/>
          </p:spPr>
        </p:cxnSp>
        <p:cxnSp>
          <p:nvCxnSpPr>
            <p:cNvPr id="25" name="Straight Arrow Connector 24">
              <a:extLst>
                <a:ext uri="{FF2B5EF4-FFF2-40B4-BE49-F238E27FC236}">
                  <a16:creationId xmlns:a16="http://schemas.microsoft.com/office/drawing/2014/main" id="{95B1F24E-FA7B-42C2-9E08-1428311A684E}"/>
                </a:ext>
                <a:ext uri="{C183D7F6-B498-43B3-948B-1728B52AA6E4}">
                  <adec:decorative xmlns:adec="http://schemas.microsoft.com/office/drawing/2017/decorative" val="0"/>
                </a:ext>
              </a:extLst>
            </p:cNvPr>
            <p:cNvCxnSpPr>
              <a:cxnSpLocks/>
              <a:stCxn id="13" idx="3"/>
              <a:endCxn id="15" idx="1"/>
            </p:cNvCxnSpPr>
            <p:nvPr/>
          </p:nvCxnSpPr>
          <p:spPr>
            <a:xfrm>
              <a:off x="9401665" y="2254202"/>
              <a:ext cx="1323055" cy="6628"/>
            </a:xfrm>
            <a:prstGeom prst="straightConnector1">
              <a:avLst/>
            </a:prstGeom>
            <a:noFill/>
            <a:ln w="28575" cap="flat" cmpd="sng" algn="ctr">
              <a:solidFill>
                <a:srgbClr val="232F3E"/>
              </a:solidFill>
              <a:prstDash val="solid"/>
              <a:miter lim="800000"/>
              <a:headEnd type="arrow"/>
              <a:tailEnd type="arrow"/>
            </a:ln>
            <a:effectLst/>
          </p:spPr>
        </p:cxnSp>
        <p:pic>
          <p:nvPicPr>
            <p:cNvPr id="26" name="Graphic 7">
              <a:extLst>
                <a:ext uri="{FF2B5EF4-FFF2-40B4-BE49-F238E27FC236}">
                  <a16:creationId xmlns:a16="http://schemas.microsoft.com/office/drawing/2014/main" id="{8CC4AB09-77F0-4CED-9955-E79DC66B18D5}"/>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auto">
            <a:xfrm>
              <a:off x="10880440" y="3925431"/>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phic 19">
              <a:extLst>
                <a:ext uri="{FF2B5EF4-FFF2-40B4-BE49-F238E27FC236}">
                  <a16:creationId xmlns:a16="http://schemas.microsoft.com/office/drawing/2014/main" id="{FB885D96-015F-4849-9BB5-E16030280D80}"/>
                </a:ex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bwMode="auto">
            <a:xfrm>
              <a:off x="9504502" y="3925431"/>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66BFFCEE-4698-42DB-B733-6D771F967399}"/>
                </a:ext>
              </a:extLst>
            </p:cNvPr>
            <p:cNvSpPr txBox="1"/>
            <p:nvPr/>
          </p:nvSpPr>
          <p:spPr>
            <a:xfrm>
              <a:off x="9098396" y="4492127"/>
              <a:ext cx="1379615"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Amazon </a:t>
              </a:r>
              <a:r>
                <a:rPr lang="en-US" sz="1600" dirty="0" err="1">
                  <a:solidFill>
                    <a:schemeClr val="tx2"/>
                  </a:solidFill>
                  <a:ea typeface="Amazon Ember" panose="020B0603020204020204" pitchFamily="34" charset="0"/>
                  <a:cs typeface="Amazon Ember" panose="020B0603020204020204" pitchFamily="34" charset="0"/>
                </a:rPr>
                <a:t>EventBridge</a:t>
              </a:r>
              <a:endParaRPr lang="en-US" sz="1600" dirty="0">
                <a:solidFill>
                  <a:schemeClr val="tx2"/>
                </a:solidFill>
                <a:ea typeface="Amazon Ember" panose="020B0603020204020204" pitchFamily="34" charset="0"/>
                <a:cs typeface="Amazon Ember" panose="020B0603020204020204" pitchFamily="34" charset="0"/>
              </a:endParaRPr>
            </a:p>
          </p:txBody>
        </p:sp>
        <p:cxnSp>
          <p:nvCxnSpPr>
            <p:cNvPr id="31" name="Connector: Elbow 30">
              <a:extLst>
                <a:ext uri="{FF2B5EF4-FFF2-40B4-BE49-F238E27FC236}">
                  <a16:creationId xmlns:a16="http://schemas.microsoft.com/office/drawing/2014/main" id="{FF1AC6F8-1533-44A7-853A-989DA4A47C7B}"/>
                </a:ext>
                <a:ext uri="{C183D7F6-B498-43B3-948B-1728B52AA6E4}">
                  <adec:decorative xmlns:adec="http://schemas.microsoft.com/office/drawing/2017/decorative" val="1"/>
                </a:ext>
              </a:extLst>
            </p:cNvPr>
            <p:cNvCxnSpPr>
              <a:cxnSpLocks/>
            </p:cNvCxnSpPr>
            <p:nvPr/>
          </p:nvCxnSpPr>
          <p:spPr>
            <a:xfrm>
              <a:off x="9783955" y="3581708"/>
              <a:ext cx="1406477" cy="353771"/>
            </a:xfrm>
            <a:prstGeom prst="bentConnector2">
              <a:avLst/>
            </a:prstGeom>
            <a:noFill/>
            <a:ln w="28575" cap="flat" cmpd="sng" algn="ctr">
              <a:solidFill>
                <a:srgbClr val="232F3E"/>
              </a:solidFill>
              <a:prstDash val="solid"/>
              <a:miter lim="800000"/>
              <a:tailEnd type="arrow"/>
            </a:ln>
            <a:effectLst/>
          </p:spPr>
        </p:cxnSp>
        <p:cxnSp>
          <p:nvCxnSpPr>
            <p:cNvPr id="32" name="Connector: Elbow 31">
              <a:extLst>
                <a:ext uri="{FF2B5EF4-FFF2-40B4-BE49-F238E27FC236}">
                  <a16:creationId xmlns:a16="http://schemas.microsoft.com/office/drawing/2014/main" id="{6E7C6B28-C6A6-4C41-840B-6CB27BF1EBB8}"/>
                </a:ext>
                <a:ext uri="{C183D7F6-B498-43B3-948B-1728B52AA6E4}">
                  <adec:decorative xmlns:adec="http://schemas.microsoft.com/office/drawing/2017/decorative" val="1"/>
                </a:ext>
              </a:extLst>
            </p:cNvPr>
            <p:cNvCxnSpPr>
              <a:cxnSpLocks/>
            </p:cNvCxnSpPr>
            <p:nvPr/>
          </p:nvCxnSpPr>
          <p:spPr>
            <a:xfrm rot="16200000" flipH="1">
              <a:off x="9059813" y="3212771"/>
              <a:ext cx="744693" cy="693326"/>
            </a:xfrm>
            <a:prstGeom prst="bentConnector3">
              <a:avLst>
                <a:gd name="adj1" fmla="val 52558"/>
              </a:avLst>
            </a:prstGeom>
            <a:noFill/>
            <a:ln w="28575" cap="flat" cmpd="sng" algn="ctr">
              <a:solidFill>
                <a:srgbClr val="232F3E"/>
              </a:solidFill>
              <a:prstDash val="solid"/>
              <a:miter lim="800000"/>
              <a:tailEnd type="arrow"/>
            </a:ln>
            <a:effectLst/>
          </p:spPr>
        </p:cxnSp>
        <p:cxnSp>
          <p:nvCxnSpPr>
            <p:cNvPr id="33" name="Straight Arrow Connector 32">
              <a:extLst>
                <a:ext uri="{FF2B5EF4-FFF2-40B4-BE49-F238E27FC236}">
                  <a16:creationId xmlns:a16="http://schemas.microsoft.com/office/drawing/2014/main" id="{67CE3A44-A47B-49AF-A346-F651D6DE60E8}"/>
                </a:ext>
                <a:ext uri="{C183D7F6-B498-43B3-948B-1728B52AA6E4}">
                  <adec:decorative xmlns:adec="http://schemas.microsoft.com/office/drawing/2017/decorative" val="1"/>
                </a:ext>
              </a:extLst>
            </p:cNvPr>
            <p:cNvCxnSpPr>
              <a:stCxn id="30" idx="2"/>
              <a:endCxn id="19" idx="0"/>
            </p:cNvCxnSpPr>
            <p:nvPr/>
          </p:nvCxnSpPr>
          <p:spPr>
            <a:xfrm flipH="1">
              <a:off x="9788203" y="5076902"/>
              <a:ext cx="1" cy="317154"/>
            </a:xfrm>
            <a:prstGeom prst="straightConnector1">
              <a:avLst/>
            </a:prstGeom>
            <a:noFill/>
            <a:ln w="28575" cap="flat" cmpd="sng" algn="ctr">
              <a:solidFill>
                <a:srgbClr val="232F3E"/>
              </a:solidFill>
              <a:prstDash val="solid"/>
              <a:miter lim="800000"/>
              <a:tailEnd type="arrow"/>
            </a:ln>
            <a:effectLst/>
          </p:spPr>
        </p:cxnSp>
        <p:pic>
          <p:nvPicPr>
            <p:cNvPr id="34" name="Graphic 33">
              <a:extLst>
                <a:ext uri="{FF2B5EF4-FFF2-40B4-BE49-F238E27FC236}">
                  <a16:creationId xmlns:a16="http://schemas.microsoft.com/office/drawing/2014/main" id="{22723D8A-2CBD-C250-0BA7-63F2083B5467}"/>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56444" y="1387214"/>
              <a:ext cx="381000" cy="381000"/>
            </a:xfrm>
            <a:prstGeom prst="rect">
              <a:avLst/>
            </a:prstGeom>
          </p:spPr>
        </p:pic>
      </p:grpSp>
    </p:spTree>
    <p:custDataLst>
      <p:tags r:id="rId1"/>
    </p:custDataLst>
    <p:extLst>
      <p:ext uri="{BB962C8B-B14F-4D97-AF65-F5344CB8AC3E}">
        <p14:creationId xmlns:p14="http://schemas.microsoft.com/office/powerpoint/2010/main" val="95485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843627C-1F82-4581-A6FD-6C96D0EEAC7E}"/>
              </a:ext>
            </a:extLst>
          </p:cNvPr>
          <p:cNvSpPr>
            <a:spLocks noGrp="1"/>
          </p:cNvSpPr>
          <p:nvPr>
            <p:ph type="sldNum" idx="97"/>
          </p:nvPr>
        </p:nvSpPr>
        <p:spPr/>
        <p:txBody>
          <a:bodyPr/>
          <a:lstStyle/>
          <a:p>
            <a:fld id="{4037B1B0-0345-4E15-985A-6BECCDBE474F}" type="slidenum">
              <a:rPr lang="en-US" smtClean="0"/>
              <a:pPr/>
              <a:t>12</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Session Manager core benefits</a:t>
            </a:r>
          </a:p>
        </p:txBody>
      </p:sp>
      <p:sp>
        <p:nvSpPr>
          <p:cNvPr id="4" name="Content Placeholder 2">
            <a:extLst>
              <a:ext uri="{FF2B5EF4-FFF2-40B4-BE49-F238E27FC236}">
                <a16:creationId xmlns:a16="http://schemas.microsoft.com/office/drawing/2014/main" id="{7017C07B-DC7C-4CD0-B89A-94C7463DEFA2}"/>
              </a:ext>
            </a:extLst>
          </p:cNvPr>
          <p:cNvSpPr txBox="1">
            <a:spLocks/>
          </p:cNvSpPr>
          <p:nvPr/>
        </p:nvSpPr>
        <p:spPr>
          <a:xfrm>
            <a:off x="419100" y="1528763"/>
            <a:ext cx="10934700" cy="1624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dirty="0"/>
              <a:t>Single-step access to instances from the console or AWS CLI</a:t>
            </a:r>
          </a:p>
          <a:p>
            <a:r>
              <a:rPr lang="en-US" dirty="0"/>
              <a:t>Port forwarding</a:t>
            </a:r>
          </a:p>
          <a:p>
            <a:r>
              <a:rPr lang="en-US" dirty="0"/>
              <a:t>Cross-platform support for Windows, Linux, and macOS</a:t>
            </a:r>
          </a:p>
        </p:txBody>
      </p:sp>
      <p:grpSp>
        <p:nvGrpSpPr>
          <p:cNvPr id="7" name="AWS1Group13" descr="Screenshot of a Linux and Windows PowerShell terminal, showing cross-platform support.&#10;">
            <a:extLst>
              <a:ext uri="{FF2B5EF4-FFF2-40B4-BE49-F238E27FC236}">
                <a16:creationId xmlns:a16="http://schemas.microsoft.com/office/drawing/2014/main" id="{0B3AEED2-7B4F-4CC6-BAEF-5F6DD7896997}"/>
              </a:ext>
              <a:ext uri="{C183D7F6-B498-43B3-948B-1728B52AA6E4}">
                <adec:decorative xmlns:adec="http://schemas.microsoft.com/office/drawing/2017/decorative" val="0"/>
              </a:ext>
            </a:extLst>
          </p:cNvPr>
          <p:cNvGrpSpPr/>
          <p:nvPr/>
        </p:nvGrpSpPr>
        <p:grpSpPr>
          <a:xfrm>
            <a:off x="419099" y="3368836"/>
            <a:ext cx="11353801" cy="2583255"/>
            <a:chOff x="419099" y="3368836"/>
            <a:chExt cx="11353801" cy="2583255"/>
          </a:xfrm>
        </p:grpSpPr>
        <p:pic>
          <p:nvPicPr>
            <p:cNvPr id="5" name="Picture 4">
              <a:extLst>
                <a:ext uri="{FF2B5EF4-FFF2-40B4-BE49-F238E27FC236}">
                  <a16:creationId xmlns:a16="http://schemas.microsoft.com/office/drawing/2014/main" id="{49C5E9B4-6861-4DA8-95E2-56C8096EA6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 y="3368836"/>
              <a:ext cx="5585029" cy="2583254"/>
            </a:xfrm>
            <a:prstGeom prst="rect">
              <a:avLst/>
            </a:prstGeom>
            <a:ln>
              <a:solidFill>
                <a:srgbClr val="D5DBDB">
                  <a:lumMod val="75000"/>
                </a:srgb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CD2F7C7-AF23-4C10-8CBF-40895A7757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871" y="3368837"/>
              <a:ext cx="5585029" cy="2583254"/>
            </a:xfrm>
            <a:prstGeom prst="rect">
              <a:avLst/>
            </a:prstGeom>
            <a:ln>
              <a:solidFill>
                <a:srgbClr val="D5DBDB">
                  <a:lumMod val="75000"/>
                </a:srgbClr>
              </a:solidFill>
            </a:ln>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355218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E0B39D6-4F38-40BE-9784-DD5C3E904BFF}"/>
              </a:ext>
            </a:extLst>
          </p:cNvPr>
          <p:cNvSpPr>
            <a:spLocks noGrp="1"/>
          </p:cNvSpPr>
          <p:nvPr>
            <p:ph type="sldNum" idx="97"/>
          </p:nvPr>
        </p:nvSpPr>
        <p:spPr/>
        <p:txBody>
          <a:bodyPr/>
          <a:lstStyle/>
          <a:p>
            <a:fld id="{4037B1B0-0345-4E15-985A-6BECCDBE474F}" type="slidenum">
              <a:rPr lang="en-US" smtClean="0"/>
              <a:pPr/>
              <a:t>13</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CloudShell</a:t>
            </a:r>
          </a:p>
        </p:txBody>
      </p:sp>
      <p:grpSp>
        <p:nvGrpSpPr>
          <p:cNvPr id="5" name="AWSShellGroups" descr="A diagram conceptualizing AWS CloudShell command line access to development tools and storage AWS resources and tools directly from a browser as described in the notes.">
            <a:extLst>
              <a:ext uri="{FF2B5EF4-FFF2-40B4-BE49-F238E27FC236}">
                <a16:creationId xmlns:a16="http://schemas.microsoft.com/office/drawing/2014/main" id="{A40F0439-975F-44E4-BB2B-2908A8E0D7AD}"/>
              </a:ext>
            </a:extLst>
          </p:cNvPr>
          <p:cNvGrpSpPr/>
          <p:nvPr/>
        </p:nvGrpSpPr>
        <p:grpSpPr>
          <a:xfrm>
            <a:off x="551874" y="1808911"/>
            <a:ext cx="11012483" cy="3924300"/>
            <a:chOff x="551874" y="1808911"/>
            <a:chExt cx="11012483" cy="3924300"/>
          </a:xfrm>
        </p:grpSpPr>
        <p:sp>
          <p:nvSpPr>
            <p:cNvPr id="18" name="Rectangle 17">
              <a:extLst>
                <a:ext uri="{FF2B5EF4-FFF2-40B4-BE49-F238E27FC236}">
                  <a16:creationId xmlns:a16="http://schemas.microsoft.com/office/drawing/2014/main" id="{3B079849-C654-4425-8B0B-9B4E55A456A0}"/>
                </a:ext>
                <a:ext uri="{C183D7F6-B498-43B3-948B-1728B52AA6E4}">
                  <adec:decorative xmlns:adec="http://schemas.microsoft.com/office/drawing/2017/decorative" val="1"/>
                </a:ext>
              </a:extLst>
            </p:cNvPr>
            <p:cNvSpPr/>
            <p:nvPr/>
          </p:nvSpPr>
          <p:spPr>
            <a:xfrm>
              <a:off x="1777429" y="1808911"/>
              <a:ext cx="9786928" cy="3924300"/>
            </a:xfrm>
            <a:prstGeom prst="rect">
              <a:avLst/>
            </a:prstGeom>
            <a:noFill/>
            <a:ln w="254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9" name="Rectangle 18">
              <a:extLst>
                <a:ext uri="{FF2B5EF4-FFF2-40B4-BE49-F238E27FC236}">
                  <a16:creationId xmlns:a16="http://schemas.microsoft.com/office/drawing/2014/main" id="{7E6D9ADD-EB21-4AA0-9E89-2D89B961A551}"/>
                </a:ext>
                <a:ext uri="{C183D7F6-B498-43B3-948B-1728B52AA6E4}">
                  <adec:decorative xmlns:adec="http://schemas.microsoft.com/office/drawing/2017/decorative" val="1"/>
                </a:ext>
              </a:extLst>
            </p:cNvPr>
            <p:cNvSpPr/>
            <p:nvPr/>
          </p:nvSpPr>
          <p:spPr>
            <a:xfrm>
              <a:off x="551874" y="2427550"/>
              <a:ext cx="2415480" cy="2970993"/>
            </a:xfrm>
            <a:prstGeom prst="rect">
              <a:avLst/>
            </a:prstGeom>
            <a:solidFill>
              <a:srgbClr val="FFFFFF"/>
            </a:solidFill>
            <a:ln w="19050" cap="flat" cmpd="sng" algn="ctr">
              <a:solidFill>
                <a:srgbClr val="232F3E">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pic>
          <p:nvPicPr>
            <p:cNvPr id="20" name="Graphic 71">
              <a:extLst>
                <a:ext uri="{FF2B5EF4-FFF2-40B4-BE49-F238E27FC236}">
                  <a16:creationId xmlns:a16="http://schemas.microsoft.com/office/drawing/2014/main" id="{B549B889-176E-49BF-9907-3330A5AB1A3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7459" y="2740679"/>
              <a:ext cx="1024309" cy="1024309"/>
            </a:xfrm>
            <a:prstGeom prst="rect">
              <a:avLst/>
            </a:prstGeom>
          </p:spPr>
        </p:pic>
        <p:sp>
          <p:nvSpPr>
            <p:cNvPr id="21" name="TextBox 20">
              <a:extLst>
                <a:ext uri="{FF2B5EF4-FFF2-40B4-BE49-F238E27FC236}">
                  <a16:creationId xmlns:a16="http://schemas.microsoft.com/office/drawing/2014/main" id="{D90374D9-3094-4D92-A4AC-83D812FA2635}"/>
                </a:ext>
              </a:extLst>
            </p:cNvPr>
            <p:cNvSpPr txBox="1"/>
            <p:nvPr/>
          </p:nvSpPr>
          <p:spPr>
            <a:xfrm>
              <a:off x="551874" y="3984559"/>
              <a:ext cx="2415480" cy="1354217"/>
            </a:xfrm>
            <a:prstGeom prst="rect">
              <a:avLst/>
            </a:prstGeom>
            <a:noFill/>
          </p:spPr>
          <p:txBody>
            <a:bodyPr wrap="square" rtlCol="0">
              <a:spAutoFit/>
            </a:bodyPr>
            <a:lstStyle/>
            <a:p>
              <a:pPr algn="ctr"/>
              <a:r>
                <a:rPr lang="en-US" b="1" dirty="0">
                  <a:solidFill>
                    <a:srgbClr val="000000"/>
                  </a:solidFill>
                  <a:ea typeface="Amazon Ember" panose="020B0603020204020204" pitchFamily="34" charset="0"/>
                  <a:cs typeface="Amazon Ember" panose="020B0603020204020204" pitchFamily="34" charset="0"/>
                </a:rPr>
                <a:t>AWS CloudShell</a:t>
              </a:r>
            </a:p>
            <a:p>
              <a:pPr algn="ctr"/>
              <a:r>
                <a:rPr lang="en-US" sz="1600" dirty="0">
                  <a:solidFill>
                    <a:srgbClr val="000000"/>
                  </a:solidFill>
                  <a:ea typeface="Amazon Ember" panose="020B0603020204020204" pitchFamily="34" charset="0"/>
                  <a:cs typeface="Amazon Ember" panose="020B0603020204020204" pitchFamily="34" charset="0"/>
                </a:rPr>
                <a:t>Provides command line access to AWS resources and tools directly from a browser</a:t>
              </a:r>
            </a:p>
          </p:txBody>
        </p:sp>
        <p:sp>
          <p:nvSpPr>
            <p:cNvPr id="22" name="Rectangle 21">
              <a:extLst>
                <a:ext uri="{FF2B5EF4-FFF2-40B4-BE49-F238E27FC236}">
                  <a16:creationId xmlns:a16="http://schemas.microsoft.com/office/drawing/2014/main" id="{D9406A1E-FBED-441B-A1CE-218283679E26}"/>
                </a:ext>
                <a:ext uri="{C183D7F6-B498-43B3-948B-1728B52AA6E4}">
                  <adec:decorative xmlns:adec="http://schemas.microsoft.com/office/drawing/2017/decorative" val="1"/>
                </a:ext>
              </a:extLst>
            </p:cNvPr>
            <p:cNvSpPr/>
            <p:nvPr/>
          </p:nvSpPr>
          <p:spPr>
            <a:xfrm>
              <a:off x="552616" y="2427547"/>
              <a:ext cx="2414016" cy="96939"/>
            </a:xfrm>
            <a:prstGeom prst="rect">
              <a:avLst/>
            </a:prstGeom>
            <a:gradFill>
              <a:gsLst>
                <a:gs pos="0">
                  <a:srgbClr val="2E27AD"/>
                </a:gs>
                <a:gs pos="100000">
                  <a:srgbClr val="527FFF"/>
                </a:gs>
              </a:gsLst>
              <a:lin ang="2700000" scaled="0"/>
            </a:gradFill>
            <a:ln w="12700" cap="flat" cmpd="sng" algn="ctr">
              <a:solidFill>
                <a:srgbClr val="232F3E">
                  <a:lumMod val="75000"/>
                  <a:lumOff val="25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23" name="TextBox 22">
              <a:extLst>
                <a:ext uri="{FF2B5EF4-FFF2-40B4-BE49-F238E27FC236}">
                  <a16:creationId xmlns:a16="http://schemas.microsoft.com/office/drawing/2014/main" id="{DDD5F061-ABA0-4AD6-8873-C7F87A4C92DD}"/>
                </a:ext>
              </a:extLst>
            </p:cNvPr>
            <p:cNvSpPr txBox="1"/>
            <p:nvPr/>
          </p:nvSpPr>
          <p:spPr>
            <a:xfrm>
              <a:off x="3737729" y="4317628"/>
              <a:ext cx="3049691" cy="615553"/>
            </a:xfrm>
            <a:prstGeom prst="rect">
              <a:avLst/>
            </a:prstGeom>
            <a:noFill/>
          </p:spPr>
          <p:txBody>
            <a:bodyPr wrap="square" rtlCol="0">
              <a:spAutoFit/>
            </a:bodyPr>
            <a:lstStyle/>
            <a:p>
              <a:pPr algn="ctr"/>
              <a:r>
                <a:rPr lang="en-US" b="1" dirty="0">
                  <a:solidFill>
                    <a:srgbClr val="000000"/>
                  </a:solidFill>
                  <a:ea typeface="Amazon Ember" panose="020B0603020204020204" pitchFamily="34" charset="0"/>
                  <a:cs typeface="Amazon Ember" panose="020B0603020204020204" pitchFamily="34" charset="0"/>
                </a:rPr>
                <a:t>Development tools</a:t>
              </a:r>
            </a:p>
            <a:p>
              <a:pPr algn="ctr"/>
              <a:r>
                <a:rPr lang="en-US" sz="1600" dirty="0">
                  <a:solidFill>
                    <a:srgbClr val="000000"/>
                  </a:solidFill>
                  <a:ea typeface="Amazon Ember" panose="020B0603020204020204" pitchFamily="34" charset="0"/>
                  <a:cs typeface="Amazon Ember" panose="020B0603020204020204" pitchFamily="34" charset="0"/>
                </a:rPr>
                <a:t>CLIs, SDKs, and other tools </a:t>
              </a:r>
              <a:r>
                <a:rPr lang="en-US" sz="1600" b="1" dirty="0">
                  <a:solidFill>
                    <a:srgbClr val="000000"/>
                  </a:solidFill>
                  <a:ea typeface="Amazon Ember" panose="020B0603020204020204" pitchFamily="34" charset="0"/>
                  <a:cs typeface="Amazon Ember" panose="020B0603020204020204" pitchFamily="34" charset="0"/>
                </a:rPr>
                <a:t> </a:t>
              </a:r>
            </a:p>
          </p:txBody>
        </p:sp>
        <p:sp>
          <p:nvSpPr>
            <p:cNvPr id="24" name="TextBox 23">
              <a:extLst>
                <a:ext uri="{FF2B5EF4-FFF2-40B4-BE49-F238E27FC236}">
                  <a16:creationId xmlns:a16="http://schemas.microsoft.com/office/drawing/2014/main" id="{E053F359-4D46-47E7-BF08-6F35D233239E}"/>
                </a:ext>
              </a:extLst>
            </p:cNvPr>
            <p:cNvSpPr txBox="1"/>
            <p:nvPr/>
          </p:nvSpPr>
          <p:spPr>
            <a:xfrm>
              <a:off x="7971733" y="4322715"/>
              <a:ext cx="2637131" cy="861774"/>
            </a:xfrm>
            <a:prstGeom prst="rect">
              <a:avLst/>
            </a:prstGeom>
            <a:noFill/>
          </p:spPr>
          <p:txBody>
            <a:bodyPr wrap="square" rtlCol="0">
              <a:spAutoFit/>
            </a:bodyPr>
            <a:lstStyle/>
            <a:p>
              <a:pPr algn="ctr"/>
              <a:r>
                <a:rPr lang="en-US" b="1" dirty="0">
                  <a:solidFill>
                    <a:srgbClr val="000000"/>
                  </a:solidFill>
                  <a:ea typeface="Amazon Ember" panose="020B0603020204020204" pitchFamily="34" charset="0"/>
                  <a:cs typeface="Amazon Ember" panose="020B0603020204020204" pitchFamily="34" charset="0"/>
                </a:rPr>
                <a:t>Storage</a:t>
              </a:r>
            </a:p>
            <a:p>
              <a:pPr algn="ctr"/>
              <a:r>
                <a:rPr lang="en-US" sz="1600" dirty="0">
                  <a:solidFill>
                    <a:srgbClr val="000000"/>
                  </a:solidFill>
                  <a:ea typeface="Amazon Ember" panose="020B0603020204020204" pitchFamily="34" charset="0"/>
                  <a:cs typeface="Amazon Ember" panose="020B0603020204020204" pitchFamily="34" charset="0"/>
                </a:rPr>
                <a:t>Up to 1 GB within the home directory</a:t>
              </a:r>
            </a:p>
          </p:txBody>
        </p:sp>
        <p:pic>
          <p:nvPicPr>
            <p:cNvPr id="25" name="Picture 24">
              <a:extLst>
                <a:ext uri="{FF2B5EF4-FFF2-40B4-BE49-F238E27FC236}">
                  <a16:creationId xmlns:a16="http://schemas.microsoft.com/office/drawing/2014/main" id="{BF3C3614-AA81-40D5-9CB4-61B8D890DD6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07033" y="2606644"/>
              <a:ext cx="3166533" cy="1554480"/>
            </a:xfrm>
            <a:prstGeom prst="rect">
              <a:avLst/>
            </a:prstGeom>
          </p:spPr>
        </p:pic>
        <p:pic>
          <p:nvPicPr>
            <p:cNvPr id="26" name="Picture 25">
              <a:extLst>
                <a:ext uri="{FF2B5EF4-FFF2-40B4-BE49-F238E27FC236}">
                  <a16:creationId xmlns:a16="http://schemas.microsoft.com/office/drawing/2014/main" id="{C65CDB33-EA26-4290-B3E2-323B01BFF49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79309" y="2640397"/>
              <a:ext cx="3166533" cy="1554480"/>
            </a:xfrm>
            <a:prstGeom prst="rect">
              <a:avLst/>
            </a:prstGeom>
          </p:spPr>
        </p:pic>
      </p:grpSp>
    </p:spTree>
    <p:custDataLst>
      <p:tags r:id="rId1"/>
    </p:custDataLst>
    <p:extLst>
      <p:ext uri="{BB962C8B-B14F-4D97-AF65-F5344CB8AC3E}">
        <p14:creationId xmlns:p14="http://schemas.microsoft.com/office/powerpoint/2010/main" val="413397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DA2F2FB-81B4-467D-90E4-4443DD61EE6F}"/>
              </a:ext>
            </a:extLst>
          </p:cNvPr>
          <p:cNvSpPr>
            <a:spLocks noGrp="1"/>
          </p:cNvSpPr>
          <p:nvPr>
            <p:ph type="sldNum" idx="97"/>
          </p:nvPr>
        </p:nvSpPr>
        <p:spPr/>
        <p:txBody>
          <a:bodyPr/>
          <a:lstStyle/>
          <a:p>
            <a:fld id="{4037B1B0-0345-4E15-985A-6BECCDBE474F}" type="slidenum">
              <a:rPr lang="en-US" smtClean="0"/>
              <a:pPr/>
              <a:t>14</a:t>
            </a:fld>
            <a:endParaRPr lang="en-US"/>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br>
              <a:rPr lang="en-US" dirty="0"/>
            </a:br>
            <a:r>
              <a:rPr lang="en-US" dirty="0"/>
              <a:t>Tools for automating resource discovery</a:t>
            </a:r>
          </a:p>
        </p:txBody>
      </p:sp>
    </p:spTree>
    <p:custDataLst>
      <p:tags r:id="rId1"/>
    </p:custDataLst>
    <p:extLst>
      <p:ext uri="{BB962C8B-B14F-4D97-AF65-F5344CB8AC3E}">
        <p14:creationId xmlns:p14="http://schemas.microsoft.com/office/powerpoint/2010/main" val="138776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AA51E6F4-2F7C-4F55-A20B-F3DEEE8BB678}"/>
              </a:ext>
            </a:extLst>
          </p:cNvPr>
          <p:cNvSpPr>
            <a:spLocks noGrp="1"/>
          </p:cNvSpPr>
          <p:nvPr>
            <p:ph type="sldNum" idx="97"/>
          </p:nvPr>
        </p:nvSpPr>
        <p:spPr/>
        <p:txBody>
          <a:bodyPr/>
          <a:lstStyle/>
          <a:p>
            <a:fld id="{4037B1B0-0345-4E15-985A-6BECCDBE474F}" type="slidenum">
              <a:rPr lang="en-US" smtClean="0"/>
              <a:pPr/>
              <a:t>15</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Systems Manager overview</a:t>
            </a:r>
          </a:p>
        </p:txBody>
      </p:sp>
      <p:grpSp>
        <p:nvGrpSpPr>
          <p:cNvPr id="5" name="Images">
            <a:extLst>
              <a:ext uri="{FF2B5EF4-FFF2-40B4-BE49-F238E27FC236}">
                <a16:creationId xmlns:a16="http://schemas.microsoft.com/office/drawing/2014/main" id="{CFBC3E16-D961-4165-8F0E-86E2ABAE9FB0}"/>
              </a:ext>
              <a:ext uri="{C183D7F6-B498-43B3-948B-1728B52AA6E4}">
                <adec:decorative xmlns:adec="http://schemas.microsoft.com/office/drawing/2017/decorative" val="1"/>
              </a:ext>
            </a:extLst>
          </p:cNvPr>
          <p:cNvGrpSpPr/>
          <p:nvPr/>
        </p:nvGrpSpPr>
        <p:grpSpPr>
          <a:xfrm>
            <a:off x="589758" y="1834626"/>
            <a:ext cx="11012483" cy="3924300"/>
            <a:chOff x="589758" y="1834626"/>
            <a:chExt cx="11012483" cy="3924300"/>
          </a:xfrm>
        </p:grpSpPr>
        <p:sp>
          <p:nvSpPr>
            <p:cNvPr id="9" name="Rectangle 8">
              <a:extLst>
                <a:ext uri="{FF2B5EF4-FFF2-40B4-BE49-F238E27FC236}">
                  <a16:creationId xmlns:a16="http://schemas.microsoft.com/office/drawing/2014/main" id="{D1DBABC4-0BCE-4100-9103-BF359F65EC0D}"/>
                </a:ext>
                <a:ext uri="{C183D7F6-B498-43B3-948B-1728B52AA6E4}">
                  <adec:decorative xmlns:adec="http://schemas.microsoft.com/office/drawing/2017/decorative" val="1"/>
                </a:ext>
              </a:extLst>
            </p:cNvPr>
            <p:cNvSpPr/>
            <p:nvPr/>
          </p:nvSpPr>
          <p:spPr>
            <a:xfrm>
              <a:off x="1420016" y="1834626"/>
              <a:ext cx="10182225" cy="3924300"/>
            </a:xfrm>
            <a:prstGeom prst="rect">
              <a:avLst/>
            </a:prstGeom>
            <a:noFill/>
            <a:ln w="254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86FEFF95-1A2A-4034-BB48-60BB837678FF}"/>
                </a:ext>
                <a:ext uri="{C183D7F6-B498-43B3-948B-1728B52AA6E4}">
                  <adec:decorative xmlns:adec="http://schemas.microsoft.com/office/drawing/2017/decorative" val="1"/>
                </a:ext>
              </a:extLst>
            </p:cNvPr>
            <p:cNvSpPr/>
            <p:nvPr/>
          </p:nvSpPr>
          <p:spPr>
            <a:xfrm>
              <a:off x="589758" y="2124494"/>
              <a:ext cx="2415480" cy="2976092"/>
            </a:xfrm>
            <a:prstGeom prst="rect">
              <a:avLst/>
            </a:prstGeom>
            <a:solidFill>
              <a:srgbClr val="FFFFFF"/>
            </a:solidFill>
            <a:ln w="25400" cap="flat" cmpd="sng" algn="ctr">
              <a:solidFill>
                <a:schemeClr val="bg1">
                  <a:lumMod val="6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pic>
          <p:nvPicPr>
            <p:cNvPr id="11" name="Graphic 71">
              <a:extLst>
                <a:ext uri="{FF2B5EF4-FFF2-40B4-BE49-F238E27FC236}">
                  <a16:creationId xmlns:a16="http://schemas.microsoft.com/office/drawing/2014/main" id="{7217A2F9-8584-4B73-8F1F-DCB97A4EEF5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5343" y="2437623"/>
              <a:ext cx="1024309" cy="1024309"/>
            </a:xfrm>
            <a:prstGeom prst="rect">
              <a:avLst/>
            </a:prstGeom>
          </p:spPr>
        </p:pic>
        <p:sp>
          <p:nvSpPr>
            <p:cNvPr id="13" name="Rectangle 12">
              <a:extLst>
                <a:ext uri="{FF2B5EF4-FFF2-40B4-BE49-F238E27FC236}">
                  <a16:creationId xmlns:a16="http://schemas.microsoft.com/office/drawing/2014/main" id="{A96D0265-220C-4676-891A-625987329697}"/>
                </a:ext>
                <a:ext uri="{C183D7F6-B498-43B3-948B-1728B52AA6E4}">
                  <adec:decorative xmlns:adec="http://schemas.microsoft.com/office/drawing/2017/decorative" val="1"/>
                </a:ext>
              </a:extLst>
            </p:cNvPr>
            <p:cNvSpPr/>
            <p:nvPr/>
          </p:nvSpPr>
          <p:spPr>
            <a:xfrm>
              <a:off x="589758" y="2124491"/>
              <a:ext cx="2415480" cy="96939"/>
            </a:xfrm>
            <a:prstGeom prst="rect">
              <a:avLst/>
            </a:prstGeom>
            <a:solidFill>
              <a:srgbClr val="DD30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pic>
          <p:nvPicPr>
            <p:cNvPr id="14" name="Picture 13">
              <a:extLst>
                <a:ext uri="{FF2B5EF4-FFF2-40B4-BE49-F238E27FC236}">
                  <a16:creationId xmlns:a16="http://schemas.microsoft.com/office/drawing/2014/main" id="{39374CC3-D1B7-4C57-830D-84030F0DDCC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4457" y="2463887"/>
              <a:ext cx="2636699" cy="2636699"/>
            </a:xfrm>
            <a:prstGeom prst="rect">
              <a:avLst/>
            </a:prstGeom>
          </p:spPr>
        </p:pic>
        <p:pic>
          <p:nvPicPr>
            <p:cNvPr id="15" name="Picture 14">
              <a:extLst>
                <a:ext uri="{FF2B5EF4-FFF2-40B4-BE49-F238E27FC236}">
                  <a16:creationId xmlns:a16="http://schemas.microsoft.com/office/drawing/2014/main" id="{C60B7E23-E712-4B16-B5E0-C09B7CBE42A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4841" y="3032227"/>
              <a:ext cx="1467932" cy="1500019"/>
            </a:xfrm>
            <a:prstGeom prst="rect">
              <a:avLst/>
            </a:prstGeom>
          </p:spPr>
        </p:pic>
        <p:pic>
          <p:nvPicPr>
            <p:cNvPr id="19" name="Picture 18">
              <a:extLst>
                <a:ext uri="{FF2B5EF4-FFF2-40B4-BE49-F238E27FC236}">
                  <a16:creationId xmlns:a16="http://schemas.microsoft.com/office/drawing/2014/main" id="{391316EF-A070-4188-A233-D2133274563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1396" y="2700816"/>
              <a:ext cx="2342525" cy="2162841"/>
            </a:xfrm>
            <a:prstGeom prst="rect">
              <a:avLst/>
            </a:prstGeom>
          </p:spPr>
        </p:pic>
      </p:grpSp>
      <p:sp>
        <p:nvSpPr>
          <p:cNvPr id="12" name="TextBox 11">
            <a:extLst>
              <a:ext uri="{FF2B5EF4-FFF2-40B4-BE49-F238E27FC236}">
                <a16:creationId xmlns:a16="http://schemas.microsoft.com/office/drawing/2014/main" id="{603AB9F8-6432-4561-83C6-4E88F574276D}"/>
              </a:ext>
            </a:extLst>
          </p:cNvPr>
          <p:cNvSpPr txBox="1"/>
          <p:nvPr/>
        </p:nvSpPr>
        <p:spPr>
          <a:xfrm>
            <a:off x="589758" y="3681503"/>
            <a:ext cx="2415480" cy="1077218"/>
          </a:xfrm>
          <a:prstGeom prst="rect">
            <a:avLst/>
          </a:prstGeom>
          <a:noFill/>
        </p:spPr>
        <p:txBody>
          <a:bodyPr wrap="square" rtlCol="0">
            <a:spAutoFit/>
          </a:bodyPr>
          <a:lstStyle/>
          <a:p>
            <a:pPr algn="ctr"/>
            <a:r>
              <a:rPr lang="en-US" sz="1600" dirty="0">
                <a:solidFill>
                  <a:srgbClr val="000000"/>
                </a:solidFill>
                <a:ea typeface="Amazon Ember Medium" panose="020B0603020204030204" pitchFamily="34" charset="0"/>
                <a:cs typeface="Amazon Ember Medium" panose="020B0603020204030204" pitchFamily="34" charset="0"/>
              </a:rPr>
              <a:t>AWS Systems Manager</a:t>
            </a:r>
          </a:p>
          <a:p>
            <a:pPr algn="ctr"/>
            <a:r>
              <a:rPr lang="en-US" sz="1600" dirty="0">
                <a:solidFill>
                  <a:srgbClr val="000000"/>
                </a:solidFill>
                <a:ea typeface="Amazon Ember" panose="020B0603020204020204" pitchFamily="34" charset="0"/>
                <a:cs typeface="Amazon Ember" panose="020B0603020204020204" pitchFamily="34" charset="0"/>
              </a:rPr>
              <a:t>Helps you safely manage and operate your resources at scale</a:t>
            </a:r>
          </a:p>
        </p:txBody>
      </p:sp>
      <p:sp>
        <p:nvSpPr>
          <p:cNvPr id="16" name="TextBox 15">
            <a:extLst>
              <a:ext uri="{FF2B5EF4-FFF2-40B4-BE49-F238E27FC236}">
                <a16:creationId xmlns:a16="http://schemas.microsoft.com/office/drawing/2014/main" id="{A54C438F-34F6-4A1F-83C1-B0312000E3A0}"/>
              </a:ext>
            </a:extLst>
          </p:cNvPr>
          <p:cNvSpPr txBox="1"/>
          <p:nvPr/>
        </p:nvSpPr>
        <p:spPr>
          <a:xfrm>
            <a:off x="3493811" y="4712269"/>
            <a:ext cx="2296160" cy="338554"/>
          </a:xfrm>
          <a:prstGeom prst="rect">
            <a:avLst/>
          </a:prstGeom>
          <a:noFill/>
        </p:spPr>
        <p:txBody>
          <a:bodyPr wrap="square" rtlCol="0">
            <a:spAutoFit/>
          </a:bodyPr>
          <a:lstStyle/>
          <a:p>
            <a:pPr algn="ctr"/>
            <a:r>
              <a:rPr lang="en-US" sz="1600" b="1" dirty="0">
                <a:solidFill>
                  <a:srgbClr val="000000"/>
                </a:solidFill>
                <a:ea typeface="Amazon Ember" panose="020B0603020204020204" pitchFamily="34" charset="0"/>
                <a:cs typeface="Amazon Ember" panose="020B0603020204020204" pitchFamily="34" charset="0"/>
              </a:rPr>
              <a:t>Group resources</a:t>
            </a:r>
          </a:p>
        </p:txBody>
      </p:sp>
      <p:sp>
        <p:nvSpPr>
          <p:cNvPr id="17" name="TextBox 16">
            <a:extLst>
              <a:ext uri="{FF2B5EF4-FFF2-40B4-BE49-F238E27FC236}">
                <a16:creationId xmlns:a16="http://schemas.microsoft.com/office/drawing/2014/main" id="{347A1862-64B8-41C9-86BD-4CA6CD3BAF34}"/>
              </a:ext>
            </a:extLst>
          </p:cNvPr>
          <p:cNvSpPr txBox="1"/>
          <p:nvPr/>
        </p:nvSpPr>
        <p:spPr>
          <a:xfrm>
            <a:off x="6358243" y="4712269"/>
            <a:ext cx="1989126" cy="338554"/>
          </a:xfrm>
          <a:prstGeom prst="rect">
            <a:avLst/>
          </a:prstGeom>
          <a:noFill/>
        </p:spPr>
        <p:txBody>
          <a:bodyPr wrap="square" rtlCol="0">
            <a:spAutoFit/>
          </a:bodyPr>
          <a:lstStyle/>
          <a:p>
            <a:pPr algn="ctr"/>
            <a:r>
              <a:rPr lang="en-US" sz="1600" b="1" dirty="0">
                <a:solidFill>
                  <a:srgbClr val="000000"/>
                </a:solidFill>
                <a:ea typeface="Amazon Ember" panose="020B0603020204020204" pitchFamily="34" charset="0"/>
                <a:cs typeface="Amazon Ember" panose="020B0603020204020204" pitchFamily="34" charset="0"/>
              </a:rPr>
              <a:t>Visualize data</a:t>
            </a:r>
          </a:p>
        </p:txBody>
      </p:sp>
      <p:sp>
        <p:nvSpPr>
          <p:cNvPr id="18" name="TextBox 17">
            <a:extLst>
              <a:ext uri="{FF2B5EF4-FFF2-40B4-BE49-F238E27FC236}">
                <a16:creationId xmlns:a16="http://schemas.microsoft.com/office/drawing/2014/main" id="{6ACCFC4E-437F-48D0-A7B6-C668E1D6F3B9}"/>
              </a:ext>
            </a:extLst>
          </p:cNvPr>
          <p:cNvSpPr txBox="1"/>
          <p:nvPr/>
        </p:nvSpPr>
        <p:spPr>
          <a:xfrm>
            <a:off x="9160126" y="4712269"/>
            <a:ext cx="2145063" cy="338554"/>
          </a:xfrm>
          <a:prstGeom prst="rect">
            <a:avLst/>
          </a:prstGeom>
          <a:noFill/>
        </p:spPr>
        <p:txBody>
          <a:bodyPr wrap="square" rtlCol="0">
            <a:spAutoFit/>
          </a:bodyPr>
          <a:lstStyle/>
          <a:p>
            <a:pPr algn="ctr"/>
            <a:r>
              <a:rPr lang="en-US" sz="1600" b="1" dirty="0">
                <a:solidFill>
                  <a:srgbClr val="000000"/>
                </a:solidFill>
                <a:ea typeface="Amazon Ember" panose="020B0603020204020204" pitchFamily="34" charset="0"/>
                <a:cs typeface="Amazon Ember" panose="020B0603020204020204" pitchFamily="34" charset="0"/>
              </a:rPr>
              <a:t>Take action</a:t>
            </a:r>
          </a:p>
        </p:txBody>
      </p:sp>
    </p:spTree>
    <p:custDataLst>
      <p:tags r:id="rId1"/>
    </p:custDataLst>
    <p:extLst>
      <p:ext uri="{BB962C8B-B14F-4D97-AF65-F5344CB8AC3E}">
        <p14:creationId xmlns:p14="http://schemas.microsoft.com/office/powerpoint/2010/main" val="29310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A17B8343-B0C3-4691-9751-298869805189}"/>
              </a:ext>
            </a:extLst>
          </p:cNvPr>
          <p:cNvSpPr>
            <a:spLocks noGrp="1"/>
          </p:cNvSpPr>
          <p:nvPr>
            <p:ph type="sldNum" idx="97"/>
          </p:nvPr>
        </p:nvSpPr>
        <p:spPr/>
        <p:txBody>
          <a:bodyPr/>
          <a:lstStyle/>
          <a:p>
            <a:fld id="{4037B1B0-0345-4E15-985A-6BECCDBE474F}" type="slidenum">
              <a:rPr lang="en-US" smtClean="0"/>
              <a:pPr/>
              <a:t>16</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Config overview</a:t>
            </a:r>
          </a:p>
        </p:txBody>
      </p:sp>
      <p:grpSp>
        <p:nvGrpSpPr>
          <p:cNvPr id="10" name="Images">
            <a:extLst>
              <a:ext uri="{FF2B5EF4-FFF2-40B4-BE49-F238E27FC236}">
                <a16:creationId xmlns:a16="http://schemas.microsoft.com/office/drawing/2014/main" id="{1A9F02A4-E2DA-44BC-8EAA-2D10D7FD41CC}"/>
              </a:ext>
              <a:ext uri="{C183D7F6-B498-43B3-948B-1728B52AA6E4}">
                <adec:decorative xmlns:adec="http://schemas.microsoft.com/office/drawing/2017/decorative" val="1"/>
              </a:ext>
            </a:extLst>
          </p:cNvPr>
          <p:cNvGrpSpPr/>
          <p:nvPr/>
        </p:nvGrpSpPr>
        <p:grpSpPr>
          <a:xfrm>
            <a:off x="589758" y="1834626"/>
            <a:ext cx="11012483" cy="3924300"/>
            <a:chOff x="589758" y="1834626"/>
            <a:chExt cx="11012483" cy="3924300"/>
          </a:xfrm>
        </p:grpSpPr>
        <p:pic>
          <p:nvPicPr>
            <p:cNvPr id="17" name="Picture 16">
              <a:extLst>
                <a:ext uri="{FF2B5EF4-FFF2-40B4-BE49-F238E27FC236}">
                  <a16:creationId xmlns:a16="http://schemas.microsoft.com/office/drawing/2014/main" id="{94E1689B-3348-4DAB-B868-412DD153715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128" y="2551270"/>
              <a:ext cx="2040124" cy="2045224"/>
            </a:xfrm>
            <a:prstGeom prst="rect">
              <a:avLst/>
            </a:prstGeom>
          </p:spPr>
        </p:pic>
        <p:sp>
          <p:nvSpPr>
            <p:cNvPr id="5" name="Rectangle 4">
              <a:extLst>
                <a:ext uri="{FF2B5EF4-FFF2-40B4-BE49-F238E27FC236}">
                  <a16:creationId xmlns:a16="http://schemas.microsoft.com/office/drawing/2014/main" id="{322F3831-CBB1-4228-A704-14F2CE4D323B}"/>
                </a:ext>
                <a:ext uri="{C183D7F6-B498-43B3-948B-1728B52AA6E4}">
                  <adec:decorative xmlns:adec="http://schemas.microsoft.com/office/drawing/2017/decorative" val="1"/>
                </a:ext>
              </a:extLst>
            </p:cNvPr>
            <p:cNvSpPr/>
            <p:nvPr/>
          </p:nvSpPr>
          <p:spPr>
            <a:xfrm>
              <a:off x="1420016" y="1834626"/>
              <a:ext cx="10182225" cy="3924300"/>
            </a:xfrm>
            <a:prstGeom prst="rect">
              <a:avLst/>
            </a:prstGeom>
            <a:noFill/>
            <a:ln w="254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2A17D0D1-CA15-471A-9587-E099B8C08123}"/>
                </a:ext>
                <a:ext uri="{C183D7F6-B498-43B3-948B-1728B52AA6E4}">
                  <adec:decorative xmlns:adec="http://schemas.microsoft.com/office/drawing/2017/decorative" val="1"/>
                </a:ext>
              </a:extLst>
            </p:cNvPr>
            <p:cNvSpPr/>
            <p:nvPr/>
          </p:nvSpPr>
          <p:spPr>
            <a:xfrm>
              <a:off x="589758" y="2124495"/>
              <a:ext cx="2415480" cy="2993195"/>
            </a:xfrm>
            <a:prstGeom prst="rect">
              <a:avLst/>
            </a:prstGeom>
            <a:solidFill>
              <a:srgbClr val="FFFFFF"/>
            </a:solidFill>
            <a:ln w="25400" cap="flat" cmpd="sng" algn="ctr">
              <a:solidFill>
                <a:schemeClr val="bg1">
                  <a:lumMod val="6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pic>
          <p:nvPicPr>
            <p:cNvPr id="7" name="Graphic 71">
              <a:extLst>
                <a:ext uri="{FF2B5EF4-FFF2-40B4-BE49-F238E27FC236}">
                  <a16:creationId xmlns:a16="http://schemas.microsoft.com/office/drawing/2014/main" id="{6B622CBA-A450-4F2D-87AD-6EC421221F3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5343" y="2437623"/>
              <a:ext cx="1024309" cy="1024309"/>
            </a:xfrm>
            <a:prstGeom prst="rect">
              <a:avLst/>
            </a:prstGeom>
          </p:spPr>
        </p:pic>
        <p:sp>
          <p:nvSpPr>
            <p:cNvPr id="9" name="Rectangle 8">
              <a:extLst>
                <a:ext uri="{FF2B5EF4-FFF2-40B4-BE49-F238E27FC236}">
                  <a16:creationId xmlns:a16="http://schemas.microsoft.com/office/drawing/2014/main" id="{D5D75172-9C78-4414-B1FD-6C2D96BF308C}"/>
                </a:ext>
                <a:ext uri="{C183D7F6-B498-43B3-948B-1728B52AA6E4}">
                  <adec:decorative xmlns:adec="http://schemas.microsoft.com/office/drawing/2017/decorative" val="1"/>
                </a:ext>
              </a:extLst>
            </p:cNvPr>
            <p:cNvSpPr/>
            <p:nvPr/>
          </p:nvSpPr>
          <p:spPr>
            <a:xfrm>
              <a:off x="589758" y="2124491"/>
              <a:ext cx="2415480" cy="96939"/>
            </a:xfrm>
            <a:prstGeom prst="rect">
              <a:avLst/>
            </a:prstGeom>
            <a:solidFill>
              <a:srgbClr val="DD30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pic>
          <p:nvPicPr>
            <p:cNvPr id="16" name="Picture 15">
              <a:extLst>
                <a:ext uri="{FF2B5EF4-FFF2-40B4-BE49-F238E27FC236}">
                  <a16:creationId xmlns:a16="http://schemas.microsoft.com/office/drawing/2014/main" id="{222388D8-BE3E-45FE-BA4C-2942141653F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9963" y="3135451"/>
              <a:ext cx="1220343" cy="1092104"/>
            </a:xfrm>
            <a:prstGeom prst="rect">
              <a:avLst/>
            </a:prstGeom>
          </p:spPr>
        </p:pic>
        <p:pic>
          <p:nvPicPr>
            <p:cNvPr id="18" name="Picture 17">
              <a:extLst>
                <a:ext uri="{FF2B5EF4-FFF2-40B4-BE49-F238E27FC236}">
                  <a16:creationId xmlns:a16="http://schemas.microsoft.com/office/drawing/2014/main" id="{EB27AF41-E944-474E-AD33-C2C4224F62F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9373" y="2949777"/>
              <a:ext cx="1435987" cy="1439578"/>
            </a:xfrm>
            <a:prstGeom prst="rect">
              <a:avLst/>
            </a:prstGeom>
          </p:spPr>
        </p:pic>
        <p:pic>
          <p:nvPicPr>
            <p:cNvPr id="19" name="Picture 18">
              <a:extLst>
                <a:ext uri="{FF2B5EF4-FFF2-40B4-BE49-F238E27FC236}">
                  <a16:creationId xmlns:a16="http://schemas.microsoft.com/office/drawing/2014/main" id="{044D4AC5-F747-4498-AD3D-923ED7B358E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9494" y="3179827"/>
              <a:ext cx="1092258" cy="1077218"/>
            </a:xfrm>
            <a:prstGeom prst="rect">
              <a:avLst/>
            </a:prstGeom>
          </p:spPr>
        </p:pic>
      </p:grpSp>
      <p:sp>
        <p:nvSpPr>
          <p:cNvPr id="8" name="TextBox 7">
            <a:extLst>
              <a:ext uri="{FF2B5EF4-FFF2-40B4-BE49-F238E27FC236}">
                <a16:creationId xmlns:a16="http://schemas.microsoft.com/office/drawing/2014/main" id="{C811305B-378E-4FE6-BAD5-CC7ABB85DE0D}"/>
              </a:ext>
            </a:extLst>
          </p:cNvPr>
          <p:cNvSpPr txBox="1"/>
          <p:nvPr/>
        </p:nvSpPr>
        <p:spPr>
          <a:xfrm>
            <a:off x="589758" y="3681503"/>
            <a:ext cx="2415480" cy="1077218"/>
          </a:xfrm>
          <a:prstGeom prst="rect">
            <a:avLst/>
          </a:prstGeom>
          <a:noFill/>
        </p:spPr>
        <p:txBody>
          <a:bodyPr wrap="square" rtlCol="0">
            <a:spAutoFit/>
          </a:bodyPr>
          <a:lstStyle/>
          <a:p>
            <a:pPr algn="ctr"/>
            <a:r>
              <a:rPr lang="en-US" sz="1600" dirty="0">
                <a:ea typeface="Amazon Ember Medium" panose="020B0603020204030204" pitchFamily="34" charset="0"/>
                <a:cs typeface="Amazon Ember Medium" panose="020B0603020204030204" pitchFamily="34" charset="0"/>
              </a:rPr>
              <a:t>AWS Config</a:t>
            </a:r>
          </a:p>
          <a:p>
            <a:pPr algn="ctr"/>
            <a:r>
              <a:rPr lang="en-US" sz="1600" dirty="0">
                <a:ea typeface="Amazon Ember" panose="020B0603020204020204" pitchFamily="34" charset="0"/>
                <a:cs typeface="Amazon Ember" panose="020B0603020204020204" pitchFamily="34" charset="0"/>
              </a:rPr>
              <a:t>Records and normalizes the changes into a consistent format</a:t>
            </a:r>
          </a:p>
        </p:txBody>
      </p:sp>
      <p:sp>
        <p:nvSpPr>
          <p:cNvPr id="20" name="TextBox 19">
            <a:extLst>
              <a:ext uri="{FF2B5EF4-FFF2-40B4-BE49-F238E27FC236}">
                <a16:creationId xmlns:a16="http://schemas.microsoft.com/office/drawing/2014/main" id="{5DDE4D9F-FAB8-4E02-9512-5112B8A9E8A3}"/>
              </a:ext>
            </a:extLst>
          </p:cNvPr>
          <p:cNvSpPr txBox="1"/>
          <p:nvPr/>
        </p:nvSpPr>
        <p:spPr>
          <a:xfrm>
            <a:off x="2931225" y="4443199"/>
            <a:ext cx="2296160" cy="338554"/>
          </a:xfrm>
          <a:prstGeom prst="rect">
            <a:avLst/>
          </a:prstGeom>
          <a:noFill/>
        </p:spPr>
        <p:txBody>
          <a:bodyPr wrap="square" rtlCol="0">
            <a:spAutoFit/>
          </a:bodyPr>
          <a:lstStyle/>
          <a:p>
            <a:pPr algn="ctr"/>
            <a:r>
              <a:rPr lang="en-US" sz="1600" b="1" dirty="0">
                <a:ea typeface="Amazon Ember" panose="020B0603020204020204" pitchFamily="34" charset="0"/>
                <a:cs typeface="Amazon Ember" panose="020B0603020204020204" pitchFamily="34" charset="0"/>
              </a:rPr>
              <a:t>Discover resources</a:t>
            </a:r>
          </a:p>
        </p:txBody>
      </p:sp>
      <p:sp>
        <p:nvSpPr>
          <p:cNvPr id="23" name="TextBox 22">
            <a:extLst>
              <a:ext uri="{FF2B5EF4-FFF2-40B4-BE49-F238E27FC236}">
                <a16:creationId xmlns:a16="http://schemas.microsoft.com/office/drawing/2014/main" id="{15F5E2A9-CAD1-4E0A-8CDF-6C309B715864}"/>
              </a:ext>
            </a:extLst>
          </p:cNvPr>
          <p:cNvSpPr txBox="1"/>
          <p:nvPr/>
        </p:nvSpPr>
        <p:spPr>
          <a:xfrm>
            <a:off x="5156085" y="4443199"/>
            <a:ext cx="2296160" cy="338554"/>
          </a:xfrm>
          <a:prstGeom prst="rect">
            <a:avLst/>
          </a:prstGeom>
          <a:noFill/>
        </p:spPr>
        <p:txBody>
          <a:bodyPr wrap="square" rtlCol="0">
            <a:spAutoFit/>
          </a:bodyPr>
          <a:lstStyle/>
          <a:p>
            <a:pPr algn="ctr"/>
            <a:r>
              <a:rPr lang="en-US" sz="1600" b="1" dirty="0">
                <a:ea typeface="Amazon Ember" panose="020B0603020204020204" pitchFamily="34" charset="0"/>
                <a:cs typeface="Amazon Ember" panose="020B0603020204020204" pitchFamily="34" charset="0"/>
              </a:rPr>
              <a:t>Record configurations</a:t>
            </a:r>
          </a:p>
        </p:txBody>
      </p:sp>
      <p:sp>
        <p:nvSpPr>
          <p:cNvPr id="21" name="TextBox 20">
            <a:extLst>
              <a:ext uri="{FF2B5EF4-FFF2-40B4-BE49-F238E27FC236}">
                <a16:creationId xmlns:a16="http://schemas.microsoft.com/office/drawing/2014/main" id="{24F77968-C092-45F9-96DA-57F310AD0829}"/>
              </a:ext>
            </a:extLst>
          </p:cNvPr>
          <p:cNvSpPr txBox="1"/>
          <p:nvPr/>
        </p:nvSpPr>
        <p:spPr>
          <a:xfrm>
            <a:off x="7378232" y="4438368"/>
            <a:ext cx="2296160" cy="338554"/>
          </a:xfrm>
          <a:prstGeom prst="rect">
            <a:avLst/>
          </a:prstGeom>
          <a:noFill/>
        </p:spPr>
        <p:txBody>
          <a:bodyPr wrap="square" rtlCol="0">
            <a:spAutoFit/>
          </a:bodyPr>
          <a:lstStyle/>
          <a:p>
            <a:pPr algn="ctr"/>
            <a:r>
              <a:rPr lang="en-US" sz="1600" b="1" dirty="0">
                <a:ea typeface="Amazon Ember" panose="020B0603020204020204" pitchFamily="34" charset="0"/>
                <a:cs typeface="Amazon Ember" panose="020B0603020204020204" pitchFamily="34" charset="0"/>
              </a:rPr>
              <a:t>Capture changes</a:t>
            </a:r>
          </a:p>
        </p:txBody>
      </p:sp>
      <p:sp>
        <p:nvSpPr>
          <p:cNvPr id="22" name="TextBox 21">
            <a:extLst>
              <a:ext uri="{FF2B5EF4-FFF2-40B4-BE49-F238E27FC236}">
                <a16:creationId xmlns:a16="http://schemas.microsoft.com/office/drawing/2014/main" id="{B164B911-3916-41D8-A1F7-FFED5530C660}"/>
              </a:ext>
            </a:extLst>
          </p:cNvPr>
          <p:cNvSpPr txBox="1"/>
          <p:nvPr/>
        </p:nvSpPr>
        <p:spPr>
          <a:xfrm>
            <a:off x="9327206" y="4368739"/>
            <a:ext cx="2296160" cy="584775"/>
          </a:xfrm>
          <a:prstGeom prst="rect">
            <a:avLst/>
          </a:prstGeom>
          <a:noFill/>
        </p:spPr>
        <p:txBody>
          <a:bodyPr wrap="square" rtlCol="0">
            <a:spAutoFit/>
          </a:bodyPr>
          <a:lstStyle/>
          <a:p>
            <a:pPr algn="ctr"/>
            <a:r>
              <a:rPr lang="en-US" sz="1600" b="1" dirty="0">
                <a:ea typeface="Amazon Ember" panose="020B0603020204020204" pitchFamily="34" charset="0"/>
                <a:cs typeface="Amazon Ember" panose="020B0603020204020204" pitchFamily="34" charset="0"/>
              </a:rPr>
              <a:t>Analyze changes</a:t>
            </a:r>
          </a:p>
          <a:p>
            <a:pPr algn="ctr"/>
            <a:r>
              <a:rPr lang="en-US" sz="1600" b="1" dirty="0">
                <a:ea typeface="Amazon Ember" panose="020B0603020204020204" pitchFamily="34" charset="0"/>
                <a:cs typeface="Amazon Ember" panose="020B0603020204020204" pitchFamily="34" charset="0"/>
              </a:rPr>
              <a:t>and remediate</a:t>
            </a:r>
          </a:p>
        </p:txBody>
      </p:sp>
    </p:spTree>
    <p:custDataLst>
      <p:tags r:id="rId1"/>
    </p:custDataLst>
    <p:extLst>
      <p:ext uri="{BB962C8B-B14F-4D97-AF65-F5344CB8AC3E}">
        <p14:creationId xmlns:p14="http://schemas.microsoft.com/office/powerpoint/2010/main" val="116693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8B60001-8BBE-46E8-AB60-078A7E3AB7D9}"/>
              </a:ext>
            </a:extLst>
          </p:cNvPr>
          <p:cNvSpPr>
            <a:spLocks noGrp="1"/>
          </p:cNvSpPr>
          <p:nvPr>
            <p:ph type="sldNum" idx="97"/>
          </p:nvPr>
        </p:nvSpPr>
        <p:spPr/>
        <p:txBody>
          <a:bodyPr/>
          <a:lstStyle/>
          <a:p>
            <a:fld id="{4037B1B0-0345-4E15-985A-6BECCDBE474F}" type="slidenum">
              <a:rPr lang="en-US" smtClean="0"/>
              <a:pPr/>
              <a:t>17</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Config: Use cases</a:t>
            </a:r>
          </a:p>
        </p:txBody>
      </p:sp>
      <p:grpSp>
        <p:nvGrpSpPr>
          <p:cNvPr id="19" name="UCGroup">
            <a:extLst>
              <a:ext uri="{FF2B5EF4-FFF2-40B4-BE49-F238E27FC236}">
                <a16:creationId xmlns:a16="http://schemas.microsoft.com/office/drawing/2014/main" id="{789DADA9-9234-4FDF-919C-123BAEBBE832}"/>
              </a:ext>
              <a:ext uri="{C183D7F6-B498-43B3-948B-1728B52AA6E4}">
                <adec:decorative xmlns:adec="http://schemas.microsoft.com/office/drawing/2017/decorative" val="1"/>
              </a:ext>
            </a:extLst>
          </p:cNvPr>
          <p:cNvGrpSpPr/>
          <p:nvPr/>
        </p:nvGrpSpPr>
        <p:grpSpPr>
          <a:xfrm>
            <a:off x="782161" y="1827751"/>
            <a:ext cx="10627680" cy="4336869"/>
            <a:chOff x="782161" y="1827751"/>
            <a:chExt cx="10627680" cy="4336869"/>
          </a:xfrm>
        </p:grpSpPr>
        <p:sp>
          <p:nvSpPr>
            <p:cNvPr id="4" name="TextBox 3">
              <a:extLst>
                <a:ext uri="{FF2B5EF4-FFF2-40B4-BE49-F238E27FC236}">
                  <a16:creationId xmlns:a16="http://schemas.microsoft.com/office/drawing/2014/main" id="{63BEFF7E-3B0D-44EC-8310-585DE835937B}"/>
                </a:ext>
              </a:extLst>
            </p:cNvPr>
            <p:cNvSpPr txBox="1"/>
            <p:nvPr/>
          </p:nvSpPr>
          <p:spPr>
            <a:xfrm>
              <a:off x="4356498" y="4441321"/>
              <a:ext cx="3449505" cy="400110"/>
            </a:xfrm>
            <a:prstGeom prst="rect">
              <a:avLst/>
            </a:prstGeom>
            <a:noFill/>
          </p:spPr>
          <p:txBody>
            <a:bodyPr wrap="square" rtlCol="0">
              <a:spAutoFit/>
            </a:bodyPr>
            <a:lstStyle/>
            <a:p>
              <a:pPr algn="ctr"/>
              <a:r>
                <a:rPr lang="en-US" sz="2000" dirty="0">
                  <a:ea typeface="Amazon Ember Medium" panose="020B0603020204030204" pitchFamily="34" charset="0"/>
                  <a:cs typeface="Amazon Ember Medium" panose="020B0603020204030204" pitchFamily="34" charset="0"/>
                </a:rPr>
                <a:t>AWS Config</a:t>
              </a:r>
            </a:p>
          </p:txBody>
        </p:sp>
        <p:pic>
          <p:nvPicPr>
            <p:cNvPr id="5" name="Graphic 7">
              <a:extLst>
                <a:ext uri="{FF2B5EF4-FFF2-40B4-BE49-F238E27FC236}">
                  <a16:creationId xmlns:a16="http://schemas.microsoft.com/office/drawing/2014/main" id="{C57200E9-7034-4AE2-809D-5F8885C96F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5716" y="2827076"/>
              <a:ext cx="1531071" cy="1531071"/>
            </a:xfrm>
            <a:prstGeom prst="rect">
              <a:avLst/>
            </a:prstGeom>
          </p:spPr>
        </p:pic>
        <p:pic>
          <p:nvPicPr>
            <p:cNvPr id="7" name="Picture 6">
              <a:extLst>
                <a:ext uri="{FF2B5EF4-FFF2-40B4-BE49-F238E27FC236}">
                  <a16:creationId xmlns:a16="http://schemas.microsoft.com/office/drawing/2014/main" id="{A08AFCA2-86AF-459E-AD6D-E6CD93ECEF3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995" y="1870114"/>
              <a:ext cx="1787930" cy="1792400"/>
            </a:xfrm>
            <a:prstGeom prst="rect">
              <a:avLst/>
            </a:prstGeom>
          </p:spPr>
        </p:pic>
        <p:sp>
          <p:nvSpPr>
            <p:cNvPr id="8" name="Rectangle 7">
              <a:extLst>
                <a:ext uri="{FF2B5EF4-FFF2-40B4-BE49-F238E27FC236}">
                  <a16:creationId xmlns:a16="http://schemas.microsoft.com/office/drawing/2014/main" id="{1827567A-B050-48C5-A063-6F37ABF34797}"/>
                </a:ext>
                <a:ext uri="{C183D7F6-B498-43B3-948B-1728B52AA6E4}">
                  <adec:decorative xmlns:adec="http://schemas.microsoft.com/office/drawing/2017/decorative" val="1"/>
                </a:ext>
              </a:extLst>
            </p:cNvPr>
            <p:cNvSpPr/>
            <p:nvPr/>
          </p:nvSpPr>
          <p:spPr>
            <a:xfrm>
              <a:off x="782161" y="1840813"/>
              <a:ext cx="3383599" cy="4323807"/>
            </a:xfrm>
            <a:prstGeom prst="rect">
              <a:avLst/>
            </a:prstGeom>
            <a:noFill/>
            <a:ln w="19050">
              <a:solidFill>
                <a:srgbClr val="005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1973901-115C-4D92-8986-FC3C7FB6CD82}"/>
                </a:ext>
                <a:ext uri="{C183D7F6-B498-43B3-948B-1728B52AA6E4}">
                  <adec:decorative xmlns:adec="http://schemas.microsoft.com/office/drawing/2017/decorative" val="1"/>
                </a:ext>
              </a:extLst>
            </p:cNvPr>
            <p:cNvCxnSpPr/>
            <p:nvPr/>
          </p:nvCxnSpPr>
          <p:spPr>
            <a:xfrm>
              <a:off x="926012" y="3682673"/>
              <a:ext cx="309589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B38674-CBB0-4D45-B3D2-06215DB948C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8063" y="2095699"/>
              <a:ext cx="1359956" cy="1341230"/>
            </a:xfrm>
            <a:prstGeom prst="rect">
              <a:avLst/>
            </a:prstGeom>
          </p:spPr>
        </p:pic>
        <p:sp>
          <p:nvSpPr>
            <p:cNvPr id="14" name="Rectangle 13">
              <a:extLst>
                <a:ext uri="{FF2B5EF4-FFF2-40B4-BE49-F238E27FC236}">
                  <a16:creationId xmlns:a16="http://schemas.microsoft.com/office/drawing/2014/main" id="{EAA61A3F-04C5-4932-B850-B542DAFAC388}"/>
                </a:ext>
                <a:ext uri="{C183D7F6-B498-43B3-948B-1728B52AA6E4}">
                  <adec:decorative xmlns:adec="http://schemas.microsoft.com/office/drawing/2017/decorative" val="1"/>
                </a:ext>
              </a:extLst>
            </p:cNvPr>
            <p:cNvSpPr/>
            <p:nvPr/>
          </p:nvSpPr>
          <p:spPr>
            <a:xfrm>
              <a:off x="8026242" y="1827751"/>
              <a:ext cx="3383599" cy="433686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AF7AA57-B359-4E1C-BC49-15968B68EEF2}"/>
                </a:ext>
                <a:ext uri="{C183D7F6-B498-43B3-948B-1728B52AA6E4}">
                  <adec:decorative xmlns:adec="http://schemas.microsoft.com/office/drawing/2017/decorative" val="1"/>
                </a:ext>
              </a:extLst>
            </p:cNvPr>
            <p:cNvCxnSpPr/>
            <p:nvPr/>
          </p:nvCxnSpPr>
          <p:spPr>
            <a:xfrm>
              <a:off x="8167560" y="3697345"/>
              <a:ext cx="310096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5F8B52DD-79D6-4A8B-B06A-5A80C4841119}"/>
              </a:ext>
            </a:extLst>
          </p:cNvPr>
          <p:cNvSpPr txBox="1"/>
          <p:nvPr/>
        </p:nvSpPr>
        <p:spPr>
          <a:xfrm>
            <a:off x="1050109" y="1365654"/>
            <a:ext cx="2847703" cy="400110"/>
          </a:xfrm>
          <a:prstGeom prst="rect">
            <a:avLst/>
          </a:prstGeom>
          <a:noFill/>
        </p:spPr>
        <p:txBody>
          <a:bodyPr wrap="square" rtlCol="0">
            <a:spAutoFit/>
          </a:bodyPr>
          <a:lstStyle/>
          <a:p>
            <a:pPr algn="ctr"/>
            <a:r>
              <a:rPr lang="en-US" sz="2000" b="1" dirty="0">
                <a:ea typeface="Amazon Ember" panose="020B0603020204020204" pitchFamily="34" charset="0"/>
                <a:cs typeface="Amazon Ember" panose="020B0603020204020204" pitchFamily="34" charset="0"/>
              </a:rPr>
              <a:t>Change management </a:t>
            </a:r>
          </a:p>
        </p:txBody>
      </p:sp>
      <p:sp>
        <p:nvSpPr>
          <p:cNvPr id="11" name="TextBox 10">
            <a:extLst>
              <a:ext uri="{FF2B5EF4-FFF2-40B4-BE49-F238E27FC236}">
                <a16:creationId xmlns:a16="http://schemas.microsoft.com/office/drawing/2014/main" id="{0654EA05-653A-4C40-B5A0-D49E5686AC9D}"/>
              </a:ext>
            </a:extLst>
          </p:cNvPr>
          <p:cNvSpPr txBox="1"/>
          <p:nvPr/>
        </p:nvSpPr>
        <p:spPr>
          <a:xfrm>
            <a:off x="782161" y="3996183"/>
            <a:ext cx="3383599" cy="159530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Mapping of resource relationships (dependencies)</a:t>
            </a:r>
          </a:p>
          <a:p>
            <a:pPr marL="228600" indent="-2286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Configuration history</a:t>
            </a:r>
          </a:p>
          <a:p>
            <a:pPr marL="228600" indent="-2286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Information to assess the impact of a change</a:t>
            </a:r>
          </a:p>
        </p:txBody>
      </p:sp>
      <p:sp>
        <p:nvSpPr>
          <p:cNvPr id="16" name="TextBox 15">
            <a:extLst>
              <a:ext uri="{FF2B5EF4-FFF2-40B4-BE49-F238E27FC236}">
                <a16:creationId xmlns:a16="http://schemas.microsoft.com/office/drawing/2014/main" id="{D200796F-A15B-416E-A152-6903C7E32017}"/>
              </a:ext>
            </a:extLst>
          </p:cNvPr>
          <p:cNvSpPr txBox="1"/>
          <p:nvPr/>
        </p:nvSpPr>
        <p:spPr>
          <a:xfrm>
            <a:off x="8294190" y="1349937"/>
            <a:ext cx="2847703" cy="400110"/>
          </a:xfrm>
          <a:prstGeom prst="rect">
            <a:avLst/>
          </a:prstGeom>
          <a:noFill/>
        </p:spPr>
        <p:txBody>
          <a:bodyPr wrap="square" rtlCol="0">
            <a:spAutoFit/>
          </a:bodyPr>
          <a:lstStyle/>
          <a:p>
            <a:pPr algn="ctr"/>
            <a:r>
              <a:rPr lang="en-US" sz="2000" b="1" dirty="0">
                <a:ea typeface="Amazon Ember" panose="020B0603020204020204" pitchFamily="34" charset="0"/>
                <a:cs typeface="Amazon Ember" panose="020B0603020204020204" pitchFamily="34" charset="0"/>
              </a:rPr>
              <a:t>Compliance</a:t>
            </a:r>
            <a:endParaRPr lang="en-US" sz="1600" b="1" dirty="0">
              <a:ea typeface="Amazon Ember" panose="020B0603020204020204" pitchFamily="34" charset="0"/>
              <a:cs typeface="Amazon Ember" panose="020B0603020204020204" pitchFamily="34" charset="0"/>
            </a:endParaRPr>
          </a:p>
        </p:txBody>
      </p:sp>
      <p:sp>
        <p:nvSpPr>
          <p:cNvPr id="17" name="TextBox 16">
            <a:extLst>
              <a:ext uri="{FF2B5EF4-FFF2-40B4-BE49-F238E27FC236}">
                <a16:creationId xmlns:a16="http://schemas.microsoft.com/office/drawing/2014/main" id="{1BBBD783-55A0-4547-8AFF-3B56E6802D89}"/>
              </a:ext>
            </a:extLst>
          </p:cNvPr>
          <p:cNvSpPr txBox="1"/>
          <p:nvPr/>
        </p:nvSpPr>
        <p:spPr>
          <a:xfrm>
            <a:off x="8026240" y="3992913"/>
            <a:ext cx="3383599" cy="184460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Multi-account, multi-Region aggregated data</a:t>
            </a:r>
          </a:p>
          <a:p>
            <a:pPr marL="228600" indent="-2286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Compliance status of resource</a:t>
            </a:r>
          </a:p>
          <a:p>
            <a:pPr marL="228600" indent="-2286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Centralized console to manage resources</a:t>
            </a:r>
          </a:p>
        </p:txBody>
      </p:sp>
    </p:spTree>
    <p:custDataLst>
      <p:tags r:id="rId1"/>
    </p:custDataLst>
    <p:extLst>
      <p:ext uri="{BB962C8B-B14F-4D97-AF65-F5344CB8AC3E}">
        <p14:creationId xmlns:p14="http://schemas.microsoft.com/office/powerpoint/2010/main" val="132994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661BA18C-F491-4F5D-A33C-BF280A1F3B62}"/>
              </a:ext>
            </a:extLst>
          </p:cNvPr>
          <p:cNvSpPr>
            <a:spLocks noGrp="1"/>
          </p:cNvSpPr>
          <p:nvPr>
            <p:ph type="sldNum" idx="97"/>
          </p:nvPr>
        </p:nvSpPr>
        <p:spPr/>
        <p:txBody>
          <a:bodyPr/>
          <a:lstStyle/>
          <a:p>
            <a:fld id="{930176A1-BCF0-4712-97A6-6B495F55390B}" type="slidenum">
              <a:rPr lang="en-US" smtClean="0"/>
              <a:pPr/>
              <a:t>18</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AWS Config rules</a:t>
            </a:r>
          </a:p>
        </p:txBody>
      </p:sp>
      <p:grpSp>
        <p:nvGrpSpPr>
          <p:cNvPr id="4" name="AWS_Config_Icon">
            <a:extLst>
              <a:ext uri="{FF2B5EF4-FFF2-40B4-BE49-F238E27FC236}">
                <a16:creationId xmlns:a16="http://schemas.microsoft.com/office/drawing/2014/main" id="{7746C306-74B4-425D-B076-2481A29168D6}"/>
              </a:ext>
              <a:ext uri="{C183D7F6-B498-43B3-948B-1728B52AA6E4}">
                <adec:decorative xmlns:adec="http://schemas.microsoft.com/office/drawing/2017/decorative" val="1"/>
              </a:ext>
            </a:extLst>
          </p:cNvPr>
          <p:cNvGrpSpPr/>
          <p:nvPr/>
        </p:nvGrpSpPr>
        <p:grpSpPr>
          <a:xfrm>
            <a:off x="359664" y="2273751"/>
            <a:ext cx="3755136" cy="2938330"/>
            <a:chOff x="359664" y="2273751"/>
            <a:chExt cx="3755136" cy="2938330"/>
          </a:xfrm>
        </p:grpSpPr>
        <p:sp>
          <p:nvSpPr>
            <p:cNvPr id="14" name="IconTitle">
              <a:extLst>
                <a:ext uri="{FF2B5EF4-FFF2-40B4-BE49-F238E27FC236}">
                  <a16:creationId xmlns:a16="http://schemas.microsoft.com/office/drawing/2014/main" id="{6397D97C-0CB3-4593-9ACB-A827213EB41B}"/>
                </a:ext>
              </a:extLst>
            </p:cNvPr>
            <p:cNvSpPr txBox="1">
              <a:spLocks/>
            </p:cNvSpPr>
            <p:nvPr/>
          </p:nvSpPr>
          <p:spPr>
            <a:xfrm>
              <a:off x="359664" y="4486369"/>
              <a:ext cx="3755136" cy="7257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a:solidFill>
                    <a:srgbClr val="F1F3F3"/>
                  </a:solidFill>
                  <a:latin typeface="Amazon Ember Display Heavy"/>
                </a:defRPr>
              </a:lvl1pPr>
            </a:lstStyle>
            <a:p>
              <a:r>
                <a:rPr lang="en-US" dirty="0">
                  <a:latin typeface="+mn-lt"/>
                  <a:ea typeface="Amazon Ember" panose="020B0603020204020204" pitchFamily="34" charset="0"/>
                  <a:cs typeface="Amazon Ember" panose="020B0603020204020204" pitchFamily="34" charset="0"/>
                </a:rPr>
                <a:t>AWS Config</a:t>
              </a:r>
            </a:p>
          </p:txBody>
        </p:sp>
        <p:pic>
          <p:nvPicPr>
            <p:cNvPr id="21" name="Graphic 8">
              <a:extLst>
                <a:ext uri="{FF2B5EF4-FFF2-40B4-BE49-F238E27FC236}">
                  <a16:creationId xmlns:a16="http://schemas.microsoft.com/office/drawing/2014/main" id="{3E0FA149-618F-4211-9D04-284DAD4E41B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1230332" y="2273751"/>
              <a:ext cx="2055034" cy="20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IconGroupA">
            <a:extLst>
              <a:ext uri="{FF2B5EF4-FFF2-40B4-BE49-F238E27FC236}">
                <a16:creationId xmlns:a16="http://schemas.microsoft.com/office/drawing/2014/main" id="{E22AC370-A26E-4071-80CE-71C4A6E9621F}"/>
              </a:ext>
              <a:ext uri="{C183D7F6-B498-43B3-948B-1728B52AA6E4}">
                <adec:decorative xmlns:adec="http://schemas.microsoft.com/office/drawing/2017/decorative" val="1"/>
              </a:ext>
            </a:extLst>
          </p:cNvPr>
          <p:cNvGrpSpPr/>
          <p:nvPr/>
        </p:nvGrpSpPr>
        <p:grpSpPr>
          <a:xfrm>
            <a:off x="4999480" y="1327331"/>
            <a:ext cx="1794749" cy="4058440"/>
            <a:chOff x="4999480" y="1327331"/>
            <a:chExt cx="1794749" cy="4058440"/>
          </a:xfrm>
        </p:grpSpPr>
        <p:grpSp>
          <p:nvGrpSpPr>
            <p:cNvPr id="15" name="Group 14">
              <a:extLst>
                <a:ext uri="{FF2B5EF4-FFF2-40B4-BE49-F238E27FC236}">
                  <a16:creationId xmlns:a16="http://schemas.microsoft.com/office/drawing/2014/main" id="{550BA0D0-9BFA-492B-941B-E92E427C6693}"/>
                </a:ext>
              </a:extLst>
            </p:cNvPr>
            <p:cNvGrpSpPr/>
            <p:nvPr/>
          </p:nvGrpSpPr>
          <p:grpSpPr>
            <a:xfrm>
              <a:off x="4999480" y="3893568"/>
              <a:ext cx="1794749" cy="1492203"/>
              <a:chOff x="5231313" y="3348414"/>
              <a:chExt cx="1794749" cy="1492203"/>
            </a:xfrm>
          </p:grpSpPr>
          <p:sp>
            <p:nvSpPr>
              <p:cNvPr id="16" name="TextBox 15">
                <a:extLst>
                  <a:ext uri="{FF2B5EF4-FFF2-40B4-BE49-F238E27FC236}">
                    <a16:creationId xmlns:a16="http://schemas.microsoft.com/office/drawing/2014/main" id="{98EDD407-9FE7-4A18-AB29-01C04CC01620}"/>
                  </a:ext>
                </a:extLst>
              </p:cNvPr>
              <p:cNvSpPr txBox="1">
                <a:spLocks noChangeArrowheads="1"/>
              </p:cNvSpPr>
              <p:nvPr/>
            </p:nvSpPr>
            <p:spPr bwMode="auto">
              <a:xfrm>
                <a:off x="5231313" y="4471285"/>
                <a:ext cx="1794749" cy="369332"/>
              </a:xfrm>
              <a:prstGeom prst="rect">
                <a:avLst/>
              </a:prstGeom>
              <a:noFill/>
              <a:ln w="9525">
                <a:noFill/>
                <a:miter lim="800000"/>
                <a:headEnd/>
                <a:tailEnd/>
              </a:ln>
            </p:spPr>
            <p:txBody>
              <a:bodyPr wrap="square">
                <a:spAutoFit/>
              </a:bodyPr>
              <a:lstStyle/>
              <a:p>
                <a:pPr algn="ctr" defTabSz="457200"/>
                <a:r>
                  <a:rPr lang="en-US" sz="1800" dirty="0">
                    <a:ea typeface="Amazon Ember" panose="020B0603020204020204" pitchFamily="34" charset="0"/>
                    <a:cs typeface="Amazon Ember" panose="020B0603020204020204" pitchFamily="34" charset="0"/>
                  </a:rPr>
                  <a:t>Administrator</a:t>
                </a:r>
              </a:p>
            </p:txBody>
          </p:sp>
          <p:pic>
            <p:nvPicPr>
              <p:cNvPr id="17" name="Graphic 16">
                <a:extLst>
                  <a:ext uri="{FF2B5EF4-FFF2-40B4-BE49-F238E27FC236}">
                    <a16:creationId xmlns:a16="http://schemas.microsoft.com/office/drawing/2014/main" id="{96246A01-01EB-4338-A2AB-974FF64837A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7253" y="3348414"/>
                <a:ext cx="1122871" cy="1122871"/>
              </a:xfrm>
              <a:prstGeom prst="rect">
                <a:avLst/>
              </a:prstGeom>
            </p:spPr>
          </p:pic>
        </p:grpSp>
        <p:pic>
          <p:nvPicPr>
            <p:cNvPr id="18" name="Graphic 17">
              <a:extLst>
                <a:ext uri="{FF2B5EF4-FFF2-40B4-BE49-F238E27FC236}">
                  <a16:creationId xmlns:a16="http://schemas.microsoft.com/office/drawing/2014/main" id="{10A64A22-7954-49CC-8E05-CC91EDE2672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1648" y="1327331"/>
              <a:ext cx="1325563" cy="1325563"/>
            </a:xfrm>
            <a:prstGeom prst="rect">
              <a:avLst/>
            </a:prstGeom>
          </p:spPr>
        </p:pic>
      </p:grpSp>
      <p:sp>
        <p:nvSpPr>
          <p:cNvPr id="11" name="Content Placeholder 2">
            <a:extLst>
              <a:ext uri="{FF2B5EF4-FFF2-40B4-BE49-F238E27FC236}">
                <a16:creationId xmlns:a16="http://schemas.microsoft.com/office/drawing/2014/main" id="{11E33231-FB2B-4916-8556-B7EB005B5181}"/>
              </a:ext>
            </a:extLst>
          </p:cNvPr>
          <p:cNvSpPr txBox="1">
            <a:spLocks/>
          </p:cNvSpPr>
          <p:nvPr/>
        </p:nvSpPr>
        <p:spPr>
          <a:xfrm>
            <a:off x="6716877" y="1198405"/>
            <a:ext cx="5231882" cy="1877883"/>
          </a:xfrm>
          <a:prstGeom prst="rect">
            <a:avLst/>
          </a:prstGeom>
        </p:spPr>
        <p:txBody>
          <a:bodyPr vert="horz" lIns="0" tIns="45720" rIns="0" bIns="45720" rtlCol="0">
            <a:noAutofit/>
          </a:bodyPr>
          <a:lstStyle>
            <a:lvl1pPr marL="685800" indent="-457200" algn="l" defTabSz="914400" rtl="0" eaLnBrk="1" latinLnBrk="0" hangingPunct="1">
              <a:lnSpc>
                <a:spcPct val="90000"/>
              </a:lnSpc>
              <a:spcBef>
                <a:spcPts val="1000"/>
              </a:spcBef>
              <a:buSzPct val="90000"/>
              <a:buFontTx/>
              <a:buBlip>
                <a:blip r:embed="rId10"/>
              </a:buBlip>
              <a:defRPr sz="2800" b="0" i="0" kern="1200">
                <a:solidFill>
                  <a:schemeClr val="tx1"/>
                </a:solidFill>
                <a:latin typeface="Amazon Ember Light" charset="0"/>
                <a:ea typeface="Amazon Ember Light" charset="0"/>
                <a:cs typeface="Amazon Ember Light" charset="0"/>
              </a:defRPr>
            </a:lvl1pPr>
            <a:lvl2pPr marL="1143000" indent="-457200" algn="l" defTabSz="914400" rtl="0" eaLnBrk="1" latinLnBrk="0" hangingPunct="1">
              <a:lnSpc>
                <a:spcPct val="90000"/>
              </a:lnSpc>
              <a:spcBef>
                <a:spcPts val="500"/>
              </a:spcBef>
              <a:buSzPct val="90000"/>
              <a:buFontTx/>
              <a:buBlip>
                <a:blip r:embed="rId10"/>
              </a:buBlip>
              <a:defRPr sz="2400" b="0" i="0" kern="1200">
                <a:solidFill>
                  <a:schemeClr val="tx1"/>
                </a:solidFill>
                <a:latin typeface="Amazon Ember Light" charset="0"/>
                <a:ea typeface="Amazon Ember Light" charset="0"/>
                <a:cs typeface="Amazon Ember Light" charset="0"/>
              </a:defRPr>
            </a:lvl2pPr>
            <a:lvl3pPr marL="1143000" indent="-320040" algn="l" defTabSz="914400" rtl="0" eaLnBrk="1" latinLnBrk="0" hangingPunct="1">
              <a:lnSpc>
                <a:spcPct val="90000"/>
              </a:lnSpc>
              <a:spcBef>
                <a:spcPts val="500"/>
              </a:spcBef>
              <a:buSzPct val="90000"/>
              <a:buFontTx/>
              <a:buBlip>
                <a:blip r:embed="rId10"/>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11"/>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11"/>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0">
              <a:buNone/>
            </a:pPr>
            <a:r>
              <a:rPr lang="en-US" b="1" dirty="0">
                <a:latin typeface="+mn-lt"/>
                <a:ea typeface="Amazon Ember" panose="020B0603020204020204" pitchFamily="34" charset="0"/>
                <a:cs typeface="Amazon Ember" panose="020B0603020204020204" pitchFamily="34" charset="0"/>
              </a:rPr>
              <a:t>Managed rules</a:t>
            </a:r>
          </a:p>
          <a:p>
            <a:pPr>
              <a:buFont typeface="Arial" panose="020B0604020202020204" pitchFamily="34" charset="0"/>
              <a:buChar char="•"/>
            </a:pPr>
            <a:r>
              <a:rPr lang="en-US" sz="2400" dirty="0">
                <a:latin typeface="+mn-lt"/>
                <a:ea typeface="Amazon Ember" panose="020B0603020204020204" pitchFamily="34" charset="0"/>
                <a:cs typeface="Amazon Ember" panose="020B0603020204020204" pitchFamily="34" charset="0"/>
              </a:rPr>
              <a:t>Defined and maintained by AWS</a:t>
            </a:r>
          </a:p>
          <a:p>
            <a:pPr>
              <a:buFont typeface="Arial" panose="020B0604020202020204" pitchFamily="34" charset="0"/>
              <a:buChar char="•"/>
            </a:pPr>
            <a:r>
              <a:rPr lang="en-US" sz="2400" dirty="0">
                <a:latin typeface="+mn-lt"/>
                <a:ea typeface="Amazon Ember" panose="020B0603020204020204" pitchFamily="34" charset="0"/>
                <a:cs typeface="Amazon Ember" panose="020B0603020204020204" pitchFamily="34" charset="0"/>
              </a:rPr>
              <a:t>Require minimal to no configuration</a:t>
            </a:r>
          </a:p>
        </p:txBody>
      </p:sp>
      <p:sp>
        <p:nvSpPr>
          <p:cNvPr id="13" name="Content Placeholder 2">
            <a:extLst>
              <a:ext uri="{FF2B5EF4-FFF2-40B4-BE49-F238E27FC236}">
                <a16:creationId xmlns:a16="http://schemas.microsoft.com/office/drawing/2014/main" id="{320CA1C0-DA19-42D1-8E96-60D7286F4906}"/>
              </a:ext>
            </a:extLst>
          </p:cNvPr>
          <p:cNvSpPr txBox="1">
            <a:spLocks/>
          </p:cNvSpPr>
          <p:nvPr/>
        </p:nvSpPr>
        <p:spPr>
          <a:xfrm>
            <a:off x="6717524" y="3893568"/>
            <a:ext cx="4740159" cy="1766027"/>
          </a:xfrm>
          <a:prstGeom prst="rect">
            <a:avLst/>
          </a:prstGeom>
        </p:spPr>
        <p:txBody>
          <a:bodyPr vert="horz" lIns="0" tIns="45720" rIns="0" bIns="45720" rtlCol="0">
            <a:noAutofit/>
          </a:bodyPr>
          <a:lstStyle>
            <a:lvl1pPr marL="685800" indent="-457200" algn="l" defTabSz="914400" rtl="0" eaLnBrk="1" latinLnBrk="0" hangingPunct="1">
              <a:lnSpc>
                <a:spcPct val="90000"/>
              </a:lnSpc>
              <a:spcBef>
                <a:spcPts val="1000"/>
              </a:spcBef>
              <a:buSzPct val="90000"/>
              <a:buFontTx/>
              <a:buBlip>
                <a:blip r:embed="rId10"/>
              </a:buBlip>
              <a:defRPr sz="2800" b="0" i="0" kern="1200">
                <a:solidFill>
                  <a:schemeClr val="tx1"/>
                </a:solidFill>
                <a:latin typeface="Amazon Ember Light" charset="0"/>
                <a:ea typeface="Amazon Ember Light" charset="0"/>
                <a:cs typeface="Amazon Ember Light" charset="0"/>
              </a:defRPr>
            </a:lvl1pPr>
            <a:lvl2pPr marL="1143000" indent="-457200" algn="l" defTabSz="914400" rtl="0" eaLnBrk="1" latinLnBrk="0" hangingPunct="1">
              <a:lnSpc>
                <a:spcPct val="90000"/>
              </a:lnSpc>
              <a:spcBef>
                <a:spcPts val="500"/>
              </a:spcBef>
              <a:buSzPct val="90000"/>
              <a:buFontTx/>
              <a:buBlip>
                <a:blip r:embed="rId10"/>
              </a:buBlip>
              <a:defRPr sz="2400" b="0" i="0" kern="1200">
                <a:solidFill>
                  <a:schemeClr val="tx1"/>
                </a:solidFill>
                <a:latin typeface="Amazon Ember Light" charset="0"/>
                <a:ea typeface="Amazon Ember Light" charset="0"/>
                <a:cs typeface="Amazon Ember Light" charset="0"/>
              </a:defRPr>
            </a:lvl2pPr>
            <a:lvl3pPr marL="1143000" indent="-320040" algn="l" defTabSz="914400" rtl="0" eaLnBrk="1" latinLnBrk="0" hangingPunct="1">
              <a:lnSpc>
                <a:spcPct val="90000"/>
              </a:lnSpc>
              <a:spcBef>
                <a:spcPts val="500"/>
              </a:spcBef>
              <a:buSzPct val="90000"/>
              <a:buFontTx/>
              <a:buBlip>
                <a:blip r:embed="rId10"/>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11"/>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11"/>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0">
              <a:buNone/>
            </a:pPr>
            <a:r>
              <a:rPr lang="en-US" b="1" dirty="0">
                <a:latin typeface="+mn-lt"/>
                <a:ea typeface="Amazon Ember" panose="020B0603020204020204" pitchFamily="34" charset="0"/>
                <a:cs typeface="Amazon Ember" panose="020B0603020204020204" pitchFamily="34" charset="0"/>
              </a:rPr>
              <a:t>Custom rules</a:t>
            </a:r>
          </a:p>
          <a:p>
            <a:pPr>
              <a:buFont typeface="Arial" panose="020B0604020202020204" pitchFamily="34" charset="0"/>
              <a:buChar char="•"/>
            </a:pPr>
            <a:r>
              <a:rPr lang="en-US" sz="2400" dirty="0">
                <a:latin typeface="+mn-lt"/>
                <a:ea typeface="Amazon Ember" panose="020B0603020204020204" pitchFamily="34" charset="0"/>
                <a:cs typeface="Amazon Ember" panose="020B0603020204020204" pitchFamily="34" charset="0"/>
              </a:rPr>
              <a:t>Defined and maintained by customers</a:t>
            </a:r>
          </a:p>
          <a:p>
            <a:pPr>
              <a:buFont typeface="Arial" panose="020B0604020202020204" pitchFamily="34" charset="0"/>
              <a:buChar char="•"/>
            </a:pPr>
            <a:r>
              <a:rPr lang="en-US" sz="2400" dirty="0">
                <a:latin typeface="+mn-lt"/>
                <a:ea typeface="Amazon Ember" panose="020B0603020204020204" pitchFamily="34" charset="0"/>
                <a:cs typeface="Amazon Ember" panose="020B0603020204020204" pitchFamily="34" charset="0"/>
              </a:rPr>
              <a:t>Use AWS Lambda functions</a:t>
            </a:r>
          </a:p>
        </p:txBody>
      </p:sp>
    </p:spTree>
    <p:custDataLst>
      <p:tags r:id="rId1"/>
    </p:custDataLst>
    <p:extLst>
      <p:ext uri="{BB962C8B-B14F-4D97-AF65-F5344CB8AC3E}">
        <p14:creationId xmlns:p14="http://schemas.microsoft.com/office/powerpoint/2010/main" val="324518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a:extLst>
              <a:ext uri="{FF2B5EF4-FFF2-40B4-BE49-F238E27FC236}">
                <a16:creationId xmlns:a16="http://schemas.microsoft.com/office/drawing/2014/main" id="{12958122-B6B2-456C-B60C-EE6AD3BCE4D6}"/>
              </a:ext>
            </a:extLst>
          </p:cNvPr>
          <p:cNvSpPr>
            <a:spLocks noGrp="1"/>
          </p:cNvSpPr>
          <p:nvPr>
            <p:ph type="sldNum" idx="97"/>
          </p:nvPr>
        </p:nvSpPr>
        <p:spPr/>
        <p:txBody>
          <a:bodyPr/>
          <a:lstStyle/>
          <a:p>
            <a:fld id="{4037B1B0-0345-4E15-985A-6BECCDBE474F}" type="slidenum">
              <a:rPr lang="en-US" smtClean="0"/>
              <a:pPr/>
              <a:t>19</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Setting up AWS Config</a:t>
            </a:r>
          </a:p>
        </p:txBody>
      </p:sp>
      <p:sp>
        <p:nvSpPr>
          <p:cNvPr id="25" name="Rectangle 24">
            <a:extLst>
              <a:ext uri="{FF2B5EF4-FFF2-40B4-BE49-F238E27FC236}">
                <a16:creationId xmlns:a16="http://schemas.microsoft.com/office/drawing/2014/main" id="{467D58F4-5875-48B9-8CC5-18C3FAB5F155}"/>
              </a:ext>
            </a:extLst>
          </p:cNvPr>
          <p:cNvSpPr/>
          <p:nvPr/>
        </p:nvSpPr>
        <p:spPr>
          <a:xfrm>
            <a:off x="925168" y="1278884"/>
            <a:ext cx="4177893" cy="427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a:solidFill>
                  <a:schemeClr val="bg1"/>
                </a:solidFill>
              </a:rPr>
              <a:t>1. Specify settings.</a:t>
            </a:r>
          </a:p>
        </p:txBody>
      </p:sp>
      <p:sp>
        <p:nvSpPr>
          <p:cNvPr id="19" name="Rectangle 18">
            <a:extLst>
              <a:ext uri="{FF2B5EF4-FFF2-40B4-BE49-F238E27FC236}">
                <a16:creationId xmlns:a16="http://schemas.microsoft.com/office/drawing/2014/main" id="{F13AC394-7E33-431E-ADBD-F89227C24A95}"/>
              </a:ext>
            </a:extLst>
          </p:cNvPr>
          <p:cNvSpPr/>
          <p:nvPr/>
        </p:nvSpPr>
        <p:spPr>
          <a:xfrm>
            <a:off x="925819" y="1710034"/>
            <a:ext cx="4177893" cy="73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pPr marL="285750" indent="-285750">
              <a:buFont typeface="Arial" panose="020B0604020202020204" pitchFamily="34" charset="0"/>
              <a:buChar char="•"/>
            </a:pPr>
            <a:r>
              <a:rPr lang="en-US" dirty="0">
                <a:solidFill>
                  <a:schemeClr val="tx2"/>
                </a:solidFill>
              </a:rPr>
              <a:t>Resource types</a:t>
            </a:r>
          </a:p>
          <a:p>
            <a:pPr marL="285750" indent="-285750">
              <a:buFont typeface="Arial" panose="020B0604020202020204" pitchFamily="34" charset="0"/>
              <a:buChar char="•"/>
            </a:pPr>
            <a:r>
              <a:rPr lang="en-US" dirty="0">
                <a:solidFill>
                  <a:schemeClr val="tx2"/>
                </a:solidFill>
              </a:rPr>
              <a:t>S3 bucket</a:t>
            </a:r>
          </a:p>
          <a:p>
            <a:pPr marL="285750" indent="-285750">
              <a:buFont typeface="Arial" panose="020B0604020202020204" pitchFamily="34" charset="0"/>
              <a:buChar char="•"/>
            </a:pPr>
            <a:r>
              <a:rPr lang="en-US" dirty="0">
                <a:solidFill>
                  <a:schemeClr val="tx2"/>
                </a:solidFill>
              </a:rPr>
              <a:t>Amazon SNS</a:t>
            </a:r>
          </a:p>
          <a:p>
            <a:pPr marL="285750" indent="-285750">
              <a:buFont typeface="Arial" panose="020B0604020202020204" pitchFamily="34" charset="0"/>
              <a:buChar char="•"/>
            </a:pPr>
            <a:r>
              <a:rPr lang="en-US" dirty="0">
                <a:solidFill>
                  <a:schemeClr val="tx2"/>
                </a:solidFill>
              </a:rPr>
              <a:t>IAM role</a:t>
            </a:r>
          </a:p>
        </p:txBody>
      </p:sp>
      <p:sp>
        <p:nvSpPr>
          <p:cNvPr id="26" name="Rectangle 25">
            <a:extLst>
              <a:ext uri="{FF2B5EF4-FFF2-40B4-BE49-F238E27FC236}">
                <a16:creationId xmlns:a16="http://schemas.microsoft.com/office/drawing/2014/main" id="{79880305-ECA5-40F1-9D09-2E79354F1CD9}"/>
              </a:ext>
            </a:extLst>
          </p:cNvPr>
          <p:cNvSpPr/>
          <p:nvPr/>
        </p:nvSpPr>
        <p:spPr>
          <a:xfrm>
            <a:off x="7088290" y="1278884"/>
            <a:ext cx="4177893" cy="4273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a:solidFill>
                  <a:schemeClr val="bg1"/>
                </a:solidFill>
              </a:rPr>
              <a:t>2. Select rules.</a:t>
            </a:r>
          </a:p>
        </p:txBody>
      </p:sp>
      <p:sp>
        <p:nvSpPr>
          <p:cNvPr id="20" name="Rectangle 19">
            <a:extLst>
              <a:ext uri="{FF2B5EF4-FFF2-40B4-BE49-F238E27FC236}">
                <a16:creationId xmlns:a16="http://schemas.microsoft.com/office/drawing/2014/main" id="{46D115B2-AA5E-4292-A37C-CB944FE731B8}"/>
              </a:ext>
            </a:extLst>
          </p:cNvPr>
          <p:cNvSpPr/>
          <p:nvPr/>
        </p:nvSpPr>
        <p:spPr>
          <a:xfrm>
            <a:off x="7088941" y="1710034"/>
            <a:ext cx="4177893" cy="73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dirty="0">
                <a:solidFill>
                  <a:schemeClr val="tx2"/>
                </a:solidFill>
              </a:rPr>
              <a:t>Managed rules</a:t>
            </a:r>
          </a:p>
          <a:p>
            <a:pPr marL="285750" indent="-285750">
              <a:buFont typeface="Arial" panose="020B0604020202020204" pitchFamily="34" charset="0"/>
              <a:buChar char="•"/>
            </a:pPr>
            <a:r>
              <a:rPr lang="en-US" dirty="0">
                <a:solidFill>
                  <a:schemeClr val="tx2"/>
                </a:solidFill>
              </a:rPr>
              <a:t>Custom rules</a:t>
            </a:r>
          </a:p>
        </p:txBody>
      </p:sp>
      <p:sp>
        <p:nvSpPr>
          <p:cNvPr id="16" name="Oval 15">
            <a:extLst>
              <a:ext uri="{FF2B5EF4-FFF2-40B4-BE49-F238E27FC236}">
                <a16:creationId xmlns:a16="http://schemas.microsoft.com/office/drawing/2014/main" id="{4B436533-0C3F-4CD1-8253-32B74BAFD8F9}"/>
              </a:ext>
              <a:ext uri="{C183D7F6-B498-43B3-948B-1728B52AA6E4}">
                <adec:decorative xmlns:adec="http://schemas.microsoft.com/office/drawing/2017/decorative" val="1"/>
              </a:ext>
            </a:extLst>
          </p:cNvPr>
          <p:cNvSpPr/>
          <p:nvPr/>
        </p:nvSpPr>
        <p:spPr>
          <a:xfrm>
            <a:off x="974152" y="2709755"/>
            <a:ext cx="451104" cy="451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 name="Rectangle 5">
            <a:extLst>
              <a:ext uri="{FF2B5EF4-FFF2-40B4-BE49-F238E27FC236}">
                <a16:creationId xmlns:a16="http://schemas.microsoft.com/office/drawing/2014/main" id="{152F5C65-86A4-4FBE-9F5D-FC0D81495213}"/>
              </a:ext>
            </a:extLst>
          </p:cNvPr>
          <p:cNvSpPr/>
          <p:nvPr/>
        </p:nvSpPr>
        <p:spPr>
          <a:xfrm>
            <a:off x="1396402" y="2750641"/>
            <a:ext cx="4245073" cy="369332"/>
          </a:xfrm>
          <a:prstGeom prst="rect">
            <a:avLst/>
          </a:prstGeom>
        </p:spPr>
        <p:txBody>
          <a:bodyPr wrap="none">
            <a:spAutoFit/>
          </a:bodyPr>
          <a:lstStyle/>
          <a:p>
            <a:pPr algn="ctr"/>
            <a:r>
              <a:rPr lang="en-US" dirty="0">
                <a:ea typeface="Amazon Ember" panose="020B0603020204020204" pitchFamily="34" charset="0"/>
                <a:cs typeface="Amazon Ember" panose="020B0603020204020204" pitchFamily="34" charset="0"/>
              </a:rPr>
              <a:t>AWS Config starts recording resources.</a:t>
            </a:r>
          </a:p>
        </p:txBody>
      </p:sp>
      <p:sp>
        <p:nvSpPr>
          <p:cNvPr id="2" name="Oval 1">
            <a:extLst>
              <a:ext uri="{FF2B5EF4-FFF2-40B4-BE49-F238E27FC236}">
                <a16:creationId xmlns:a16="http://schemas.microsoft.com/office/drawing/2014/main" id="{A74178F6-9AB5-4BE7-9B34-B76AE27CF612}"/>
              </a:ext>
              <a:ext uri="{C183D7F6-B498-43B3-948B-1728B52AA6E4}">
                <adec:decorative xmlns:adec="http://schemas.microsoft.com/office/drawing/2017/decorative" val="1"/>
              </a:ext>
            </a:extLst>
          </p:cNvPr>
          <p:cNvSpPr/>
          <p:nvPr/>
        </p:nvSpPr>
        <p:spPr>
          <a:xfrm>
            <a:off x="7120128" y="2709755"/>
            <a:ext cx="451104" cy="451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 name="TextBox 3">
            <a:extLst>
              <a:ext uri="{FF2B5EF4-FFF2-40B4-BE49-F238E27FC236}">
                <a16:creationId xmlns:a16="http://schemas.microsoft.com/office/drawing/2014/main" id="{A553A1D3-80C3-4DFF-8FDF-F066884D8F09}"/>
              </a:ext>
            </a:extLst>
          </p:cNvPr>
          <p:cNvSpPr txBox="1"/>
          <p:nvPr/>
        </p:nvSpPr>
        <p:spPr>
          <a:xfrm>
            <a:off x="7571232" y="2750641"/>
            <a:ext cx="2944367" cy="369332"/>
          </a:xfrm>
          <a:prstGeom prst="rect">
            <a:avLst/>
          </a:prstGeom>
          <a:noFill/>
        </p:spPr>
        <p:txBody>
          <a:bodyPr wrap="square" rtlCol="0">
            <a:spAutoFit/>
          </a:bodyPr>
          <a:lstStyle/>
          <a:p>
            <a:r>
              <a:rPr lang="en-US" dirty="0"/>
              <a:t>View or search resources.</a:t>
            </a:r>
          </a:p>
        </p:txBody>
      </p:sp>
      <p:grpSp>
        <p:nvGrpSpPr>
          <p:cNvPr id="17" name="Search results" descr="You can view your resources in the AWS Config Dashboard. You can also filter by resource types like AWS Auto Scaling groups.">
            <a:extLst>
              <a:ext uri="{FF2B5EF4-FFF2-40B4-BE49-F238E27FC236}">
                <a16:creationId xmlns:a16="http://schemas.microsoft.com/office/drawing/2014/main" id="{20A3840B-BBCC-4366-A045-C206BDEBA308}"/>
              </a:ext>
            </a:extLst>
          </p:cNvPr>
          <p:cNvGrpSpPr/>
          <p:nvPr/>
        </p:nvGrpSpPr>
        <p:grpSpPr>
          <a:xfrm>
            <a:off x="925168" y="3119972"/>
            <a:ext cx="10341665" cy="3247939"/>
            <a:chOff x="925168" y="3119972"/>
            <a:chExt cx="10341665" cy="3247939"/>
          </a:xfrm>
        </p:grpSpPr>
        <p:pic>
          <p:nvPicPr>
            <p:cNvPr id="24" name="Picture 23">
              <a:extLst>
                <a:ext uri="{FF2B5EF4-FFF2-40B4-BE49-F238E27FC236}">
                  <a16:creationId xmlns:a16="http://schemas.microsoft.com/office/drawing/2014/main" id="{77A45DC3-253D-49AA-920C-E22C95D3F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168" y="3350391"/>
              <a:ext cx="10341665" cy="3017520"/>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8" name="Connector: Elbow 7">
              <a:extLst>
                <a:ext uri="{FF2B5EF4-FFF2-40B4-BE49-F238E27FC236}">
                  <a16:creationId xmlns:a16="http://schemas.microsoft.com/office/drawing/2014/main" id="{472E50AD-BA09-4CA8-A59F-BE7EF5061DBD}"/>
                </a:ext>
                <a:ext uri="{C183D7F6-B498-43B3-948B-1728B52AA6E4}">
                  <adec:decorative xmlns:adec="http://schemas.microsoft.com/office/drawing/2017/decorative" val="1"/>
                </a:ext>
              </a:extLst>
            </p:cNvPr>
            <p:cNvCxnSpPr>
              <a:cxnSpLocks/>
              <a:stCxn id="4" idx="2"/>
            </p:cNvCxnSpPr>
            <p:nvPr/>
          </p:nvCxnSpPr>
          <p:spPr>
            <a:xfrm rot="5400000">
              <a:off x="5764706" y="1195751"/>
              <a:ext cx="1354488" cy="5202933"/>
            </a:xfrm>
            <a:prstGeom prst="bentConnector2">
              <a:avLst/>
            </a:prstGeom>
            <a:ln>
              <a:prstDash val="lgDash"/>
              <a:tailEnd type="arrow" w="lg"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E3B2F96D-54FD-4D32-A3D8-147C75E38C02}"/>
                </a:ext>
                <a:ext uri="{C183D7F6-B498-43B3-948B-1728B52AA6E4}">
                  <adec:decorative xmlns:adec="http://schemas.microsoft.com/office/drawing/2017/decorative" val="1"/>
                </a:ext>
              </a:extLst>
            </p:cNvPr>
            <p:cNvCxnSpPr>
              <a:cxnSpLocks/>
              <a:stCxn id="4" idx="2"/>
              <a:endCxn id="11" idx="3"/>
            </p:cNvCxnSpPr>
            <p:nvPr/>
          </p:nvCxnSpPr>
          <p:spPr>
            <a:xfrm rot="5400000">
              <a:off x="7068325" y="3915488"/>
              <a:ext cx="2770607" cy="1179576"/>
            </a:xfrm>
            <a:prstGeom prst="bentConnector2">
              <a:avLst/>
            </a:prstGeom>
            <a:ln>
              <a:prstDash val="lgDash"/>
              <a:tailEnd type="arrow" w="lg" len="med"/>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84D0459C-C17A-421B-92E0-FAEF272F5A79}"/>
                </a:ext>
                <a:ext uri="{C183D7F6-B498-43B3-948B-1728B52AA6E4}">
                  <adec:decorative xmlns:adec="http://schemas.microsoft.com/office/drawing/2017/decorative" val="1"/>
                </a:ext>
              </a:extLst>
            </p:cNvPr>
            <p:cNvSpPr/>
            <p:nvPr/>
          </p:nvSpPr>
          <p:spPr>
            <a:xfrm>
              <a:off x="974152" y="5413248"/>
              <a:ext cx="6889688" cy="954663"/>
            </a:xfrm>
            <a:prstGeom prst="roundRect">
              <a:avLst/>
            </a:prstGeom>
            <a:noFill/>
            <a:ln>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476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18452C-6CEE-4828-9E6F-AAD6ECBFEEDD}"/>
              </a:ext>
            </a:extLst>
          </p:cNvPr>
          <p:cNvSpPr>
            <a:spLocks noGrp="1"/>
          </p:cNvSpPr>
          <p:nvPr>
            <p:ph type="sldNum" idx="97"/>
          </p:nvPr>
        </p:nvSpPr>
        <p:spPr/>
        <p:txBody>
          <a:bodyPr/>
          <a:lstStyle/>
          <a:p>
            <a:fld id="{4037B1B0-0345-4E15-985A-6BECCDBE474F}" type="slidenum">
              <a:rPr lang="en-US" smtClean="0"/>
              <a:pPr/>
              <a:t>2</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Module overview</a:t>
            </a:r>
          </a:p>
        </p:txBody>
      </p:sp>
      <p:sp>
        <p:nvSpPr>
          <p:cNvPr id="4" name="Content Placeholder 3">
            <a:extLst>
              <a:ext uri="{FF2B5EF4-FFF2-40B4-BE49-F238E27FC236}">
                <a16:creationId xmlns:a16="http://schemas.microsoft.com/office/drawing/2014/main" id="{C832E494-379A-4C08-AC9E-A013766945E1}"/>
              </a:ext>
            </a:extLst>
          </p:cNvPr>
          <p:cNvSpPr>
            <a:spLocks noGrp="1"/>
          </p:cNvSpPr>
          <p:nvPr>
            <p:ph idx="2"/>
          </p:nvPr>
        </p:nvSpPr>
        <p:spPr/>
        <p:txBody>
          <a:bodyPr/>
          <a:lstStyle/>
          <a:p>
            <a:r>
              <a:rPr lang="en-US" dirty="0">
                <a:latin typeface="+mn-lt"/>
                <a:ea typeface="Amazon Ember" panose="020B0603020204020204" pitchFamily="34" charset="0"/>
                <a:cs typeface="Amazon Ember" panose="020B0603020204020204" pitchFamily="34" charset="0"/>
              </a:rPr>
              <a:t>Course scenario</a:t>
            </a:r>
          </a:p>
          <a:p>
            <a:r>
              <a:rPr lang="en-US" dirty="0">
                <a:latin typeface="+mn-lt"/>
                <a:ea typeface="Amazon Ember" panose="020B0603020204020204" pitchFamily="34" charset="0"/>
                <a:cs typeface="Amazon Ember" panose="020B0603020204020204" pitchFamily="34" charset="0"/>
              </a:rPr>
              <a:t>Methods to interact with AWS services</a:t>
            </a:r>
          </a:p>
          <a:p>
            <a:r>
              <a:rPr lang="en-US" dirty="0">
                <a:latin typeface="+mn-lt"/>
                <a:ea typeface="Amazon Ember" panose="020B0603020204020204" pitchFamily="34" charset="0"/>
                <a:cs typeface="Amazon Ember" panose="020B0603020204020204" pitchFamily="34" charset="0"/>
              </a:rPr>
              <a:t>Tools for automating resource discovery</a:t>
            </a:r>
          </a:p>
          <a:p>
            <a:r>
              <a:rPr lang="en-US" dirty="0">
                <a:latin typeface="+mn-lt"/>
                <a:ea typeface="Amazon Ember" panose="020B0603020204020204" pitchFamily="34" charset="0"/>
                <a:cs typeface="Amazon Ember" panose="020B0603020204020204" pitchFamily="34" charset="0"/>
              </a:rPr>
              <a:t>Inventory with AWS Systems Manager and AWS Config</a:t>
            </a:r>
          </a:p>
          <a:p>
            <a:r>
              <a:rPr lang="en-US" dirty="0">
                <a:latin typeface="+mn-lt"/>
                <a:ea typeface="Amazon Ember" panose="020B0603020204020204" pitchFamily="34" charset="0"/>
                <a:cs typeface="Amazon Ember" panose="020B0603020204020204" pitchFamily="34" charset="0"/>
              </a:rPr>
              <a:t>Troubleshooting scenario</a:t>
            </a:r>
          </a:p>
          <a:p>
            <a:r>
              <a:rPr lang="en-US" dirty="0">
                <a:latin typeface="+mn-lt"/>
                <a:ea typeface="Amazon Ember" panose="020B0603020204020204" pitchFamily="34" charset="0"/>
                <a:cs typeface="Amazon Ember" panose="020B0603020204020204" pitchFamily="34" charset="0"/>
              </a:rPr>
              <a:t>Lab 1: Auditing AWS Resources with AWS Systems Manager and AWS Config</a:t>
            </a:r>
          </a:p>
        </p:txBody>
      </p:sp>
    </p:spTree>
    <p:custDataLst>
      <p:tags r:id="rId1"/>
    </p:custDataLst>
    <p:extLst>
      <p:ext uri="{BB962C8B-B14F-4D97-AF65-F5344CB8AC3E}">
        <p14:creationId xmlns:p14="http://schemas.microsoft.com/office/powerpoint/2010/main" val="57010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F3B134F-B7D9-4B91-96F9-FFCAEBC77C07}"/>
              </a:ext>
            </a:extLst>
          </p:cNvPr>
          <p:cNvSpPr>
            <a:spLocks noGrp="1"/>
          </p:cNvSpPr>
          <p:nvPr>
            <p:ph type="sldNum" idx="97"/>
          </p:nvPr>
        </p:nvSpPr>
        <p:spPr/>
        <p:txBody>
          <a:bodyPr/>
          <a:lstStyle/>
          <a:p>
            <a:fld id="{4037B1B0-0345-4E15-985A-6BECCDBE474F}" type="slidenum">
              <a:rPr lang="en-US" smtClean="0"/>
              <a:pPr/>
              <a:t>20</a:t>
            </a:fld>
            <a:endParaRPr lang="en-US"/>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normAutofit/>
          </a:bodyPr>
          <a:lstStyle/>
          <a:p>
            <a:br>
              <a:rPr lang="en-US" dirty="0"/>
            </a:br>
            <a:r>
              <a:rPr lang="en-US" dirty="0"/>
              <a:t>Inventory with AWS Systems Manager and AWS Config</a:t>
            </a:r>
          </a:p>
        </p:txBody>
      </p:sp>
    </p:spTree>
    <p:custDataLst>
      <p:tags r:id="rId1"/>
    </p:custDataLst>
    <p:extLst>
      <p:ext uri="{BB962C8B-B14F-4D97-AF65-F5344CB8AC3E}">
        <p14:creationId xmlns:p14="http://schemas.microsoft.com/office/powerpoint/2010/main" val="27964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5C29F97-FBCE-41A6-BAC4-BD9EDBB65515}"/>
              </a:ext>
            </a:extLst>
          </p:cNvPr>
          <p:cNvSpPr>
            <a:spLocks noGrp="1"/>
          </p:cNvSpPr>
          <p:nvPr>
            <p:ph type="sldNum" idx="97"/>
          </p:nvPr>
        </p:nvSpPr>
        <p:spPr/>
        <p:txBody>
          <a:bodyPr/>
          <a:lstStyle/>
          <a:p>
            <a:fld id="{4037B1B0-0345-4E15-985A-6BECCDBE474F}" type="slidenum">
              <a:rPr lang="en-US" smtClean="0"/>
              <a:pPr/>
              <a:t>21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dirty="0"/>
              <a:t>AWS Config compared to Inventory</a:t>
            </a:r>
          </a:p>
        </p:txBody>
      </p:sp>
      <p:grpSp>
        <p:nvGrpSpPr>
          <p:cNvPr id="5" name="Config">
            <a:extLst>
              <a:ext uri="{FF2B5EF4-FFF2-40B4-BE49-F238E27FC236}">
                <a16:creationId xmlns:a16="http://schemas.microsoft.com/office/drawing/2014/main" id="{C1EDBB2B-FC49-6C98-0B01-F49216423545}"/>
              </a:ext>
              <a:ext uri="{C183D7F6-B498-43B3-948B-1728B52AA6E4}">
                <adec:decorative xmlns:adec="http://schemas.microsoft.com/office/drawing/2017/decorative" val="1"/>
              </a:ext>
            </a:extLst>
          </p:cNvPr>
          <p:cNvGrpSpPr/>
          <p:nvPr/>
        </p:nvGrpSpPr>
        <p:grpSpPr>
          <a:xfrm>
            <a:off x="226493" y="1477414"/>
            <a:ext cx="11717465" cy="4853474"/>
            <a:chOff x="226493" y="1477414"/>
            <a:chExt cx="11717465" cy="4853474"/>
          </a:xfrm>
        </p:grpSpPr>
        <p:sp>
          <p:nvSpPr>
            <p:cNvPr id="44" name="Rectangle 43">
              <a:extLst>
                <a:ext uri="{FF2B5EF4-FFF2-40B4-BE49-F238E27FC236}">
                  <a16:creationId xmlns:a16="http://schemas.microsoft.com/office/drawing/2014/main" id="{716A84C3-4BB5-40F7-8ADE-C80A7346D013}"/>
                </a:ext>
                <a:ext uri="{C183D7F6-B498-43B3-948B-1728B52AA6E4}">
                  <adec:decorative xmlns:adec="http://schemas.microsoft.com/office/drawing/2017/decorative" val="1"/>
                </a:ext>
              </a:extLst>
            </p:cNvPr>
            <p:cNvSpPr/>
            <p:nvPr/>
          </p:nvSpPr>
          <p:spPr>
            <a:xfrm>
              <a:off x="226493" y="1477414"/>
              <a:ext cx="11710949" cy="46399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chemeClr val="tx2"/>
                  </a:solidFill>
                  <a:ea typeface="Amazon Ember" panose="020B0603020204020204" pitchFamily="34" charset="0"/>
                  <a:cs typeface="Amazon Ember" panose="020B0603020204020204" pitchFamily="34" charset="0"/>
                </a:rPr>
                <a:t>AWS Cloud</a:t>
              </a:r>
            </a:p>
          </p:txBody>
        </p:sp>
        <p:pic>
          <p:nvPicPr>
            <p:cNvPr id="45" name="Graphic 11">
              <a:extLst>
                <a:ext uri="{FF2B5EF4-FFF2-40B4-BE49-F238E27FC236}">
                  <a16:creationId xmlns:a16="http://schemas.microsoft.com/office/drawing/2014/main" id="{020D5F22-BFBF-42E5-B353-39B2F1F8522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493" y="1477415"/>
              <a:ext cx="330200" cy="330200"/>
            </a:xfrm>
            <a:prstGeom prst="rect">
              <a:avLst/>
            </a:prstGeom>
          </p:spPr>
        </p:pic>
        <p:sp>
          <p:nvSpPr>
            <p:cNvPr id="46" name="Rectangle 45">
              <a:extLst>
                <a:ext uri="{FF2B5EF4-FFF2-40B4-BE49-F238E27FC236}">
                  <a16:creationId xmlns:a16="http://schemas.microsoft.com/office/drawing/2014/main" id="{95F2050F-F256-4FC4-8E24-352BBDFC9E99}"/>
                </a:ext>
                <a:ext uri="{C183D7F6-B498-43B3-948B-1728B52AA6E4}">
                  <adec:decorative xmlns:adec="http://schemas.microsoft.com/office/drawing/2017/decorative" val="1"/>
                </a:ext>
              </a:extLst>
            </p:cNvPr>
            <p:cNvSpPr/>
            <p:nvPr/>
          </p:nvSpPr>
          <p:spPr>
            <a:xfrm>
              <a:off x="546101" y="2711729"/>
              <a:ext cx="8338592" cy="3320749"/>
            </a:xfrm>
            <a:prstGeom prst="rect">
              <a:avLst/>
            </a:prstGeom>
            <a:noFill/>
            <a:ln w="28575">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chemeClr val="tx2"/>
                  </a:solidFill>
                  <a:ea typeface="Amazon Ember" panose="020B0603020204020204" pitchFamily="34" charset="0"/>
                  <a:cs typeface="Amazon Ember" panose="020B0603020204020204" pitchFamily="34" charset="0"/>
                </a:rPr>
                <a:t>VPC</a:t>
              </a:r>
              <a:endParaRPr lang="en-US" sz="1200" dirty="0">
                <a:ln w="0"/>
                <a:solidFill>
                  <a:schemeClr val="tx2"/>
                </a:solidFill>
                <a:ea typeface="Amazon Ember" panose="020B0603020204020204" pitchFamily="34" charset="0"/>
                <a:cs typeface="Amazon Ember" panose="020B0603020204020204" pitchFamily="34" charset="0"/>
              </a:endParaRPr>
            </a:p>
          </p:txBody>
        </p:sp>
        <p:sp>
          <p:nvSpPr>
            <p:cNvPr id="48" name="Rectangle 47">
              <a:extLst>
                <a:ext uri="{FF2B5EF4-FFF2-40B4-BE49-F238E27FC236}">
                  <a16:creationId xmlns:a16="http://schemas.microsoft.com/office/drawing/2014/main" id="{C71F83DE-ABDD-44FD-B434-4F455C78E545}"/>
                </a:ext>
                <a:ext uri="{C183D7F6-B498-43B3-948B-1728B52AA6E4}">
                  <adec:decorative xmlns:adec="http://schemas.microsoft.com/office/drawing/2017/decorative" val="1"/>
                </a:ext>
              </a:extLst>
            </p:cNvPr>
            <p:cNvSpPr/>
            <p:nvPr/>
          </p:nvSpPr>
          <p:spPr>
            <a:xfrm>
              <a:off x="4604951" y="3281667"/>
              <a:ext cx="4014452" cy="2431547"/>
            </a:xfrm>
            <a:prstGeom prst="rect">
              <a:avLst/>
            </a:prstGeom>
            <a:noFill/>
            <a:ln w="28575">
              <a:solidFill>
                <a:srgbClr val="7AA11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sz="1600" dirty="0">
                  <a:solidFill>
                    <a:schemeClr val="tx2"/>
                  </a:solidFill>
                  <a:ea typeface="Amazon Ember" panose="020B0603020204020204" pitchFamily="34" charset="0"/>
                  <a:cs typeface="Amazon Ember" panose="020B0603020204020204" pitchFamily="34" charset="0"/>
                </a:rPr>
                <a:t>Public subnet</a:t>
              </a:r>
            </a:p>
          </p:txBody>
        </p:sp>
        <p:pic>
          <p:nvPicPr>
            <p:cNvPr id="49" name="Graphic 58">
              <a:extLst>
                <a:ext uri="{FF2B5EF4-FFF2-40B4-BE49-F238E27FC236}">
                  <a16:creationId xmlns:a16="http://schemas.microsoft.com/office/drawing/2014/main" id="{38EA60CE-CBC9-48B9-8215-0CDF9001D59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4166" y="3280280"/>
              <a:ext cx="274320" cy="274320"/>
            </a:xfrm>
            <a:prstGeom prst="rect">
              <a:avLst/>
            </a:prstGeom>
          </p:spPr>
        </p:pic>
        <p:pic>
          <p:nvPicPr>
            <p:cNvPr id="50" name="Graphic 137">
              <a:extLst>
                <a:ext uri="{FF2B5EF4-FFF2-40B4-BE49-F238E27FC236}">
                  <a16:creationId xmlns:a16="http://schemas.microsoft.com/office/drawing/2014/main" id="{B8BEA0FF-CC2C-46EC-9DB8-1E3843AE12F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8420" y="4688819"/>
              <a:ext cx="469900" cy="469900"/>
            </a:xfrm>
            <a:prstGeom prst="rect">
              <a:avLst/>
            </a:prstGeom>
          </p:spPr>
        </p:pic>
        <p:pic>
          <p:nvPicPr>
            <p:cNvPr id="51" name="Picture 50">
              <a:extLst>
                <a:ext uri="{FF2B5EF4-FFF2-40B4-BE49-F238E27FC236}">
                  <a16:creationId xmlns:a16="http://schemas.microsoft.com/office/drawing/2014/main" id="{F001641D-B825-41B9-A0BA-7933C0EEEAE4}"/>
                </a:ext>
                <a:ext uri="{C183D7F6-B498-43B3-948B-1728B52AA6E4}">
                  <adec:decorative xmlns:adec="http://schemas.microsoft.com/office/drawing/2017/decorative" val="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721000" y="1766735"/>
              <a:ext cx="674023" cy="674023"/>
            </a:xfrm>
            <a:prstGeom prst="rect">
              <a:avLst/>
            </a:prstGeom>
            <a:noFill/>
          </p:spPr>
        </p:pic>
        <p:sp>
          <p:nvSpPr>
            <p:cNvPr id="52" name="TextBox 51">
              <a:extLst>
                <a:ext uri="{FF2B5EF4-FFF2-40B4-BE49-F238E27FC236}">
                  <a16:creationId xmlns:a16="http://schemas.microsoft.com/office/drawing/2014/main" id="{B89D3CF2-2E89-4E75-908A-04BE0F3EED78}"/>
                </a:ext>
              </a:extLst>
            </p:cNvPr>
            <p:cNvSpPr txBox="1"/>
            <p:nvPr/>
          </p:nvSpPr>
          <p:spPr>
            <a:xfrm>
              <a:off x="3023625" y="2380174"/>
              <a:ext cx="2002844"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S3 buckets</a:t>
              </a:r>
            </a:p>
          </p:txBody>
        </p:sp>
        <p:pic>
          <p:nvPicPr>
            <p:cNvPr id="53" name="Picture 52">
              <a:extLst>
                <a:ext uri="{FF2B5EF4-FFF2-40B4-BE49-F238E27FC236}">
                  <a16:creationId xmlns:a16="http://schemas.microsoft.com/office/drawing/2014/main" id="{2547A906-5B8B-4AA4-83BE-2314CC41023B}"/>
                </a:ext>
                <a:ext uri="{C183D7F6-B498-43B3-948B-1728B52AA6E4}">
                  <adec:decorative xmlns:adec="http://schemas.microsoft.com/office/drawing/2017/decorative" val="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428110" y="1791319"/>
              <a:ext cx="674023" cy="674023"/>
            </a:xfrm>
            <a:prstGeom prst="rect">
              <a:avLst/>
            </a:prstGeom>
            <a:noFill/>
          </p:spPr>
        </p:pic>
        <p:sp>
          <p:nvSpPr>
            <p:cNvPr id="54" name="TextBox 53">
              <a:extLst>
                <a:ext uri="{FF2B5EF4-FFF2-40B4-BE49-F238E27FC236}">
                  <a16:creationId xmlns:a16="http://schemas.microsoft.com/office/drawing/2014/main" id="{88C39A1D-3399-4116-8B94-17393F0513E0}"/>
                </a:ext>
              </a:extLst>
            </p:cNvPr>
            <p:cNvSpPr txBox="1"/>
            <p:nvPr/>
          </p:nvSpPr>
          <p:spPr>
            <a:xfrm>
              <a:off x="1790806" y="2362861"/>
              <a:ext cx="2002844"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S3 buckets</a:t>
              </a:r>
            </a:p>
          </p:txBody>
        </p:sp>
        <p:pic>
          <p:nvPicPr>
            <p:cNvPr id="55" name="Picture 54">
              <a:extLst>
                <a:ext uri="{FF2B5EF4-FFF2-40B4-BE49-F238E27FC236}">
                  <a16:creationId xmlns:a16="http://schemas.microsoft.com/office/drawing/2014/main" id="{C38D39EE-84E5-4359-AB16-FFD2ED96D9F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46159" y="3725923"/>
              <a:ext cx="494422" cy="494422"/>
            </a:xfrm>
            <a:prstGeom prst="rect">
              <a:avLst/>
            </a:prstGeom>
          </p:spPr>
        </p:pic>
        <p:sp>
          <p:nvSpPr>
            <p:cNvPr id="56" name="TextBox 55">
              <a:extLst>
                <a:ext uri="{FF2B5EF4-FFF2-40B4-BE49-F238E27FC236}">
                  <a16:creationId xmlns:a16="http://schemas.microsoft.com/office/drawing/2014/main" id="{DE1AFFBE-C977-48A1-BD49-DFC134025FDB}"/>
                </a:ext>
              </a:extLst>
            </p:cNvPr>
            <p:cNvSpPr txBox="1"/>
            <p:nvPr/>
          </p:nvSpPr>
          <p:spPr>
            <a:xfrm>
              <a:off x="4491947" y="4232235"/>
              <a:ext cx="2002847"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EBS volumes</a:t>
              </a:r>
            </a:p>
          </p:txBody>
        </p:sp>
        <p:sp>
          <p:nvSpPr>
            <p:cNvPr id="57" name="Rectangle 56">
              <a:extLst>
                <a:ext uri="{FF2B5EF4-FFF2-40B4-BE49-F238E27FC236}">
                  <a16:creationId xmlns:a16="http://schemas.microsoft.com/office/drawing/2014/main" id="{883E0FF4-ED1D-4F97-B260-855C4D1E1ED9}"/>
                </a:ext>
                <a:ext uri="{C183D7F6-B498-43B3-948B-1728B52AA6E4}">
                  <adec:decorative xmlns:adec="http://schemas.microsoft.com/office/drawing/2017/decorative" val="1"/>
                </a:ext>
              </a:extLst>
            </p:cNvPr>
            <p:cNvSpPr/>
            <p:nvPr/>
          </p:nvSpPr>
          <p:spPr>
            <a:xfrm>
              <a:off x="894054" y="3273591"/>
              <a:ext cx="3422897" cy="2430043"/>
            </a:xfrm>
            <a:prstGeom prst="rect">
              <a:avLst/>
            </a:prstGeom>
            <a:noFill/>
            <a:ln w="28575">
              <a:solidFill>
                <a:srgbClr val="00A4A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sz="1600" dirty="0">
                  <a:solidFill>
                    <a:schemeClr val="tx2"/>
                  </a:solidFill>
                  <a:ea typeface="Amazon Ember" panose="020B0603020204020204" pitchFamily="34" charset="0"/>
                  <a:cs typeface="Amazon Ember" panose="020B0603020204020204" pitchFamily="34" charset="0"/>
                </a:rPr>
                <a:t>Private subnet</a:t>
              </a:r>
            </a:p>
          </p:txBody>
        </p:sp>
        <p:pic>
          <p:nvPicPr>
            <p:cNvPr id="58" name="Graphic 31">
              <a:extLst>
                <a:ext uri="{FF2B5EF4-FFF2-40B4-BE49-F238E27FC236}">
                  <a16:creationId xmlns:a16="http://schemas.microsoft.com/office/drawing/2014/main" id="{F72ACA24-45EC-4827-AF22-AA1E93B47A43}"/>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54598" y="3509319"/>
              <a:ext cx="330200" cy="330200"/>
            </a:xfrm>
            <a:prstGeom prst="rect">
              <a:avLst/>
            </a:prstGeom>
          </p:spPr>
        </p:pic>
        <p:sp>
          <p:nvSpPr>
            <p:cNvPr id="59" name="Rectangle 58">
              <a:extLst>
                <a:ext uri="{FF2B5EF4-FFF2-40B4-BE49-F238E27FC236}">
                  <a16:creationId xmlns:a16="http://schemas.microsoft.com/office/drawing/2014/main" id="{517FA9FC-2847-480A-BBB2-EF86F2AF4E14}"/>
                </a:ext>
                <a:ext uri="{C183D7F6-B498-43B3-948B-1728B52AA6E4}">
                  <adec:decorative xmlns:adec="http://schemas.microsoft.com/office/drawing/2017/decorative" val="1"/>
                </a:ext>
              </a:extLst>
            </p:cNvPr>
            <p:cNvSpPr/>
            <p:nvPr/>
          </p:nvSpPr>
          <p:spPr>
            <a:xfrm>
              <a:off x="6654598" y="3507166"/>
              <a:ext cx="1861606" cy="2027340"/>
            </a:xfrm>
            <a:prstGeom prst="rect">
              <a:avLst/>
            </a:prstGeom>
            <a:noFill/>
            <a:ln w="28575">
              <a:solidFill>
                <a:srgbClr val="D86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chemeClr val="tx2"/>
                  </a:solidFill>
                  <a:ea typeface="Amazon Ember" panose="020B0603020204020204" pitchFamily="34" charset="0"/>
                  <a:cs typeface="Amazon Ember" panose="020B0603020204020204" pitchFamily="34" charset="0"/>
                </a:rPr>
                <a:t>EC2 instance contents</a:t>
              </a:r>
            </a:p>
            <a:p>
              <a:pPr algn="l"/>
              <a:endParaRPr lang="en-US" sz="1600" dirty="0">
                <a:ln w="0"/>
                <a:solidFill>
                  <a:schemeClr val="tx2"/>
                </a:solidFill>
              </a:endParaRPr>
            </a:p>
            <a:p>
              <a:pPr algn="l"/>
              <a:endParaRPr lang="en-US" sz="1600" dirty="0">
                <a:ln w="0"/>
                <a:solidFill>
                  <a:schemeClr val="tx2"/>
                </a:solidFill>
              </a:endParaRPr>
            </a:p>
            <a:p>
              <a:pPr algn="l"/>
              <a:endParaRPr lang="en-US" sz="1600" dirty="0">
                <a:ln w="0"/>
                <a:solidFill>
                  <a:schemeClr val="tx2"/>
                </a:solidFill>
              </a:endParaRPr>
            </a:p>
            <a:p>
              <a:pPr algn="l"/>
              <a:endParaRPr lang="en-US" sz="1600" dirty="0">
                <a:ln w="0"/>
                <a:solidFill>
                  <a:schemeClr val="tx2"/>
                </a:solidFill>
              </a:endParaRPr>
            </a:p>
          </p:txBody>
        </p:sp>
        <p:pic>
          <p:nvPicPr>
            <p:cNvPr id="60" name="Graphic 13">
              <a:extLst>
                <a:ext uri="{FF2B5EF4-FFF2-40B4-BE49-F238E27FC236}">
                  <a16:creationId xmlns:a16="http://schemas.microsoft.com/office/drawing/2014/main" id="{29E88617-9F0B-4DC9-AEDA-CAE3C9AEBA4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4466" y="3276215"/>
              <a:ext cx="287487" cy="287487"/>
            </a:xfrm>
            <a:prstGeom prst="rect">
              <a:avLst/>
            </a:prstGeom>
          </p:spPr>
        </p:pic>
        <p:sp>
          <p:nvSpPr>
            <p:cNvPr id="61" name="TextBox 60">
              <a:extLst>
                <a:ext uri="{FF2B5EF4-FFF2-40B4-BE49-F238E27FC236}">
                  <a16:creationId xmlns:a16="http://schemas.microsoft.com/office/drawing/2014/main" id="{1B3D1732-87E3-4A98-96A9-8697EB75C619}"/>
                </a:ext>
              </a:extLst>
            </p:cNvPr>
            <p:cNvSpPr txBox="1"/>
            <p:nvPr/>
          </p:nvSpPr>
          <p:spPr>
            <a:xfrm>
              <a:off x="712127" y="4560403"/>
              <a:ext cx="1996481"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Amazon RDS instances</a:t>
              </a:r>
            </a:p>
          </p:txBody>
        </p:sp>
        <p:pic>
          <p:nvPicPr>
            <p:cNvPr id="62" name="Graphic 17">
              <a:extLst>
                <a:ext uri="{FF2B5EF4-FFF2-40B4-BE49-F238E27FC236}">
                  <a16:creationId xmlns:a16="http://schemas.microsoft.com/office/drawing/2014/main" id="{E4C62F0D-70FB-4819-AA85-37A24B65FDE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18830" y="4018712"/>
              <a:ext cx="469900" cy="469900"/>
            </a:xfrm>
            <a:prstGeom prst="rect">
              <a:avLst/>
            </a:prstGeom>
          </p:spPr>
        </p:pic>
        <p:pic>
          <p:nvPicPr>
            <p:cNvPr id="63" name="Graphic 17">
              <a:extLst>
                <a:ext uri="{FF2B5EF4-FFF2-40B4-BE49-F238E27FC236}">
                  <a16:creationId xmlns:a16="http://schemas.microsoft.com/office/drawing/2014/main" id="{7AC2D818-52A5-41B0-ABC7-BABE55BF81D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61874" y="4009125"/>
              <a:ext cx="469900" cy="469900"/>
            </a:xfrm>
            <a:prstGeom prst="rect">
              <a:avLst/>
            </a:prstGeom>
          </p:spPr>
        </p:pic>
        <p:sp>
          <p:nvSpPr>
            <p:cNvPr id="64" name="TextBox 63">
              <a:extLst>
                <a:ext uri="{FF2B5EF4-FFF2-40B4-BE49-F238E27FC236}">
                  <a16:creationId xmlns:a16="http://schemas.microsoft.com/office/drawing/2014/main" id="{8FBB7662-8AFF-457D-93C2-7EAE5E97BBCD}"/>
                </a:ext>
              </a:extLst>
            </p:cNvPr>
            <p:cNvSpPr txBox="1"/>
            <p:nvPr/>
          </p:nvSpPr>
          <p:spPr>
            <a:xfrm>
              <a:off x="2435774" y="4559564"/>
              <a:ext cx="1996481"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Amazon RDS instances</a:t>
              </a:r>
            </a:p>
          </p:txBody>
        </p:sp>
        <p:sp>
          <p:nvSpPr>
            <p:cNvPr id="65" name="TextBox 64">
              <a:extLst>
                <a:ext uri="{FF2B5EF4-FFF2-40B4-BE49-F238E27FC236}">
                  <a16:creationId xmlns:a16="http://schemas.microsoft.com/office/drawing/2014/main" id="{C6FA5C24-9345-4656-BBD5-4C6E4FE640DA}"/>
                </a:ext>
              </a:extLst>
            </p:cNvPr>
            <p:cNvSpPr txBox="1"/>
            <p:nvPr/>
          </p:nvSpPr>
          <p:spPr>
            <a:xfrm>
              <a:off x="6669790" y="4015625"/>
              <a:ext cx="1846414" cy="1569660"/>
            </a:xfrm>
            <a:prstGeom prst="rect">
              <a:avLst/>
            </a:prstGeom>
            <a:noFill/>
          </p:spPr>
          <p:txBody>
            <a:bodyPr wrap="square" rtlCol="0">
              <a:spAutoFit/>
            </a:bodyPr>
            <a:lstStyle/>
            <a:p>
              <a:r>
                <a:rPr lang="en-US" sz="1600" dirty="0">
                  <a:solidFill>
                    <a:schemeClr val="tx2"/>
                  </a:solidFill>
                  <a:ea typeface="Amazon Ember" panose="020B0603020204020204" pitchFamily="34" charset="0"/>
                  <a:cs typeface="Amazon Ember" panose="020B0603020204020204" pitchFamily="34" charset="0"/>
                </a:rPr>
                <a:t>OS</a:t>
              </a:r>
            </a:p>
            <a:p>
              <a:r>
                <a:rPr lang="en-US" sz="1600" dirty="0">
                  <a:solidFill>
                    <a:schemeClr val="tx2"/>
                  </a:solidFill>
                  <a:ea typeface="Amazon Ember" panose="020B0603020204020204" pitchFamily="34" charset="0"/>
                  <a:cs typeface="Amazon Ember" panose="020B0603020204020204" pitchFamily="34" charset="0"/>
                </a:rPr>
                <a:t>Software</a:t>
              </a:r>
            </a:p>
            <a:p>
              <a:r>
                <a:rPr lang="en-US" sz="1600" dirty="0">
                  <a:solidFill>
                    <a:schemeClr val="tx2"/>
                  </a:solidFill>
                  <a:ea typeface="Amazon Ember" panose="020B0603020204020204" pitchFamily="34" charset="0"/>
                  <a:cs typeface="Amazon Ember" panose="020B0603020204020204" pitchFamily="34" charset="0"/>
                </a:rPr>
                <a:t>Patches</a:t>
              </a:r>
            </a:p>
            <a:p>
              <a:r>
                <a:rPr lang="en-US" sz="1600" dirty="0">
                  <a:solidFill>
                    <a:schemeClr val="tx2"/>
                  </a:solidFill>
                  <a:ea typeface="Amazon Ember" panose="020B0603020204020204" pitchFamily="34" charset="0"/>
                  <a:cs typeface="Amazon Ember" panose="020B0603020204020204" pitchFamily="34" charset="0"/>
                </a:rPr>
                <a:t>Windows Registry</a:t>
              </a:r>
            </a:p>
            <a:p>
              <a:r>
                <a:rPr lang="en-US" sz="1600" dirty="0">
                  <a:solidFill>
                    <a:schemeClr val="tx2"/>
                  </a:solidFill>
                  <a:ea typeface="Amazon Ember" panose="020B0603020204020204" pitchFamily="34" charset="0"/>
                  <a:cs typeface="Amazon Ember" panose="020B0603020204020204" pitchFamily="34" charset="0"/>
                </a:rPr>
                <a:t>Instance details</a:t>
              </a:r>
            </a:p>
            <a:p>
              <a:endParaRPr lang="en-US" sz="1600" dirty="0">
                <a:solidFill>
                  <a:schemeClr val="tx2"/>
                </a:solidFill>
                <a:ea typeface="Amazon Ember Light" panose="020B0403020204020204" pitchFamily="34" charset="0"/>
                <a:cs typeface="Amazon Ember Light" panose="020B0403020204020204" pitchFamily="34" charset="0"/>
              </a:endParaRPr>
            </a:p>
          </p:txBody>
        </p:sp>
        <p:sp>
          <p:nvSpPr>
            <p:cNvPr id="66" name="Rectangle 65">
              <a:extLst>
                <a:ext uri="{FF2B5EF4-FFF2-40B4-BE49-F238E27FC236}">
                  <a16:creationId xmlns:a16="http://schemas.microsoft.com/office/drawing/2014/main" id="{BCAD8CA3-A6E3-4B07-BE67-05853C971666}"/>
                </a:ext>
                <a:ext uri="{C183D7F6-B498-43B3-948B-1728B52AA6E4}">
                  <adec:decorative xmlns:adec="http://schemas.microsoft.com/office/drawing/2017/decorative" val="1"/>
                </a:ext>
              </a:extLst>
            </p:cNvPr>
            <p:cNvSpPr/>
            <p:nvPr/>
          </p:nvSpPr>
          <p:spPr>
            <a:xfrm>
              <a:off x="6545414" y="3411630"/>
              <a:ext cx="2079969" cy="2206048"/>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67" name="Straight Connector 66">
              <a:extLst>
                <a:ext uri="{FF2B5EF4-FFF2-40B4-BE49-F238E27FC236}">
                  <a16:creationId xmlns:a16="http://schemas.microsoft.com/office/drawing/2014/main" id="{B5360AF0-E44F-4CC2-BDDF-1F1B26651615}"/>
                </a:ext>
                <a:ext uri="{C183D7F6-B498-43B3-948B-1728B52AA6E4}">
                  <adec:decorative xmlns:adec="http://schemas.microsoft.com/office/drawing/2017/decorative" val="1"/>
                </a:ext>
              </a:extLst>
            </p:cNvPr>
            <p:cNvCxnSpPr>
              <a:cxnSpLocks/>
              <a:stCxn id="66" idx="3"/>
              <a:endCxn id="69" idx="1"/>
            </p:cNvCxnSpPr>
            <p:nvPr/>
          </p:nvCxnSpPr>
          <p:spPr>
            <a:xfrm>
              <a:off x="8625383" y="4514654"/>
              <a:ext cx="1340024" cy="375507"/>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68" name="Graphic 18">
              <a:extLst>
                <a:ext uri="{FF2B5EF4-FFF2-40B4-BE49-F238E27FC236}">
                  <a16:creationId xmlns:a16="http://schemas.microsoft.com/office/drawing/2014/main" id="{6F3996C3-89E5-4E59-AEC1-0F5282987708}"/>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65407" y="1883252"/>
              <a:ext cx="1033506" cy="1033506"/>
            </a:xfrm>
            <a:prstGeom prst="rect">
              <a:avLst/>
            </a:prstGeom>
          </p:spPr>
        </p:pic>
        <p:pic>
          <p:nvPicPr>
            <p:cNvPr id="69" name="Graphic 68">
              <a:extLst>
                <a:ext uri="{FF2B5EF4-FFF2-40B4-BE49-F238E27FC236}">
                  <a16:creationId xmlns:a16="http://schemas.microsoft.com/office/drawing/2014/main" id="{BFCCDFAC-6404-459F-A991-B25A23A0682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65407" y="4373408"/>
              <a:ext cx="1033506" cy="1033506"/>
            </a:xfrm>
            <a:prstGeom prst="rect">
              <a:avLst/>
            </a:prstGeom>
          </p:spPr>
        </p:pic>
        <p:sp>
          <p:nvSpPr>
            <p:cNvPr id="70" name="TextBox 69">
              <a:extLst>
                <a:ext uri="{FF2B5EF4-FFF2-40B4-BE49-F238E27FC236}">
                  <a16:creationId xmlns:a16="http://schemas.microsoft.com/office/drawing/2014/main" id="{111FD1F0-E1B0-48ED-B1A2-2C996E4E8903}"/>
                </a:ext>
              </a:extLst>
            </p:cNvPr>
            <p:cNvSpPr txBox="1"/>
            <p:nvPr/>
          </p:nvSpPr>
          <p:spPr>
            <a:xfrm>
              <a:off x="9020766" y="5461241"/>
              <a:ext cx="2923192" cy="369332"/>
            </a:xfrm>
            <a:prstGeom prst="rect">
              <a:avLst/>
            </a:prstGeom>
            <a:noFill/>
          </p:spPr>
          <p:txBody>
            <a:bodyPr wrap="square" rtlCol="0">
              <a:spAutoFit/>
            </a:bodyPr>
            <a:lstStyle/>
            <a:p>
              <a:pPr algn="ctr"/>
              <a:r>
                <a:rPr lang="en-US" dirty="0">
                  <a:solidFill>
                    <a:schemeClr val="tx2"/>
                  </a:solidFill>
                  <a:ea typeface="Amazon Ember" panose="020B0603020204020204" pitchFamily="34" charset="0"/>
                  <a:cs typeface="Amazon Ember" panose="020B0603020204020204" pitchFamily="34" charset="0"/>
                </a:rPr>
                <a:t>AWS Systems Manager</a:t>
              </a:r>
            </a:p>
          </p:txBody>
        </p:sp>
        <p:sp>
          <p:nvSpPr>
            <p:cNvPr id="71" name="TextBox 70">
              <a:extLst>
                <a:ext uri="{FF2B5EF4-FFF2-40B4-BE49-F238E27FC236}">
                  <a16:creationId xmlns:a16="http://schemas.microsoft.com/office/drawing/2014/main" id="{05F31B88-F012-4359-978C-DB5955AF3609}"/>
                </a:ext>
              </a:extLst>
            </p:cNvPr>
            <p:cNvSpPr txBox="1"/>
            <p:nvPr/>
          </p:nvSpPr>
          <p:spPr>
            <a:xfrm>
              <a:off x="9384484" y="3008084"/>
              <a:ext cx="2151798" cy="369332"/>
            </a:xfrm>
            <a:prstGeom prst="rect">
              <a:avLst/>
            </a:prstGeom>
            <a:noFill/>
          </p:spPr>
          <p:txBody>
            <a:bodyPr wrap="square" rtlCol="0">
              <a:spAutoFit/>
            </a:bodyPr>
            <a:lstStyle/>
            <a:p>
              <a:pPr algn="ctr"/>
              <a:r>
                <a:rPr lang="en-US" dirty="0">
                  <a:solidFill>
                    <a:schemeClr val="tx2"/>
                  </a:solidFill>
                  <a:ea typeface="Amazon Ember" panose="020B0603020204020204" pitchFamily="34" charset="0"/>
                  <a:cs typeface="Amazon Ember" panose="020B0603020204020204" pitchFamily="34" charset="0"/>
                </a:rPr>
                <a:t>AWS Config</a:t>
              </a:r>
            </a:p>
          </p:txBody>
        </p:sp>
        <p:cxnSp>
          <p:nvCxnSpPr>
            <p:cNvPr id="72" name="Straight Connector 71">
              <a:extLst>
                <a:ext uri="{FF2B5EF4-FFF2-40B4-BE49-F238E27FC236}">
                  <a16:creationId xmlns:a16="http://schemas.microsoft.com/office/drawing/2014/main" id="{A7662364-AF24-4488-A6EC-D78A0C55753C}"/>
                </a:ext>
                <a:ext uri="{C183D7F6-B498-43B3-948B-1728B52AA6E4}">
                  <adec:decorative xmlns:adec="http://schemas.microsoft.com/office/drawing/2017/decorative" val="1"/>
                </a:ext>
              </a:extLst>
            </p:cNvPr>
            <p:cNvCxnSpPr/>
            <p:nvPr/>
          </p:nvCxnSpPr>
          <p:spPr>
            <a:xfrm>
              <a:off x="6342907" y="1632291"/>
              <a:ext cx="9215" cy="421415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2BBF904-3D5B-40B6-A358-AD923BB70F19}"/>
                </a:ext>
                <a:ext uri="{C183D7F6-B498-43B3-948B-1728B52AA6E4}">
                  <adec:decorative xmlns:adec="http://schemas.microsoft.com/office/drawing/2017/decorative" val="1"/>
                </a:ext>
              </a:extLst>
            </p:cNvPr>
            <p:cNvCxnSpPr/>
            <p:nvPr/>
          </p:nvCxnSpPr>
          <p:spPr>
            <a:xfrm flipH="1">
              <a:off x="419100" y="5833001"/>
              <a:ext cx="5933022" cy="2367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0EC929-A0DA-48E1-A6ED-A751CCE492E2}"/>
                </a:ext>
                <a:ext uri="{C183D7F6-B498-43B3-948B-1728B52AA6E4}">
                  <adec:decorative xmlns:adec="http://schemas.microsoft.com/office/drawing/2017/decorative" val="1"/>
                </a:ext>
              </a:extLst>
            </p:cNvPr>
            <p:cNvCxnSpPr/>
            <p:nvPr/>
          </p:nvCxnSpPr>
          <p:spPr>
            <a:xfrm flipV="1">
              <a:off x="419100" y="2048957"/>
              <a:ext cx="0" cy="380771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3FF565-EF52-4D24-B17B-637A6C0E1DD8}"/>
                </a:ext>
                <a:ext uri="{C183D7F6-B498-43B3-948B-1728B52AA6E4}">
                  <adec:decorative xmlns:adec="http://schemas.microsoft.com/office/drawing/2017/decorative" val="1"/>
                </a:ext>
              </a:extLst>
            </p:cNvPr>
            <p:cNvCxnSpPr/>
            <p:nvPr/>
          </p:nvCxnSpPr>
          <p:spPr>
            <a:xfrm>
              <a:off x="419100" y="2034094"/>
              <a:ext cx="1614977"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CC7542-FA67-4813-AA9D-340B547A330E}"/>
                </a:ext>
                <a:ext uri="{C183D7F6-B498-43B3-948B-1728B52AA6E4}">
                  <adec:decorative xmlns:adec="http://schemas.microsoft.com/office/drawing/2017/decorative" val="1"/>
                </a:ext>
              </a:extLst>
            </p:cNvPr>
            <p:cNvCxnSpPr/>
            <p:nvPr/>
          </p:nvCxnSpPr>
          <p:spPr>
            <a:xfrm flipV="1">
              <a:off x="2034077" y="1642515"/>
              <a:ext cx="0" cy="391579"/>
            </a:xfrm>
            <a:prstGeom prst="line">
              <a:avLst/>
            </a:prstGeom>
            <a:ln w="22225">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D660BB0-687D-456D-BB10-1DE8F674A29B}"/>
                </a:ext>
                <a:ext uri="{C183D7F6-B498-43B3-948B-1728B52AA6E4}">
                  <adec:decorative xmlns:adec="http://schemas.microsoft.com/office/drawing/2017/decorative" val="1"/>
                </a:ext>
              </a:extLst>
            </p:cNvPr>
            <p:cNvCxnSpPr/>
            <p:nvPr/>
          </p:nvCxnSpPr>
          <p:spPr>
            <a:xfrm>
              <a:off x="2034077" y="1642515"/>
              <a:ext cx="4318045"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1E47728-E44B-4D7F-A26C-551D7A9DD9BE}"/>
                </a:ext>
                <a:ext uri="{C183D7F6-B498-43B3-948B-1728B52AA6E4}">
                  <adec:decorative xmlns:adec="http://schemas.microsoft.com/office/drawing/2017/decorative" val="1"/>
                </a:ext>
              </a:extLst>
            </p:cNvPr>
            <p:cNvCxnSpPr>
              <a:cxnSpLocks/>
              <a:stCxn id="68" idx="1"/>
            </p:cNvCxnSpPr>
            <p:nvPr/>
          </p:nvCxnSpPr>
          <p:spPr>
            <a:xfrm flipH="1">
              <a:off x="6363003" y="2400005"/>
              <a:ext cx="3602404" cy="349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pic>
          <p:nvPicPr>
            <p:cNvPr id="79" name="Graphic 41">
              <a:extLst>
                <a:ext uri="{FF2B5EF4-FFF2-40B4-BE49-F238E27FC236}">
                  <a16:creationId xmlns:a16="http://schemas.microsoft.com/office/drawing/2014/main" id="{408729BA-61F2-48F3-B9B5-13C7A689D70B}"/>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flipH="1">
              <a:off x="4967273" y="1841350"/>
              <a:ext cx="483586" cy="469900"/>
            </a:xfrm>
            <a:prstGeom prst="rect">
              <a:avLst/>
            </a:prstGeom>
          </p:spPr>
        </p:pic>
        <p:sp>
          <p:nvSpPr>
            <p:cNvPr id="80" name="TextBox 79">
              <a:extLst>
                <a:ext uri="{FF2B5EF4-FFF2-40B4-BE49-F238E27FC236}">
                  <a16:creationId xmlns:a16="http://schemas.microsoft.com/office/drawing/2014/main" id="{2FE19FAF-C68C-4CC6-8450-0A9AE51A8FB7}"/>
                </a:ext>
              </a:extLst>
            </p:cNvPr>
            <p:cNvSpPr txBox="1"/>
            <p:nvPr/>
          </p:nvSpPr>
          <p:spPr>
            <a:xfrm>
              <a:off x="4672691" y="2353031"/>
              <a:ext cx="1072750"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Users</a:t>
              </a:r>
            </a:p>
          </p:txBody>
        </p:sp>
        <p:sp>
          <p:nvSpPr>
            <p:cNvPr id="81" name="TextBox 80">
              <a:extLst>
                <a:ext uri="{FF2B5EF4-FFF2-40B4-BE49-F238E27FC236}">
                  <a16:creationId xmlns:a16="http://schemas.microsoft.com/office/drawing/2014/main" id="{5FDB080E-067D-4FE9-A967-96E1DEBF0600}"/>
                </a:ext>
              </a:extLst>
            </p:cNvPr>
            <p:cNvSpPr txBox="1"/>
            <p:nvPr/>
          </p:nvSpPr>
          <p:spPr>
            <a:xfrm>
              <a:off x="4652572" y="5199804"/>
              <a:ext cx="1681596"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EC2 instances</a:t>
              </a:r>
            </a:p>
          </p:txBody>
        </p:sp>
        <p:sp>
          <p:nvSpPr>
            <p:cNvPr id="82" name="Rectangle 81">
              <a:extLst>
                <a:ext uri="{FF2B5EF4-FFF2-40B4-BE49-F238E27FC236}">
                  <a16:creationId xmlns:a16="http://schemas.microsoft.com/office/drawing/2014/main" id="{DBDE2136-D83C-4CA0-AEBF-C7BDCEFDD523}"/>
                </a:ext>
              </a:extLst>
            </p:cNvPr>
            <p:cNvSpPr/>
            <p:nvPr/>
          </p:nvSpPr>
          <p:spPr>
            <a:xfrm>
              <a:off x="6581329" y="5828950"/>
              <a:ext cx="3385084" cy="501938"/>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ea typeface="Amazon Ember" panose="020B0603020204020204" pitchFamily="34" charset="0"/>
                  <a:cs typeface="Amazon Ember" panose="020B0603020204020204" pitchFamily="34" charset="0"/>
                </a:rPr>
                <a:t>Systems Manager is agent based.</a:t>
              </a:r>
            </a:p>
          </p:txBody>
        </p:sp>
        <p:pic>
          <p:nvPicPr>
            <p:cNvPr id="4" name="Graphic 3">
              <a:extLst>
                <a:ext uri="{FF2B5EF4-FFF2-40B4-BE49-F238E27FC236}">
                  <a16:creationId xmlns:a16="http://schemas.microsoft.com/office/drawing/2014/main" id="{A5E81132-EC3A-541D-F1A1-4DB98AE760A9}"/>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56693" y="2713427"/>
              <a:ext cx="328146" cy="328146"/>
            </a:xfrm>
            <a:prstGeom prst="rect">
              <a:avLst/>
            </a:prstGeom>
          </p:spPr>
        </p:pic>
      </p:grpSp>
    </p:spTree>
    <p:custDataLst>
      <p:tags r:id="rId1"/>
    </p:custDataLst>
    <p:extLst>
      <p:ext uri="{BB962C8B-B14F-4D97-AF65-F5344CB8AC3E}">
        <p14:creationId xmlns:p14="http://schemas.microsoft.com/office/powerpoint/2010/main" val="367501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80E3528-342F-48F4-94C5-490E525A3383}"/>
              </a:ext>
            </a:extLst>
          </p:cNvPr>
          <p:cNvSpPr>
            <a:spLocks noGrp="1"/>
          </p:cNvSpPr>
          <p:nvPr>
            <p:ph type="sldNum" idx="97"/>
          </p:nvPr>
        </p:nvSpPr>
        <p:spPr/>
        <p:txBody>
          <a:bodyPr/>
          <a:lstStyle/>
          <a:p>
            <a:fld id="{4037B1B0-0345-4E15-985A-6BECCDBE474F}" type="slidenum">
              <a:rPr lang="en-US" smtClean="0"/>
              <a:pPr/>
              <a:t>22</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rmAutofit/>
          </a:bodyPr>
          <a:lstStyle/>
          <a:p>
            <a:r>
              <a:rPr lang="en-US" dirty="0"/>
              <a:t>AWS Config integrates with Inventory</a:t>
            </a:r>
          </a:p>
        </p:txBody>
      </p:sp>
      <p:grpSp>
        <p:nvGrpSpPr>
          <p:cNvPr id="5" name="CloudGroup41">
            <a:extLst>
              <a:ext uri="{FF2B5EF4-FFF2-40B4-BE49-F238E27FC236}">
                <a16:creationId xmlns:a16="http://schemas.microsoft.com/office/drawing/2014/main" id="{EB00E1AA-2EDC-04C7-F6B5-8A0AA03D6581}"/>
              </a:ext>
              <a:ext uri="{C183D7F6-B498-43B3-948B-1728B52AA6E4}">
                <adec:decorative xmlns:adec="http://schemas.microsoft.com/office/drawing/2017/decorative" val="1"/>
              </a:ext>
            </a:extLst>
          </p:cNvPr>
          <p:cNvGrpSpPr/>
          <p:nvPr/>
        </p:nvGrpSpPr>
        <p:grpSpPr>
          <a:xfrm>
            <a:off x="226492" y="1477414"/>
            <a:ext cx="11724264" cy="4639943"/>
            <a:chOff x="226492" y="1477414"/>
            <a:chExt cx="11724264" cy="4639943"/>
          </a:xfrm>
        </p:grpSpPr>
        <p:sp>
          <p:nvSpPr>
            <p:cNvPr id="80" name="Rectangle 79">
              <a:extLst>
                <a:ext uri="{FF2B5EF4-FFF2-40B4-BE49-F238E27FC236}">
                  <a16:creationId xmlns:a16="http://schemas.microsoft.com/office/drawing/2014/main" id="{32EB4411-95C6-4E0B-9DE2-495F417108B8}"/>
                </a:ext>
                <a:ext uri="{C183D7F6-B498-43B3-948B-1728B52AA6E4}">
                  <adec:decorative xmlns:adec="http://schemas.microsoft.com/office/drawing/2017/decorative" val="1"/>
                </a:ext>
              </a:extLst>
            </p:cNvPr>
            <p:cNvSpPr/>
            <p:nvPr/>
          </p:nvSpPr>
          <p:spPr>
            <a:xfrm>
              <a:off x="9186188" y="1642513"/>
              <a:ext cx="2586712" cy="4214157"/>
            </a:xfrm>
            <a:prstGeom prst="rect">
              <a:avLst/>
            </a:prstGeom>
            <a:solidFill>
              <a:srgbClr val="5A6B86">
                <a:alpha val="9804"/>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a:endParaRPr lang="en-US" sz="1600" dirty="0">
                <a:solidFill>
                  <a:schemeClr val="tx1"/>
                </a:solidFill>
              </a:endParaRPr>
            </a:p>
          </p:txBody>
        </p:sp>
        <p:sp>
          <p:nvSpPr>
            <p:cNvPr id="43" name="Rectangle 42">
              <a:extLst>
                <a:ext uri="{FF2B5EF4-FFF2-40B4-BE49-F238E27FC236}">
                  <a16:creationId xmlns:a16="http://schemas.microsoft.com/office/drawing/2014/main" id="{ABBC71EC-14F3-47B1-B1E1-267DD1087170}"/>
                </a:ext>
                <a:ext uri="{C183D7F6-B498-43B3-948B-1728B52AA6E4}">
                  <adec:decorative xmlns:adec="http://schemas.microsoft.com/office/drawing/2017/decorative" val="1"/>
                </a:ext>
              </a:extLst>
            </p:cNvPr>
            <p:cNvSpPr/>
            <p:nvPr/>
          </p:nvSpPr>
          <p:spPr>
            <a:xfrm>
              <a:off x="226492" y="1477414"/>
              <a:ext cx="11724264" cy="46399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chemeClr val="tx2"/>
                  </a:solidFill>
                </a:rPr>
                <a:t>AWS Cloud</a:t>
              </a:r>
            </a:p>
          </p:txBody>
        </p:sp>
        <p:pic>
          <p:nvPicPr>
            <p:cNvPr id="44" name="Graphic 11">
              <a:extLst>
                <a:ext uri="{FF2B5EF4-FFF2-40B4-BE49-F238E27FC236}">
                  <a16:creationId xmlns:a16="http://schemas.microsoft.com/office/drawing/2014/main" id="{A43E1F46-2552-4FD5-A326-9618AA895F0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493" y="1477415"/>
              <a:ext cx="330200" cy="330200"/>
            </a:xfrm>
            <a:prstGeom prst="rect">
              <a:avLst/>
            </a:prstGeom>
          </p:spPr>
        </p:pic>
        <p:sp>
          <p:nvSpPr>
            <p:cNvPr id="45" name="Rectangle 44">
              <a:extLst>
                <a:ext uri="{FF2B5EF4-FFF2-40B4-BE49-F238E27FC236}">
                  <a16:creationId xmlns:a16="http://schemas.microsoft.com/office/drawing/2014/main" id="{A0330DDD-EF63-4960-8F34-B7670E55C814}"/>
                </a:ext>
                <a:ext uri="{C183D7F6-B498-43B3-948B-1728B52AA6E4}">
                  <adec:decorative xmlns:adec="http://schemas.microsoft.com/office/drawing/2017/decorative" val="1"/>
                </a:ext>
              </a:extLst>
            </p:cNvPr>
            <p:cNvSpPr/>
            <p:nvPr/>
          </p:nvSpPr>
          <p:spPr>
            <a:xfrm>
              <a:off x="546101" y="2711729"/>
              <a:ext cx="8214495" cy="3320749"/>
            </a:xfrm>
            <a:prstGeom prst="rect">
              <a:avLst/>
            </a:prstGeom>
            <a:noFill/>
            <a:ln w="28575">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chemeClr val="tx2"/>
                  </a:solidFill>
                </a:rPr>
                <a:t>VPC</a:t>
              </a:r>
            </a:p>
          </p:txBody>
        </p:sp>
        <p:sp>
          <p:nvSpPr>
            <p:cNvPr id="47" name="Rectangle 46">
              <a:extLst>
                <a:ext uri="{FF2B5EF4-FFF2-40B4-BE49-F238E27FC236}">
                  <a16:creationId xmlns:a16="http://schemas.microsoft.com/office/drawing/2014/main" id="{C1A4285A-E1E7-4FFF-AC45-BD4ECFE94529}"/>
                </a:ext>
                <a:ext uri="{C183D7F6-B498-43B3-948B-1728B52AA6E4}">
                  <adec:decorative xmlns:adec="http://schemas.microsoft.com/office/drawing/2017/decorative" val="1"/>
                </a:ext>
              </a:extLst>
            </p:cNvPr>
            <p:cNvSpPr/>
            <p:nvPr/>
          </p:nvSpPr>
          <p:spPr>
            <a:xfrm>
              <a:off x="4604951" y="3281667"/>
              <a:ext cx="4014452" cy="2431547"/>
            </a:xfrm>
            <a:prstGeom prst="rect">
              <a:avLst/>
            </a:prstGeom>
            <a:noFill/>
            <a:ln w="28575">
              <a:solidFill>
                <a:srgbClr val="7AA11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sz="1600" dirty="0">
                  <a:solidFill>
                    <a:schemeClr val="tx2"/>
                  </a:solidFill>
                </a:rPr>
                <a:t>Public subnet</a:t>
              </a:r>
            </a:p>
          </p:txBody>
        </p:sp>
        <p:pic>
          <p:nvPicPr>
            <p:cNvPr id="48" name="Graphic 58">
              <a:extLst>
                <a:ext uri="{FF2B5EF4-FFF2-40B4-BE49-F238E27FC236}">
                  <a16:creationId xmlns:a16="http://schemas.microsoft.com/office/drawing/2014/main" id="{535E8699-84A7-418E-BEB1-082251B89E7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0668" y="3280280"/>
              <a:ext cx="274320" cy="274320"/>
            </a:xfrm>
            <a:prstGeom prst="rect">
              <a:avLst/>
            </a:prstGeom>
          </p:spPr>
        </p:pic>
        <p:pic>
          <p:nvPicPr>
            <p:cNvPr id="49" name="Graphic 137">
              <a:extLst>
                <a:ext uri="{FF2B5EF4-FFF2-40B4-BE49-F238E27FC236}">
                  <a16:creationId xmlns:a16="http://schemas.microsoft.com/office/drawing/2014/main" id="{A083B5FD-047D-4421-9936-EC05CFEF1FA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8420" y="4688819"/>
              <a:ext cx="469900" cy="469900"/>
            </a:xfrm>
            <a:prstGeom prst="rect">
              <a:avLst/>
            </a:prstGeom>
          </p:spPr>
        </p:pic>
        <p:pic>
          <p:nvPicPr>
            <p:cNvPr id="50" name="Picture 49">
              <a:extLst>
                <a:ext uri="{FF2B5EF4-FFF2-40B4-BE49-F238E27FC236}">
                  <a16:creationId xmlns:a16="http://schemas.microsoft.com/office/drawing/2014/main" id="{E9655C00-2FB6-46D6-BFEF-18BA75B9A32C}"/>
                </a:ext>
                <a:ext uri="{C183D7F6-B498-43B3-948B-1728B52AA6E4}">
                  <adec:decorative xmlns:adec="http://schemas.microsoft.com/office/drawing/2017/decorative" val="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721000" y="1766735"/>
              <a:ext cx="674023" cy="674023"/>
            </a:xfrm>
            <a:prstGeom prst="rect">
              <a:avLst/>
            </a:prstGeom>
            <a:noFill/>
          </p:spPr>
        </p:pic>
        <p:sp>
          <p:nvSpPr>
            <p:cNvPr id="51" name="TextBox 50">
              <a:extLst>
                <a:ext uri="{FF2B5EF4-FFF2-40B4-BE49-F238E27FC236}">
                  <a16:creationId xmlns:a16="http://schemas.microsoft.com/office/drawing/2014/main" id="{48233AA5-F6CA-440B-AFFD-D0FFB3F89162}"/>
                </a:ext>
              </a:extLst>
            </p:cNvPr>
            <p:cNvSpPr txBox="1"/>
            <p:nvPr/>
          </p:nvSpPr>
          <p:spPr>
            <a:xfrm>
              <a:off x="3023625" y="2380174"/>
              <a:ext cx="2002844" cy="338554"/>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S3 buckets</a:t>
              </a:r>
            </a:p>
          </p:txBody>
        </p:sp>
        <p:pic>
          <p:nvPicPr>
            <p:cNvPr id="52" name="Picture 51">
              <a:extLst>
                <a:ext uri="{FF2B5EF4-FFF2-40B4-BE49-F238E27FC236}">
                  <a16:creationId xmlns:a16="http://schemas.microsoft.com/office/drawing/2014/main" id="{99F77CE1-C7A0-481F-9072-68806CC5CF19}"/>
                </a:ext>
                <a:ext uri="{C183D7F6-B498-43B3-948B-1728B52AA6E4}">
                  <adec:decorative xmlns:adec="http://schemas.microsoft.com/office/drawing/2017/decorative" val="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428110" y="1791319"/>
              <a:ext cx="674023" cy="674023"/>
            </a:xfrm>
            <a:prstGeom prst="rect">
              <a:avLst/>
            </a:prstGeom>
            <a:noFill/>
          </p:spPr>
        </p:pic>
        <p:sp>
          <p:nvSpPr>
            <p:cNvPr id="53" name="TextBox 52">
              <a:extLst>
                <a:ext uri="{FF2B5EF4-FFF2-40B4-BE49-F238E27FC236}">
                  <a16:creationId xmlns:a16="http://schemas.microsoft.com/office/drawing/2014/main" id="{D9A3EDCA-800C-45F0-976E-71EF35917635}"/>
                </a:ext>
              </a:extLst>
            </p:cNvPr>
            <p:cNvSpPr txBox="1"/>
            <p:nvPr/>
          </p:nvSpPr>
          <p:spPr>
            <a:xfrm>
              <a:off x="1790806" y="2362861"/>
              <a:ext cx="2002844" cy="338554"/>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S3 buckets</a:t>
              </a:r>
            </a:p>
          </p:txBody>
        </p:sp>
        <p:pic>
          <p:nvPicPr>
            <p:cNvPr id="54" name="Picture 53">
              <a:extLst>
                <a:ext uri="{FF2B5EF4-FFF2-40B4-BE49-F238E27FC236}">
                  <a16:creationId xmlns:a16="http://schemas.microsoft.com/office/drawing/2014/main" id="{647C5BDD-6EB6-431D-8A19-8819A61EF54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46159" y="3725923"/>
              <a:ext cx="494422" cy="494422"/>
            </a:xfrm>
            <a:prstGeom prst="rect">
              <a:avLst/>
            </a:prstGeom>
          </p:spPr>
        </p:pic>
        <p:sp>
          <p:nvSpPr>
            <p:cNvPr id="55" name="TextBox 54">
              <a:extLst>
                <a:ext uri="{FF2B5EF4-FFF2-40B4-BE49-F238E27FC236}">
                  <a16:creationId xmlns:a16="http://schemas.microsoft.com/office/drawing/2014/main" id="{8C7BAFA4-BE0B-4935-9357-1BA385F7B52C}"/>
                </a:ext>
              </a:extLst>
            </p:cNvPr>
            <p:cNvSpPr txBox="1"/>
            <p:nvPr/>
          </p:nvSpPr>
          <p:spPr>
            <a:xfrm>
              <a:off x="4491947" y="4232235"/>
              <a:ext cx="2002847" cy="338554"/>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EBS volumes</a:t>
              </a:r>
            </a:p>
          </p:txBody>
        </p:sp>
        <p:sp>
          <p:nvSpPr>
            <p:cNvPr id="56" name="Rectangle 55">
              <a:extLst>
                <a:ext uri="{FF2B5EF4-FFF2-40B4-BE49-F238E27FC236}">
                  <a16:creationId xmlns:a16="http://schemas.microsoft.com/office/drawing/2014/main" id="{72F991F5-0B1F-4B90-8796-682769AA3651}"/>
                </a:ext>
                <a:ext uri="{C183D7F6-B498-43B3-948B-1728B52AA6E4}">
                  <adec:decorative xmlns:adec="http://schemas.microsoft.com/office/drawing/2017/decorative" val="1"/>
                </a:ext>
              </a:extLst>
            </p:cNvPr>
            <p:cNvSpPr/>
            <p:nvPr/>
          </p:nvSpPr>
          <p:spPr>
            <a:xfrm>
              <a:off x="894054" y="3273591"/>
              <a:ext cx="3422897" cy="2430043"/>
            </a:xfrm>
            <a:prstGeom prst="rect">
              <a:avLst/>
            </a:prstGeom>
            <a:noFill/>
            <a:ln w="28575">
              <a:solidFill>
                <a:srgbClr val="00A4A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lgn="l"/>
              <a:r>
                <a:rPr lang="en-US" sz="1600" dirty="0">
                  <a:solidFill>
                    <a:schemeClr val="tx2"/>
                  </a:solidFill>
                  <a:ea typeface="Amazon Ember" panose="020B0603020204020204" pitchFamily="34" charset="0"/>
                  <a:cs typeface="Amazon Ember" panose="020B0603020204020204" pitchFamily="34" charset="0"/>
                </a:rPr>
                <a:t>Private subnet</a:t>
              </a:r>
            </a:p>
          </p:txBody>
        </p:sp>
        <p:pic>
          <p:nvPicPr>
            <p:cNvPr id="57" name="Graphic 31">
              <a:extLst>
                <a:ext uri="{FF2B5EF4-FFF2-40B4-BE49-F238E27FC236}">
                  <a16:creationId xmlns:a16="http://schemas.microsoft.com/office/drawing/2014/main" id="{18C73470-EC65-432B-AE9D-BD63EDFA5E2A}"/>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54598" y="3509319"/>
              <a:ext cx="330200" cy="330200"/>
            </a:xfrm>
            <a:prstGeom prst="rect">
              <a:avLst/>
            </a:prstGeom>
          </p:spPr>
        </p:pic>
        <p:sp>
          <p:nvSpPr>
            <p:cNvPr id="58" name="Rectangle 57">
              <a:extLst>
                <a:ext uri="{FF2B5EF4-FFF2-40B4-BE49-F238E27FC236}">
                  <a16:creationId xmlns:a16="http://schemas.microsoft.com/office/drawing/2014/main" id="{D5F3A6AA-99B7-47AD-8CFC-940550F55C97}"/>
                </a:ext>
                <a:ext uri="{C183D7F6-B498-43B3-948B-1728B52AA6E4}">
                  <adec:decorative xmlns:adec="http://schemas.microsoft.com/office/drawing/2017/decorative" val="1"/>
                </a:ext>
              </a:extLst>
            </p:cNvPr>
            <p:cNvSpPr/>
            <p:nvPr/>
          </p:nvSpPr>
          <p:spPr>
            <a:xfrm>
              <a:off x="6654598" y="3507166"/>
              <a:ext cx="1861606" cy="2027340"/>
            </a:xfrm>
            <a:prstGeom prst="rect">
              <a:avLst/>
            </a:prstGeom>
            <a:noFill/>
            <a:ln w="28575">
              <a:solidFill>
                <a:srgbClr val="D86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chemeClr val="tx2"/>
                  </a:solidFill>
                  <a:ea typeface="Amazon Ember" panose="020B0603020204020204" pitchFamily="34" charset="0"/>
                  <a:cs typeface="Amazon Ember" panose="020B0603020204020204" pitchFamily="34" charset="0"/>
                </a:rPr>
                <a:t>EC2</a:t>
              </a:r>
              <a:r>
                <a:rPr lang="en-US" sz="1600" dirty="0">
                  <a:ln w="0"/>
                  <a:solidFill>
                    <a:srgbClr val="D86613"/>
                  </a:solidFill>
                  <a:ea typeface="Amazon Ember" panose="020B0603020204020204" pitchFamily="34" charset="0"/>
                  <a:cs typeface="Amazon Ember" panose="020B0603020204020204" pitchFamily="34" charset="0"/>
                </a:rPr>
                <a:t> </a:t>
              </a:r>
              <a:r>
                <a:rPr lang="en-US" sz="1600" dirty="0">
                  <a:ln w="0"/>
                  <a:solidFill>
                    <a:schemeClr val="tx2"/>
                  </a:solidFill>
                  <a:ea typeface="Amazon Ember" panose="020B0603020204020204" pitchFamily="34" charset="0"/>
                  <a:cs typeface="Amazon Ember" panose="020B0603020204020204" pitchFamily="34" charset="0"/>
                </a:rPr>
                <a:t>instance contents</a:t>
              </a:r>
            </a:p>
            <a:p>
              <a:pPr algn="l"/>
              <a:endParaRPr lang="en-US" sz="1600" dirty="0">
                <a:ln w="0"/>
                <a:solidFill>
                  <a:schemeClr val="tx2"/>
                </a:solidFill>
              </a:endParaRPr>
            </a:p>
            <a:p>
              <a:pPr algn="l"/>
              <a:endParaRPr lang="en-US" sz="1600" dirty="0">
                <a:ln w="0"/>
                <a:solidFill>
                  <a:srgbClr val="D86613"/>
                </a:solidFill>
              </a:endParaRPr>
            </a:p>
            <a:p>
              <a:pPr algn="l"/>
              <a:endParaRPr lang="en-US" sz="1600" dirty="0">
                <a:ln w="0"/>
                <a:solidFill>
                  <a:srgbClr val="D86613"/>
                </a:solidFill>
              </a:endParaRPr>
            </a:p>
            <a:p>
              <a:pPr algn="l"/>
              <a:endParaRPr lang="en-US" sz="1600" dirty="0">
                <a:ln w="0"/>
                <a:solidFill>
                  <a:srgbClr val="D86613"/>
                </a:solidFill>
              </a:endParaRPr>
            </a:p>
          </p:txBody>
        </p:sp>
        <p:pic>
          <p:nvPicPr>
            <p:cNvPr id="59" name="Graphic 13">
              <a:extLst>
                <a:ext uri="{FF2B5EF4-FFF2-40B4-BE49-F238E27FC236}">
                  <a16:creationId xmlns:a16="http://schemas.microsoft.com/office/drawing/2014/main" id="{00C884E9-7E39-4671-8768-072D8557D1E2}"/>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4466" y="3276215"/>
              <a:ext cx="287487" cy="287487"/>
            </a:xfrm>
            <a:prstGeom prst="rect">
              <a:avLst/>
            </a:prstGeom>
          </p:spPr>
        </p:pic>
        <p:sp>
          <p:nvSpPr>
            <p:cNvPr id="60" name="TextBox 59">
              <a:extLst>
                <a:ext uri="{FF2B5EF4-FFF2-40B4-BE49-F238E27FC236}">
                  <a16:creationId xmlns:a16="http://schemas.microsoft.com/office/drawing/2014/main" id="{13967CB3-8B92-4070-AE34-F515D677010B}"/>
                </a:ext>
              </a:extLst>
            </p:cNvPr>
            <p:cNvSpPr txBox="1"/>
            <p:nvPr/>
          </p:nvSpPr>
          <p:spPr>
            <a:xfrm>
              <a:off x="712802" y="4560403"/>
              <a:ext cx="1996481" cy="584775"/>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Amazon RDS instances</a:t>
              </a:r>
            </a:p>
          </p:txBody>
        </p:sp>
        <p:pic>
          <p:nvPicPr>
            <p:cNvPr id="61" name="Graphic 17">
              <a:extLst>
                <a:ext uri="{FF2B5EF4-FFF2-40B4-BE49-F238E27FC236}">
                  <a16:creationId xmlns:a16="http://schemas.microsoft.com/office/drawing/2014/main" id="{09ADBFE2-CD82-4FDF-A9BF-26D584154049}"/>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22044" y="4018712"/>
              <a:ext cx="469900" cy="469900"/>
            </a:xfrm>
            <a:prstGeom prst="rect">
              <a:avLst/>
            </a:prstGeom>
          </p:spPr>
        </p:pic>
        <p:pic>
          <p:nvPicPr>
            <p:cNvPr id="62" name="Graphic 17">
              <a:extLst>
                <a:ext uri="{FF2B5EF4-FFF2-40B4-BE49-F238E27FC236}">
                  <a16:creationId xmlns:a16="http://schemas.microsoft.com/office/drawing/2014/main" id="{EDB2A879-8352-4713-B0BD-01A1A1C1510F}"/>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61874" y="4009125"/>
              <a:ext cx="469900" cy="469900"/>
            </a:xfrm>
            <a:prstGeom prst="rect">
              <a:avLst/>
            </a:prstGeom>
          </p:spPr>
        </p:pic>
        <p:sp>
          <p:nvSpPr>
            <p:cNvPr id="63" name="TextBox 62">
              <a:extLst>
                <a:ext uri="{FF2B5EF4-FFF2-40B4-BE49-F238E27FC236}">
                  <a16:creationId xmlns:a16="http://schemas.microsoft.com/office/drawing/2014/main" id="{359468B8-343E-44F3-A21D-42E5A6F17120}"/>
                </a:ext>
              </a:extLst>
            </p:cNvPr>
            <p:cNvSpPr txBox="1"/>
            <p:nvPr/>
          </p:nvSpPr>
          <p:spPr>
            <a:xfrm>
              <a:off x="2433790" y="4563767"/>
              <a:ext cx="1996481" cy="584775"/>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Amazon RDS instances</a:t>
              </a:r>
            </a:p>
          </p:txBody>
        </p:sp>
        <p:sp>
          <p:nvSpPr>
            <p:cNvPr id="64" name="TextBox 63">
              <a:extLst>
                <a:ext uri="{FF2B5EF4-FFF2-40B4-BE49-F238E27FC236}">
                  <a16:creationId xmlns:a16="http://schemas.microsoft.com/office/drawing/2014/main" id="{B16A320E-2BAE-47B2-A722-632D3CE14D3C}"/>
                </a:ext>
              </a:extLst>
            </p:cNvPr>
            <p:cNvSpPr txBox="1"/>
            <p:nvPr/>
          </p:nvSpPr>
          <p:spPr>
            <a:xfrm>
              <a:off x="6669790" y="4015625"/>
              <a:ext cx="1846414" cy="1569660"/>
            </a:xfrm>
            <a:prstGeom prst="rect">
              <a:avLst/>
            </a:prstGeom>
            <a:noFill/>
          </p:spPr>
          <p:txBody>
            <a:bodyPr wrap="square" rtlCol="0">
              <a:spAutoFit/>
            </a:bodyPr>
            <a:lstStyle/>
            <a:p>
              <a:r>
                <a:rPr lang="en-US" sz="1600" dirty="0">
                  <a:ea typeface="Amazon Ember" panose="020B0603020204020204" pitchFamily="34" charset="0"/>
                  <a:cs typeface="Amazon Ember" panose="020B0603020204020204" pitchFamily="34" charset="0"/>
                </a:rPr>
                <a:t>OS</a:t>
              </a:r>
            </a:p>
            <a:p>
              <a:r>
                <a:rPr lang="en-US" sz="1600" dirty="0">
                  <a:ea typeface="Amazon Ember" panose="020B0603020204020204" pitchFamily="34" charset="0"/>
                  <a:cs typeface="Amazon Ember" panose="020B0603020204020204" pitchFamily="34" charset="0"/>
                </a:rPr>
                <a:t>Software</a:t>
              </a:r>
            </a:p>
            <a:p>
              <a:r>
                <a:rPr lang="en-US" sz="1600" dirty="0">
                  <a:ea typeface="Amazon Ember" panose="020B0603020204020204" pitchFamily="34" charset="0"/>
                  <a:cs typeface="Amazon Ember" panose="020B0603020204020204" pitchFamily="34" charset="0"/>
                </a:rPr>
                <a:t>Patches</a:t>
              </a:r>
            </a:p>
            <a:p>
              <a:r>
                <a:rPr lang="en-US" sz="1600" dirty="0">
                  <a:ea typeface="Amazon Ember" panose="020B0603020204020204" pitchFamily="34" charset="0"/>
                  <a:cs typeface="Amazon Ember" panose="020B0603020204020204" pitchFamily="34" charset="0"/>
                </a:rPr>
                <a:t>Windows Registry</a:t>
              </a:r>
            </a:p>
            <a:p>
              <a:r>
                <a:rPr lang="en-US" sz="1600" dirty="0">
                  <a:ea typeface="Amazon Ember" panose="020B0603020204020204" pitchFamily="34" charset="0"/>
                  <a:cs typeface="Amazon Ember" panose="020B0603020204020204" pitchFamily="34" charset="0"/>
                </a:rPr>
                <a:t>Instance details</a:t>
              </a:r>
            </a:p>
            <a:p>
              <a:endParaRPr lang="en-US" sz="1600" dirty="0">
                <a:ea typeface="Amazon Ember Light" panose="020B0403020204020204" pitchFamily="34" charset="0"/>
                <a:cs typeface="Amazon Ember Light" panose="020B0403020204020204" pitchFamily="34" charset="0"/>
              </a:endParaRPr>
            </a:p>
          </p:txBody>
        </p:sp>
        <p:pic>
          <p:nvPicPr>
            <p:cNvPr id="65" name="Graphic 18">
              <a:extLst>
                <a:ext uri="{FF2B5EF4-FFF2-40B4-BE49-F238E27FC236}">
                  <a16:creationId xmlns:a16="http://schemas.microsoft.com/office/drawing/2014/main" id="{DC3F1E0A-38B5-488A-8A57-2A14DCBA3C1D}"/>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72205" y="1876603"/>
              <a:ext cx="1033506" cy="1033506"/>
            </a:xfrm>
            <a:prstGeom prst="rect">
              <a:avLst/>
            </a:prstGeom>
          </p:spPr>
        </p:pic>
        <p:pic>
          <p:nvPicPr>
            <p:cNvPr id="66" name="Graphic 65">
              <a:extLst>
                <a:ext uri="{FF2B5EF4-FFF2-40B4-BE49-F238E27FC236}">
                  <a16:creationId xmlns:a16="http://schemas.microsoft.com/office/drawing/2014/main" id="{033D3F80-3CDE-42B3-AA31-77632EEF83B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72205" y="4373408"/>
              <a:ext cx="1033506" cy="1033506"/>
            </a:xfrm>
            <a:prstGeom prst="rect">
              <a:avLst/>
            </a:prstGeom>
          </p:spPr>
        </p:pic>
        <p:sp>
          <p:nvSpPr>
            <p:cNvPr id="67" name="TextBox 66">
              <a:extLst>
                <a:ext uri="{FF2B5EF4-FFF2-40B4-BE49-F238E27FC236}">
                  <a16:creationId xmlns:a16="http://schemas.microsoft.com/office/drawing/2014/main" id="{6F25AA81-FF79-443A-B52D-126CEF289403}"/>
                </a:ext>
              </a:extLst>
            </p:cNvPr>
            <p:cNvSpPr txBox="1"/>
            <p:nvPr/>
          </p:nvSpPr>
          <p:spPr>
            <a:xfrm>
              <a:off x="9027564" y="5461241"/>
              <a:ext cx="2923192" cy="369332"/>
            </a:xfrm>
            <a:prstGeom prst="rect">
              <a:avLst/>
            </a:prstGeom>
            <a:noFill/>
          </p:spPr>
          <p:txBody>
            <a:bodyPr wrap="square" rtlCol="0">
              <a:spAutoFit/>
            </a:bodyPr>
            <a:lstStyle/>
            <a:p>
              <a:pPr algn="ctr"/>
              <a:r>
                <a:rPr lang="en-US" dirty="0">
                  <a:ea typeface="Amazon Ember" panose="020B0603020204020204" pitchFamily="34" charset="0"/>
                  <a:cs typeface="Amazon Ember" panose="020B0603020204020204" pitchFamily="34" charset="0"/>
                </a:rPr>
                <a:t>AWS Systems Manager</a:t>
              </a:r>
            </a:p>
          </p:txBody>
        </p:sp>
        <p:sp>
          <p:nvSpPr>
            <p:cNvPr id="68" name="TextBox 67">
              <a:extLst>
                <a:ext uri="{FF2B5EF4-FFF2-40B4-BE49-F238E27FC236}">
                  <a16:creationId xmlns:a16="http://schemas.microsoft.com/office/drawing/2014/main" id="{A82572EC-CCA6-4E0F-BF0D-2E8FDBE976F3}"/>
                </a:ext>
              </a:extLst>
            </p:cNvPr>
            <p:cNvSpPr txBox="1"/>
            <p:nvPr/>
          </p:nvSpPr>
          <p:spPr>
            <a:xfrm>
              <a:off x="9381234" y="3008084"/>
              <a:ext cx="2151798" cy="369332"/>
            </a:xfrm>
            <a:prstGeom prst="rect">
              <a:avLst/>
            </a:prstGeom>
            <a:noFill/>
          </p:spPr>
          <p:txBody>
            <a:bodyPr wrap="square" rtlCol="0">
              <a:spAutoFit/>
            </a:bodyPr>
            <a:lstStyle/>
            <a:p>
              <a:pPr algn="ctr"/>
              <a:r>
                <a:rPr lang="en-US" dirty="0">
                  <a:ea typeface="Amazon Ember" panose="020B0603020204020204" pitchFamily="34" charset="0"/>
                  <a:cs typeface="Amazon Ember" panose="020B0603020204020204" pitchFamily="34" charset="0"/>
                </a:rPr>
                <a:t>AWS Config</a:t>
              </a:r>
            </a:p>
          </p:txBody>
        </p:sp>
        <p:cxnSp>
          <p:nvCxnSpPr>
            <p:cNvPr id="69" name="Straight Connector 68">
              <a:extLst>
                <a:ext uri="{FF2B5EF4-FFF2-40B4-BE49-F238E27FC236}">
                  <a16:creationId xmlns:a16="http://schemas.microsoft.com/office/drawing/2014/main" id="{7180F30A-FDA5-4F3A-BF9D-CD4D983F6C8B}"/>
                </a:ext>
                <a:ext uri="{C183D7F6-B498-43B3-948B-1728B52AA6E4}">
                  <adec:decorative xmlns:adec="http://schemas.microsoft.com/office/drawing/2017/decorative" val="1"/>
                </a:ext>
              </a:extLst>
            </p:cNvPr>
            <p:cNvCxnSpPr/>
            <p:nvPr/>
          </p:nvCxnSpPr>
          <p:spPr>
            <a:xfrm>
              <a:off x="8898188" y="1642514"/>
              <a:ext cx="9215" cy="421415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23D7FB0-9B45-4B62-BA71-0F056A3F7C9C}"/>
                </a:ext>
                <a:ext uri="{C183D7F6-B498-43B3-948B-1728B52AA6E4}">
                  <adec:decorative xmlns:adec="http://schemas.microsoft.com/office/drawing/2017/decorative" val="1"/>
                </a:ext>
              </a:extLst>
            </p:cNvPr>
            <p:cNvCxnSpPr/>
            <p:nvPr/>
          </p:nvCxnSpPr>
          <p:spPr>
            <a:xfrm flipH="1">
              <a:off x="419100" y="5856671"/>
              <a:ext cx="8488303"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98B8F7-3896-4531-A12B-E54507013B69}"/>
                </a:ext>
                <a:ext uri="{C183D7F6-B498-43B3-948B-1728B52AA6E4}">
                  <adec:decorative xmlns:adec="http://schemas.microsoft.com/office/drawing/2017/decorative" val="1"/>
                </a:ext>
              </a:extLst>
            </p:cNvPr>
            <p:cNvCxnSpPr/>
            <p:nvPr/>
          </p:nvCxnSpPr>
          <p:spPr>
            <a:xfrm flipV="1">
              <a:off x="419100" y="2048957"/>
              <a:ext cx="0" cy="380771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41B51FB-426C-428F-A71F-B45D4235AE4B}"/>
                </a:ext>
                <a:ext uri="{C183D7F6-B498-43B3-948B-1728B52AA6E4}">
                  <adec:decorative xmlns:adec="http://schemas.microsoft.com/office/drawing/2017/decorative" val="1"/>
                </a:ext>
              </a:extLst>
            </p:cNvPr>
            <p:cNvCxnSpPr/>
            <p:nvPr/>
          </p:nvCxnSpPr>
          <p:spPr>
            <a:xfrm>
              <a:off x="419100" y="2034094"/>
              <a:ext cx="1614977"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3110BE6-5265-480B-9188-67E535B2930D}"/>
                </a:ext>
                <a:ext uri="{C183D7F6-B498-43B3-948B-1728B52AA6E4}">
                  <adec:decorative xmlns:adec="http://schemas.microsoft.com/office/drawing/2017/decorative" val="1"/>
                </a:ext>
              </a:extLst>
            </p:cNvPr>
            <p:cNvCxnSpPr/>
            <p:nvPr/>
          </p:nvCxnSpPr>
          <p:spPr>
            <a:xfrm flipV="1">
              <a:off x="2034077" y="1642515"/>
              <a:ext cx="0" cy="391579"/>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36F9C12-0DD7-4CAD-BC4F-6254EF18D401}"/>
                </a:ext>
                <a:ext uri="{C183D7F6-B498-43B3-948B-1728B52AA6E4}">
                  <adec:decorative xmlns:adec="http://schemas.microsoft.com/office/drawing/2017/decorative" val="1"/>
                </a:ext>
              </a:extLst>
            </p:cNvPr>
            <p:cNvCxnSpPr/>
            <p:nvPr/>
          </p:nvCxnSpPr>
          <p:spPr>
            <a:xfrm>
              <a:off x="2034077" y="1642515"/>
              <a:ext cx="6864111"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885E39A-988A-48EF-A7D7-766BB4167EBE}"/>
                </a:ext>
                <a:ext uri="{C183D7F6-B498-43B3-948B-1728B52AA6E4}">
                  <adec:decorative xmlns:adec="http://schemas.microsoft.com/office/drawing/2017/decorative" val="1"/>
                </a:ext>
              </a:extLst>
            </p:cNvPr>
            <p:cNvCxnSpPr>
              <a:cxnSpLocks/>
              <a:stCxn id="65" idx="1"/>
            </p:cNvCxnSpPr>
            <p:nvPr/>
          </p:nvCxnSpPr>
          <p:spPr>
            <a:xfrm flipH="1">
              <a:off x="8907403" y="2393356"/>
              <a:ext cx="1064802"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pic>
          <p:nvPicPr>
            <p:cNvPr id="76" name="Graphic 41">
              <a:extLst>
                <a:ext uri="{FF2B5EF4-FFF2-40B4-BE49-F238E27FC236}">
                  <a16:creationId xmlns:a16="http://schemas.microsoft.com/office/drawing/2014/main" id="{A7EB2338-DA9C-4018-AC50-179CA8AAC971}"/>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flipH="1">
              <a:off x="4967273" y="1841350"/>
              <a:ext cx="483586" cy="469900"/>
            </a:xfrm>
            <a:prstGeom prst="rect">
              <a:avLst/>
            </a:prstGeom>
          </p:spPr>
        </p:pic>
        <p:sp>
          <p:nvSpPr>
            <p:cNvPr id="77" name="TextBox 76">
              <a:extLst>
                <a:ext uri="{FF2B5EF4-FFF2-40B4-BE49-F238E27FC236}">
                  <a16:creationId xmlns:a16="http://schemas.microsoft.com/office/drawing/2014/main" id="{A0BBFF6F-D1DA-4DE1-8C53-72789C2F19DA}"/>
                </a:ext>
              </a:extLst>
            </p:cNvPr>
            <p:cNvSpPr txBox="1"/>
            <p:nvPr/>
          </p:nvSpPr>
          <p:spPr>
            <a:xfrm>
              <a:off x="4672691" y="2353031"/>
              <a:ext cx="1072750"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Users</a:t>
              </a:r>
            </a:p>
          </p:txBody>
        </p:sp>
        <p:sp>
          <p:nvSpPr>
            <p:cNvPr id="78" name="TextBox 77">
              <a:extLst>
                <a:ext uri="{FF2B5EF4-FFF2-40B4-BE49-F238E27FC236}">
                  <a16:creationId xmlns:a16="http://schemas.microsoft.com/office/drawing/2014/main" id="{E9CCFF82-C5AB-4BDB-8888-DA35E23777F9}"/>
                </a:ext>
              </a:extLst>
            </p:cNvPr>
            <p:cNvSpPr txBox="1"/>
            <p:nvPr/>
          </p:nvSpPr>
          <p:spPr>
            <a:xfrm>
              <a:off x="4652572" y="5199804"/>
              <a:ext cx="1681596" cy="338554"/>
            </a:xfrm>
            <a:prstGeom prst="rect">
              <a:avLst/>
            </a:prstGeom>
            <a:noFill/>
          </p:spPr>
          <p:txBody>
            <a:bodyPr wrap="square" rtlCol="0">
              <a:spAutoFit/>
            </a:bodyPr>
            <a:lstStyle/>
            <a:p>
              <a:pPr algn="ctr"/>
              <a:r>
                <a:rPr lang="en-US" sz="1600" dirty="0">
                  <a:ea typeface="Amazon Ember" panose="020B0603020204020204" pitchFamily="34" charset="0"/>
                  <a:cs typeface="Amazon Ember" panose="020B0603020204020204" pitchFamily="34" charset="0"/>
                </a:rPr>
                <a:t>EC2 instances</a:t>
              </a:r>
            </a:p>
          </p:txBody>
        </p:sp>
        <p:sp>
          <p:nvSpPr>
            <p:cNvPr id="79" name="Plus 4">
              <a:extLst>
                <a:ext uri="{FF2B5EF4-FFF2-40B4-BE49-F238E27FC236}">
                  <a16:creationId xmlns:a16="http://schemas.microsoft.com/office/drawing/2014/main" id="{D9D86B76-F72E-4F8D-8D08-B77B9489A096}"/>
                </a:ext>
                <a:ext uri="{C183D7F6-B498-43B3-948B-1728B52AA6E4}">
                  <adec:decorative xmlns:adec="http://schemas.microsoft.com/office/drawing/2017/decorative" val="1"/>
                </a:ext>
              </a:extLst>
            </p:cNvPr>
            <p:cNvSpPr/>
            <p:nvPr/>
          </p:nvSpPr>
          <p:spPr>
            <a:xfrm>
              <a:off x="10165977" y="3520613"/>
              <a:ext cx="605118" cy="60511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35798CFB-6A2B-F4FF-86AF-AFDD4FD43A19}"/>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48210" y="2714011"/>
              <a:ext cx="381000" cy="381000"/>
            </a:xfrm>
            <a:prstGeom prst="rect">
              <a:avLst/>
            </a:prstGeom>
          </p:spPr>
        </p:pic>
      </p:grpSp>
    </p:spTree>
    <p:custDataLst>
      <p:tags r:id="rId1"/>
    </p:custDataLst>
    <p:extLst>
      <p:ext uri="{BB962C8B-B14F-4D97-AF65-F5344CB8AC3E}">
        <p14:creationId xmlns:p14="http://schemas.microsoft.com/office/powerpoint/2010/main" val="42035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C5682FB-B08E-4670-96E4-BDB77F0110A1}"/>
              </a:ext>
            </a:extLst>
          </p:cNvPr>
          <p:cNvSpPr>
            <a:spLocks noGrp="1"/>
          </p:cNvSpPr>
          <p:nvPr>
            <p:ph type="sldNum" idx="97"/>
          </p:nvPr>
        </p:nvSpPr>
        <p:spPr/>
        <p:txBody>
          <a:bodyPr/>
          <a:lstStyle/>
          <a:p>
            <a:fld id="{4037B1B0-0345-4E15-985A-6BECCDBE474F}" type="slidenum">
              <a:rPr lang="en-US" smtClean="0"/>
              <a:pPr/>
              <a:t>23</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Multi-account inventory </a:t>
            </a:r>
          </a:p>
        </p:txBody>
      </p:sp>
      <p:grpSp>
        <p:nvGrpSpPr>
          <p:cNvPr id="80" name="InventoryGroup79">
            <a:extLst>
              <a:ext uri="{FF2B5EF4-FFF2-40B4-BE49-F238E27FC236}">
                <a16:creationId xmlns:a16="http://schemas.microsoft.com/office/drawing/2014/main" id="{222EFE6B-304B-48DA-B499-25986E07A16A}"/>
              </a:ext>
              <a:ext uri="{C183D7F6-B498-43B3-948B-1728B52AA6E4}">
                <adec:decorative xmlns:adec="http://schemas.microsoft.com/office/drawing/2017/decorative" val="1"/>
              </a:ext>
            </a:extLst>
          </p:cNvPr>
          <p:cNvGrpSpPr/>
          <p:nvPr/>
        </p:nvGrpSpPr>
        <p:grpSpPr>
          <a:xfrm>
            <a:off x="579506" y="1442514"/>
            <a:ext cx="11107162" cy="4704511"/>
            <a:chOff x="579506" y="1442514"/>
            <a:chExt cx="11107162" cy="4704511"/>
          </a:xfrm>
        </p:grpSpPr>
        <p:sp>
          <p:nvSpPr>
            <p:cNvPr id="81" name="Rectangle 80">
              <a:extLst>
                <a:ext uri="{FF2B5EF4-FFF2-40B4-BE49-F238E27FC236}">
                  <a16:creationId xmlns:a16="http://schemas.microsoft.com/office/drawing/2014/main" id="{6B55A900-1119-4763-ACDC-883CC42B8384}"/>
                </a:ext>
                <a:ext uri="{C183D7F6-B498-43B3-948B-1728B52AA6E4}">
                  <adec:decorative xmlns:adec="http://schemas.microsoft.com/office/drawing/2017/decorative" val="1"/>
                </a:ext>
              </a:extLst>
            </p:cNvPr>
            <p:cNvSpPr/>
            <p:nvPr/>
          </p:nvSpPr>
          <p:spPr bwMode="auto">
            <a:xfrm>
              <a:off x="579506" y="1442514"/>
              <a:ext cx="7745639" cy="4604712"/>
            </a:xfrm>
            <a:prstGeom prst="rect">
              <a:avLst/>
            </a:prstGeom>
            <a:noFill/>
            <a:ln w="28575" cap="flat" cmpd="sng" algn="ctr">
              <a:solidFill>
                <a:srgbClr val="E7157B"/>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82" name="Graphic 17">
              <a:extLst>
                <a:ext uri="{FF2B5EF4-FFF2-40B4-BE49-F238E27FC236}">
                  <a16:creationId xmlns:a16="http://schemas.microsoft.com/office/drawing/2014/main" id="{701E637C-2A8B-4BF9-A14F-28FE3D9894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506" y="1450497"/>
              <a:ext cx="433424" cy="433424"/>
            </a:xfrm>
            <a:prstGeom prst="rect">
              <a:avLst/>
            </a:prstGeom>
          </p:spPr>
        </p:pic>
        <p:grpSp>
          <p:nvGrpSpPr>
            <p:cNvPr id="83" name="Group 82">
              <a:extLst>
                <a:ext uri="{FF2B5EF4-FFF2-40B4-BE49-F238E27FC236}">
                  <a16:creationId xmlns:a16="http://schemas.microsoft.com/office/drawing/2014/main" id="{5F45BF77-F40A-4F05-A7DA-913AAABD44F2}"/>
                </a:ext>
              </a:extLst>
            </p:cNvPr>
            <p:cNvGrpSpPr/>
            <p:nvPr/>
          </p:nvGrpSpPr>
          <p:grpSpPr>
            <a:xfrm>
              <a:off x="6609824" y="1552222"/>
              <a:ext cx="1655331" cy="2250881"/>
              <a:chOff x="6601072" y="3694670"/>
              <a:chExt cx="1655331" cy="2250881"/>
            </a:xfrm>
          </p:grpSpPr>
          <p:sp>
            <p:nvSpPr>
              <p:cNvPr id="114" name="Rectangle 113">
                <a:extLst>
                  <a:ext uri="{FF2B5EF4-FFF2-40B4-BE49-F238E27FC236}">
                    <a16:creationId xmlns:a16="http://schemas.microsoft.com/office/drawing/2014/main" id="{3FDEC5E9-3B9F-493E-848B-47A727101514}"/>
                  </a:ext>
                  <a:ext uri="{C183D7F6-B498-43B3-948B-1728B52AA6E4}">
                    <adec:decorative xmlns:adec="http://schemas.microsoft.com/office/drawing/2017/decorative" val="1"/>
                  </a:ext>
                </a:extLst>
              </p:cNvPr>
              <p:cNvSpPr/>
              <p:nvPr/>
            </p:nvSpPr>
            <p:spPr>
              <a:xfrm>
                <a:off x="6619056" y="3694670"/>
                <a:ext cx="1591926" cy="2250881"/>
              </a:xfrm>
              <a:prstGeom prst="rect">
                <a:avLst/>
              </a:prstGeom>
              <a:solidFill>
                <a:srgbClr val="5A6B86">
                  <a:alpha val="9804"/>
                </a:srgbClr>
              </a:solidFill>
              <a:ln w="12700" cap="flat" cmpd="sng" algn="ctr">
                <a:solidFill>
                  <a:schemeClr val="tx2"/>
                </a:solidFill>
                <a:prstDash val="solid"/>
                <a:miter lim="800000"/>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a typeface="+mn-ea"/>
                  <a:cs typeface="+mn-cs"/>
                </a:endParaRPr>
              </a:p>
            </p:txBody>
          </p:sp>
          <p:pic>
            <p:nvPicPr>
              <p:cNvPr id="115" name="Graphic 30">
                <a:extLst>
                  <a:ext uri="{FF2B5EF4-FFF2-40B4-BE49-F238E27FC236}">
                    <a16:creationId xmlns:a16="http://schemas.microsoft.com/office/drawing/2014/main" id="{D8D1923D-7744-4FB6-9B3A-4DA7995C2D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1671" y="3979011"/>
                <a:ext cx="406697" cy="406697"/>
              </a:xfrm>
              <a:prstGeom prst="rect">
                <a:avLst/>
              </a:prstGeom>
            </p:spPr>
          </p:pic>
          <p:pic>
            <p:nvPicPr>
              <p:cNvPr id="116" name="Graphic 29">
                <a:extLst>
                  <a:ext uri="{FF2B5EF4-FFF2-40B4-BE49-F238E27FC236}">
                    <a16:creationId xmlns:a16="http://schemas.microsoft.com/office/drawing/2014/main" id="{751D68E2-1EB8-44D1-AB78-16726DD8E15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1671" y="5083702"/>
                <a:ext cx="406697" cy="406697"/>
              </a:xfrm>
              <a:prstGeom prst="rect">
                <a:avLst/>
              </a:prstGeom>
            </p:spPr>
          </p:pic>
          <p:sp>
            <p:nvSpPr>
              <p:cNvPr id="117" name="TextBox 116">
                <a:extLst>
                  <a:ext uri="{FF2B5EF4-FFF2-40B4-BE49-F238E27FC236}">
                    <a16:creationId xmlns:a16="http://schemas.microsoft.com/office/drawing/2014/main" id="{EA415E46-3AC0-4743-8B28-0AF09654650F}"/>
                  </a:ext>
                </a:extLst>
              </p:cNvPr>
              <p:cNvSpPr txBox="1"/>
              <p:nvPr/>
            </p:nvSpPr>
            <p:spPr>
              <a:xfrm>
                <a:off x="6601072" y="4363049"/>
                <a:ext cx="165533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Organizational unit</a:t>
                </a:r>
              </a:p>
            </p:txBody>
          </p:sp>
          <p:sp>
            <p:nvSpPr>
              <p:cNvPr id="118" name="TextBox 117">
                <a:extLst>
                  <a:ext uri="{FF2B5EF4-FFF2-40B4-BE49-F238E27FC236}">
                    <a16:creationId xmlns:a16="http://schemas.microsoft.com/office/drawing/2014/main" id="{D574AEFD-1092-4E4D-A139-8D7971507C21}"/>
                  </a:ext>
                </a:extLst>
              </p:cNvPr>
              <p:cNvSpPr txBox="1"/>
              <p:nvPr/>
            </p:nvSpPr>
            <p:spPr>
              <a:xfrm>
                <a:off x="6619056" y="5428976"/>
                <a:ext cx="159192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Account</a:t>
                </a:r>
              </a:p>
            </p:txBody>
          </p:sp>
        </p:grpSp>
        <p:pic>
          <p:nvPicPr>
            <p:cNvPr id="84" name="Graphic 18">
              <a:extLst>
                <a:ext uri="{FF2B5EF4-FFF2-40B4-BE49-F238E27FC236}">
                  <a16:creationId xmlns:a16="http://schemas.microsoft.com/office/drawing/2014/main" id="{6DE8EDDA-EF65-4089-9439-D8B29D96CDA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6366" y="4642813"/>
              <a:ext cx="1033506" cy="1033506"/>
            </a:xfrm>
            <a:prstGeom prst="rect">
              <a:avLst/>
            </a:prstGeom>
          </p:spPr>
        </p:pic>
        <p:sp>
          <p:nvSpPr>
            <p:cNvPr id="85" name="TextBox 84">
              <a:extLst>
                <a:ext uri="{FF2B5EF4-FFF2-40B4-BE49-F238E27FC236}">
                  <a16:creationId xmlns:a16="http://schemas.microsoft.com/office/drawing/2014/main" id="{1799CB16-577E-4FF9-AA87-3FD47E6112CE}"/>
                </a:ext>
              </a:extLst>
            </p:cNvPr>
            <p:cNvSpPr txBox="1"/>
            <p:nvPr/>
          </p:nvSpPr>
          <p:spPr>
            <a:xfrm>
              <a:off x="9335443" y="5777693"/>
              <a:ext cx="215179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AWS Config</a:t>
              </a:r>
            </a:p>
          </p:txBody>
        </p:sp>
        <p:cxnSp>
          <p:nvCxnSpPr>
            <p:cNvPr id="86" name="Elbow Connector 52">
              <a:extLst>
                <a:ext uri="{FF2B5EF4-FFF2-40B4-BE49-F238E27FC236}">
                  <a16:creationId xmlns:a16="http://schemas.microsoft.com/office/drawing/2014/main" id="{CD4F8BE9-95A0-4331-B5D1-829AB12ABE0B}"/>
                </a:ext>
                <a:ext uri="{C183D7F6-B498-43B3-948B-1728B52AA6E4}">
                  <adec:decorative xmlns:adec="http://schemas.microsoft.com/office/drawing/2017/decorative" val="1"/>
                </a:ext>
              </a:extLst>
            </p:cNvPr>
            <p:cNvCxnSpPr/>
            <p:nvPr/>
          </p:nvCxnSpPr>
          <p:spPr>
            <a:xfrm rot="5400000">
              <a:off x="2442659" y="1892520"/>
              <a:ext cx="991466" cy="1504671"/>
            </a:xfrm>
            <a:prstGeom prst="bentConnector3">
              <a:avLst/>
            </a:prstGeom>
            <a:noFill/>
            <a:ln w="28575" cap="flat" cmpd="sng" algn="ctr">
              <a:solidFill>
                <a:srgbClr val="000000"/>
              </a:solidFill>
              <a:prstDash val="solid"/>
              <a:miter lim="800000"/>
              <a:headEnd type="none"/>
              <a:tailEnd type="arrow"/>
            </a:ln>
            <a:effectLst/>
          </p:spPr>
        </p:cxnSp>
        <p:pic>
          <p:nvPicPr>
            <p:cNvPr id="87" name="Graphic 30">
              <a:extLst>
                <a:ext uri="{FF2B5EF4-FFF2-40B4-BE49-F238E27FC236}">
                  <a16:creationId xmlns:a16="http://schemas.microsoft.com/office/drawing/2014/main" id="{BC09D2FE-87D2-4C21-AC77-24DC63F68AE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1106" y="3140586"/>
              <a:ext cx="469900" cy="469900"/>
            </a:xfrm>
            <a:prstGeom prst="rect">
              <a:avLst/>
            </a:prstGeom>
          </p:spPr>
        </p:pic>
        <p:pic>
          <p:nvPicPr>
            <p:cNvPr id="88" name="Graphic 30">
              <a:extLst>
                <a:ext uri="{FF2B5EF4-FFF2-40B4-BE49-F238E27FC236}">
                  <a16:creationId xmlns:a16="http://schemas.microsoft.com/office/drawing/2014/main" id="{0407A478-54DB-4F9B-87FA-EDF25C73DB1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1129" y="3140586"/>
              <a:ext cx="469900" cy="469900"/>
            </a:xfrm>
            <a:prstGeom prst="rect">
              <a:avLst/>
            </a:prstGeom>
          </p:spPr>
        </p:pic>
        <p:pic>
          <p:nvPicPr>
            <p:cNvPr id="89" name="Graphic 29">
              <a:extLst>
                <a:ext uri="{FF2B5EF4-FFF2-40B4-BE49-F238E27FC236}">
                  <a16:creationId xmlns:a16="http://schemas.microsoft.com/office/drawing/2014/main" id="{86FD0DBD-67C2-463E-A3EC-07480C4AA1F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8996" y="4273964"/>
              <a:ext cx="469900" cy="469900"/>
            </a:xfrm>
            <a:prstGeom prst="rect">
              <a:avLst/>
            </a:prstGeom>
          </p:spPr>
        </p:pic>
        <p:pic>
          <p:nvPicPr>
            <p:cNvPr id="90" name="Graphic 29">
              <a:extLst>
                <a:ext uri="{FF2B5EF4-FFF2-40B4-BE49-F238E27FC236}">
                  <a16:creationId xmlns:a16="http://schemas.microsoft.com/office/drawing/2014/main" id="{154B6C1C-20C9-4819-9463-8D0775B2002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61581" y="4274953"/>
              <a:ext cx="469900" cy="469900"/>
            </a:xfrm>
            <a:prstGeom prst="rect">
              <a:avLst/>
            </a:prstGeom>
          </p:spPr>
        </p:pic>
        <p:pic>
          <p:nvPicPr>
            <p:cNvPr id="91" name="Graphic 29">
              <a:extLst>
                <a:ext uri="{FF2B5EF4-FFF2-40B4-BE49-F238E27FC236}">
                  <a16:creationId xmlns:a16="http://schemas.microsoft.com/office/drawing/2014/main" id="{F5CB819C-8F7C-41FC-AC68-BD6F7570BE6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83209" y="4277899"/>
              <a:ext cx="469900" cy="469900"/>
            </a:xfrm>
            <a:prstGeom prst="rect">
              <a:avLst/>
            </a:prstGeom>
          </p:spPr>
        </p:pic>
        <p:pic>
          <p:nvPicPr>
            <p:cNvPr id="92" name="Graphic 29">
              <a:extLst>
                <a:ext uri="{FF2B5EF4-FFF2-40B4-BE49-F238E27FC236}">
                  <a16:creationId xmlns:a16="http://schemas.microsoft.com/office/drawing/2014/main" id="{601754EA-27F6-4B15-AD0A-9C0E3D1EDF5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1770" y="4277899"/>
              <a:ext cx="469900" cy="469900"/>
            </a:xfrm>
            <a:prstGeom prst="rect">
              <a:avLst/>
            </a:prstGeom>
          </p:spPr>
        </p:pic>
        <p:pic>
          <p:nvPicPr>
            <p:cNvPr id="93" name="Graphic 29">
              <a:extLst>
                <a:ext uri="{FF2B5EF4-FFF2-40B4-BE49-F238E27FC236}">
                  <a16:creationId xmlns:a16="http://schemas.microsoft.com/office/drawing/2014/main" id="{656D79D2-BCCA-4EF6-911F-800058EC90D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1680" y="4277899"/>
              <a:ext cx="469900" cy="469900"/>
            </a:xfrm>
            <a:prstGeom prst="rect">
              <a:avLst/>
            </a:prstGeom>
          </p:spPr>
        </p:pic>
        <p:cxnSp>
          <p:nvCxnSpPr>
            <p:cNvPr id="94" name="Elbow Connector 66">
              <a:extLst>
                <a:ext uri="{FF2B5EF4-FFF2-40B4-BE49-F238E27FC236}">
                  <a16:creationId xmlns:a16="http://schemas.microsoft.com/office/drawing/2014/main" id="{1C56FE7F-F67C-4D1A-A7F5-715DCB3C1779}"/>
                </a:ext>
                <a:ext uri="{C183D7F6-B498-43B3-948B-1728B52AA6E4}">
                  <adec:decorative xmlns:adec="http://schemas.microsoft.com/office/drawing/2017/decorative" val="1"/>
                </a:ext>
              </a:extLst>
            </p:cNvPr>
            <p:cNvCxnSpPr>
              <a:cxnSpLocks/>
              <a:stCxn id="88" idx="2"/>
            </p:cNvCxnSpPr>
            <p:nvPr/>
          </p:nvCxnSpPr>
          <p:spPr>
            <a:xfrm rot="5400000">
              <a:off x="4490587" y="3538840"/>
              <a:ext cx="663846" cy="807139"/>
            </a:xfrm>
            <a:prstGeom prst="bentConnector3">
              <a:avLst/>
            </a:prstGeom>
            <a:noFill/>
            <a:ln w="19050" cap="flat" cmpd="sng" algn="ctr">
              <a:solidFill>
                <a:srgbClr val="000000"/>
              </a:solidFill>
              <a:prstDash val="solid"/>
              <a:miter lim="800000"/>
              <a:headEnd type="none"/>
              <a:tailEnd type="arrow"/>
            </a:ln>
            <a:effectLst/>
          </p:spPr>
        </p:cxnSp>
        <p:cxnSp>
          <p:nvCxnSpPr>
            <p:cNvPr id="95" name="Elbow Connector 67">
              <a:extLst>
                <a:ext uri="{FF2B5EF4-FFF2-40B4-BE49-F238E27FC236}">
                  <a16:creationId xmlns:a16="http://schemas.microsoft.com/office/drawing/2014/main" id="{BAA44836-24AD-4995-8A04-3DBED3875833}"/>
                </a:ext>
                <a:ext uri="{C183D7F6-B498-43B3-948B-1728B52AA6E4}">
                  <adec:decorative xmlns:adec="http://schemas.microsoft.com/office/drawing/2017/decorative" val="1"/>
                </a:ext>
              </a:extLst>
            </p:cNvPr>
            <p:cNvCxnSpPr>
              <a:cxnSpLocks/>
              <a:stCxn id="88" idx="2"/>
            </p:cNvCxnSpPr>
            <p:nvPr/>
          </p:nvCxnSpPr>
          <p:spPr>
            <a:xfrm rot="16200000" flipH="1">
              <a:off x="5306354" y="3530211"/>
              <a:ext cx="663846" cy="824396"/>
            </a:xfrm>
            <a:prstGeom prst="bentConnector3">
              <a:avLst/>
            </a:prstGeom>
            <a:noFill/>
            <a:ln w="19050" cap="flat" cmpd="sng" algn="ctr">
              <a:solidFill>
                <a:srgbClr val="000000"/>
              </a:solidFill>
              <a:prstDash val="solid"/>
              <a:miter lim="800000"/>
              <a:headEnd type="none"/>
              <a:tailEnd type="arrow"/>
            </a:ln>
            <a:effectLst/>
          </p:spPr>
        </p:cxnSp>
        <p:sp>
          <p:nvSpPr>
            <p:cNvPr id="96" name="Rectangle 95">
              <a:extLst>
                <a:ext uri="{FF2B5EF4-FFF2-40B4-BE49-F238E27FC236}">
                  <a16:creationId xmlns:a16="http://schemas.microsoft.com/office/drawing/2014/main" id="{3217D151-0032-46E0-9461-4DA5F7744F70}"/>
                </a:ext>
              </a:extLst>
            </p:cNvPr>
            <p:cNvSpPr/>
            <p:nvPr/>
          </p:nvSpPr>
          <p:spPr>
            <a:xfrm>
              <a:off x="2928842" y="1628422"/>
              <a:ext cx="1521663" cy="515835"/>
            </a:xfrm>
            <a:prstGeom prst="rect">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Management </a:t>
              </a:r>
              <a:r>
                <a:rPr lang="en-US" sz="1600" kern="0" dirty="0">
                  <a:solidFill>
                    <a:srgbClr val="000000"/>
                  </a:solidFill>
                  <a:ea typeface="Amazon Ember" panose="020B0603020204020204" pitchFamily="34" charset="0"/>
                  <a:cs typeface="Amazon Ember" panose="020B0603020204020204" pitchFamily="34" charset="0"/>
                </a:rPr>
                <a:t>a</a:t>
              </a:r>
              <a:r>
                <a:rPr kumimoji="0" lang="en-US" sz="1600" b="0" i="0" u="none" strike="noStrike" kern="0" cap="none" spc="0" normalizeH="0" baseline="0" noProof="0" dirty="0" err="1">
                  <a:ln>
                    <a:noFill/>
                  </a:ln>
                  <a:solidFill>
                    <a:srgbClr val="000000"/>
                  </a:solidFill>
                  <a:effectLst/>
                  <a:uLnTx/>
                  <a:uFillTx/>
                  <a:ea typeface="Amazon Ember" panose="020B0603020204020204" pitchFamily="34" charset="0"/>
                  <a:cs typeface="Amazon Ember" panose="020B0603020204020204" pitchFamily="34" charset="0"/>
                </a:rPr>
                <a:t>ccount</a:t>
              </a:r>
              <a:r>
                <a:rPr kumimoji="0" lang="en-US" sz="16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/root</a:t>
              </a:r>
            </a:p>
          </p:txBody>
        </p:sp>
        <p:cxnSp>
          <p:nvCxnSpPr>
            <p:cNvPr id="97" name="Straight Connector 96">
              <a:extLst>
                <a:ext uri="{FF2B5EF4-FFF2-40B4-BE49-F238E27FC236}">
                  <a16:creationId xmlns:a16="http://schemas.microsoft.com/office/drawing/2014/main" id="{49A930BE-1D87-4DB1-A3D1-B97BC0957469}"/>
                </a:ext>
                <a:ext uri="{C183D7F6-B498-43B3-948B-1728B52AA6E4}">
                  <adec:decorative xmlns:adec="http://schemas.microsoft.com/office/drawing/2017/decorative" val="1"/>
                </a:ext>
              </a:extLst>
            </p:cNvPr>
            <p:cNvCxnSpPr/>
            <p:nvPr/>
          </p:nvCxnSpPr>
          <p:spPr>
            <a:xfrm>
              <a:off x="4824829" y="1880220"/>
              <a:ext cx="0" cy="0"/>
            </a:xfrm>
            <a:prstGeom prst="line">
              <a:avLst/>
            </a:prstGeom>
            <a:noFill/>
            <a:ln w="6350" cap="flat" cmpd="sng" algn="ctr">
              <a:solidFill>
                <a:srgbClr val="232F3E"/>
              </a:solidFill>
              <a:prstDash val="solid"/>
              <a:miter lim="800000"/>
            </a:ln>
            <a:effectLst/>
          </p:spPr>
        </p:cxnSp>
        <p:cxnSp>
          <p:nvCxnSpPr>
            <p:cNvPr id="98" name="Elbow Connector 79">
              <a:extLst>
                <a:ext uri="{FF2B5EF4-FFF2-40B4-BE49-F238E27FC236}">
                  <a16:creationId xmlns:a16="http://schemas.microsoft.com/office/drawing/2014/main" id="{ABC1E4D9-13FD-461C-8626-84D6FCE3E105}"/>
                </a:ext>
                <a:ext uri="{C183D7F6-B498-43B3-948B-1728B52AA6E4}">
                  <adec:decorative xmlns:adec="http://schemas.microsoft.com/office/drawing/2017/decorative" val="1"/>
                </a:ext>
              </a:extLst>
            </p:cNvPr>
            <p:cNvCxnSpPr>
              <a:stCxn id="96" idx="2"/>
              <a:endCxn id="88" idx="0"/>
            </p:cNvCxnSpPr>
            <p:nvPr/>
          </p:nvCxnSpPr>
          <p:spPr>
            <a:xfrm rot="16200000" flipH="1">
              <a:off x="3959712" y="1874218"/>
              <a:ext cx="996329" cy="1536405"/>
            </a:xfrm>
            <a:prstGeom prst="bentConnector3">
              <a:avLst>
                <a:gd name="adj1" fmla="val 50320"/>
              </a:avLst>
            </a:prstGeom>
            <a:noFill/>
            <a:ln w="28575" cap="flat" cmpd="sng" algn="ctr">
              <a:solidFill>
                <a:srgbClr val="232F3E"/>
              </a:solidFill>
              <a:prstDash val="solid"/>
              <a:miter lim="800000"/>
              <a:tailEnd type="arrow"/>
            </a:ln>
            <a:effectLst/>
          </p:spPr>
        </p:cxnSp>
        <p:cxnSp>
          <p:nvCxnSpPr>
            <p:cNvPr id="99" name="Straight Arrow Connector 98">
              <a:extLst>
                <a:ext uri="{FF2B5EF4-FFF2-40B4-BE49-F238E27FC236}">
                  <a16:creationId xmlns:a16="http://schemas.microsoft.com/office/drawing/2014/main" id="{193AE79C-01A6-4548-B954-0383539994F2}"/>
                </a:ext>
                <a:ext uri="{C183D7F6-B498-43B3-948B-1728B52AA6E4}">
                  <adec:decorative xmlns:adec="http://schemas.microsoft.com/office/drawing/2017/decorative" val="1"/>
                </a:ext>
              </a:extLst>
            </p:cNvPr>
            <p:cNvCxnSpPr>
              <a:stCxn id="88" idx="2"/>
              <a:endCxn id="92" idx="0"/>
            </p:cNvCxnSpPr>
            <p:nvPr/>
          </p:nvCxnSpPr>
          <p:spPr>
            <a:xfrm>
              <a:off x="5226079" y="3610486"/>
              <a:ext cx="641" cy="667413"/>
            </a:xfrm>
            <a:prstGeom prst="straightConnector1">
              <a:avLst/>
            </a:prstGeom>
            <a:noFill/>
            <a:ln w="19050" cap="flat" cmpd="sng" algn="ctr">
              <a:solidFill>
                <a:srgbClr val="232F3E"/>
              </a:solidFill>
              <a:prstDash val="solid"/>
              <a:miter lim="800000"/>
              <a:tailEnd type="arrow"/>
            </a:ln>
            <a:effectLst/>
          </p:spPr>
        </p:cxnSp>
        <p:cxnSp>
          <p:nvCxnSpPr>
            <p:cNvPr id="100" name="Elbow Connector 85">
              <a:extLst>
                <a:ext uri="{FF2B5EF4-FFF2-40B4-BE49-F238E27FC236}">
                  <a16:creationId xmlns:a16="http://schemas.microsoft.com/office/drawing/2014/main" id="{720A2B85-8B8B-490D-927B-4ADA0D95D184}"/>
                </a:ext>
                <a:ext uri="{C183D7F6-B498-43B3-948B-1728B52AA6E4}">
                  <adec:decorative xmlns:adec="http://schemas.microsoft.com/office/drawing/2017/decorative" val="1"/>
                </a:ext>
              </a:extLst>
            </p:cNvPr>
            <p:cNvCxnSpPr>
              <a:stCxn id="87" idx="2"/>
              <a:endCxn id="89" idx="0"/>
            </p:cNvCxnSpPr>
            <p:nvPr/>
          </p:nvCxnSpPr>
          <p:spPr>
            <a:xfrm rot="5400000">
              <a:off x="1598262" y="3686170"/>
              <a:ext cx="663478" cy="512110"/>
            </a:xfrm>
            <a:prstGeom prst="bentConnector3">
              <a:avLst/>
            </a:prstGeom>
            <a:noFill/>
            <a:ln w="19050" cap="flat" cmpd="sng" algn="ctr">
              <a:solidFill>
                <a:srgbClr val="232F3E"/>
              </a:solidFill>
              <a:prstDash val="solid"/>
              <a:miter lim="800000"/>
              <a:tailEnd type="arrow"/>
            </a:ln>
            <a:effectLst/>
          </p:spPr>
        </p:cxnSp>
        <p:cxnSp>
          <p:nvCxnSpPr>
            <p:cNvPr id="101" name="Elbow Connector 87">
              <a:extLst>
                <a:ext uri="{FF2B5EF4-FFF2-40B4-BE49-F238E27FC236}">
                  <a16:creationId xmlns:a16="http://schemas.microsoft.com/office/drawing/2014/main" id="{C6F86F91-8370-4493-A692-E80FB7DDF63C}"/>
                </a:ext>
                <a:ext uri="{C183D7F6-B498-43B3-948B-1728B52AA6E4}">
                  <adec:decorative xmlns:adec="http://schemas.microsoft.com/office/drawing/2017/decorative" val="1"/>
                </a:ext>
              </a:extLst>
            </p:cNvPr>
            <p:cNvCxnSpPr>
              <a:stCxn id="87" idx="2"/>
              <a:endCxn id="90" idx="0"/>
            </p:cNvCxnSpPr>
            <p:nvPr/>
          </p:nvCxnSpPr>
          <p:spPr>
            <a:xfrm rot="16200000" flipH="1">
              <a:off x="2109060" y="3687481"/>
              <a:ext cx="664467" cy="510475"/>
            </a:xfrm>
            <a:prstGeom prst="bentConnector3">
              <a:avLst/>
            </a:prstGeom>
            <a:noFill/>
            <a:ln w="19050" cap="flat" cmpd="sng" algn="ctr">
              <a:solidFill>
                <a:srgbClr val="232F3E"/>
              </a:solidFill>
              <a:prstDash val="solid"/>
              <a:miter lim="800000"/>
              <a:tailEnd type="arrow"/>
            </a:ln>
            <a:effectLst/>
          </p:spPr>
        </p:cxnSp>
        <p:cxnSp>
          <p:nvCxnSpPr>
            <p:cNvPr id="102" name="Elbow Connector 91">
              <a:extLst>
                <a:ext uri="{FF2B5EF4-FFF2-40B4-BE49-F238E27FC236}">
                  <a16:creationId xmlns:a16="http://schemas.microsoft.com/office/drawing/2014/main" id="{2824B16C-D126-49C2-97CE-2EE937C5F672}"/>
                </a:ext>
                <a:ext uri="{C183D7F6-B498-43B3-948B-1728B52AA6E4}">
                  <adec:decorative xmlns:adec="http://schemas.microsoft.com/office/drawing/2017/decorative" val="1"/>
                </a:ext>
              </a:extLst>
            </p:cNvPr>
            <p:cNvCxnSpPr>
              <a:stCxn id="89" idx="2"/>
            </p:cNvCxnSpPr>
            <p:nvPr/>
          </p:nvCxnSpPr>
          <p:spPr>
            <a:xfrm rot="16200000" flipH="1">
              <a:off x="5463155" y="954655"/>
              <a:ext cx="513936" cy="8092354"/>
            </a:xfrm>
            <a:prstGeom prst="bentConnector2">
              <a:avLst/>
            </a:prstGeom>
            <a:noFill/>
            <a:ln w="28575" cap="flat" cmpd="sng" algn="ctr">
              <a:solidFill>
                <a:srgbClr val="1CC9F7">
                  <a:lumMod val="75000"/>
                </a:srgbClr>
              </a:solidFill>
              <a:prstDash val="solid"/>
              <a:miter lim="800000"/>
              <a:tailEnd type="triangle"/>
            </a:ln>
            <a:effectLst/>
          </p:spPr>
        </p:cxnSp>
        <p:cxnSp>
          <p:nvCxnSpPr>
            <p:cNvPr id="103" name="Elbow Connector 95">
              <a:extLst>
                <a:ext uri="{FF2B5EF4-FFF2-40B4-BE49-F238E27FC236}">
                  <a16:creationId xmlns:a16="http://schemas.microsoft.com/office/drawing/2014/main" id="{D00C0664-A0FB-4063-971B-72D62C650714}"/>
                </a:ext>
                <a:ext uri="{C183D7F6-B498-43B3-948B-1728B52AA6E4}">
                  <adec:decorative xmlns:adec="http://schemas.microsoft.com/office/drawing/2017/decorative" val="1"/>
                </a:ext>
              </a:extLst>
            </p:cNvPr>
            <p:cNvCxnSpPr>
              <a:stCxn id="90" idx="2"/>
            </p:cNvCxnSpPr>
            <p:nvPr/>
          </p:nvCxnSpPr>
          <p:spPr>
            <a:xfrm rot="16200000" flipH="1">
              <a:off x="5974942" y="1466441"/>
              <a:ext cx="512947" cy="7069769"/>
            </a:xfrm>
            <a:prstGeom prst="bentConnector2">
              <a:avLst/>
            </a:prstGeom>
            <a:noFill/>
            <a:ln w="28575" cap="flat" cmpd="sng" algn="ctr">
              <a:solidFill>
                <a:srgbClr val="1CC9F7">
                  <a:lumMod val="75000"/>
                </a:srgbClr>
              </a:solidFill>
              <a:prstDash val="solid"/>
              <a:miter lim="800000"/>
              <a:tailEnd type="triangle"/>
            </a:ln>
            <a:effectLst/>
          </p:spPr>
        </p:cxnSp>
        <p:cxnSp>
          <p:nvCxnSpPr>
            <p:cNvPr id="104" name="Elbow Connector 97">
              <a:extLst>
                <a:ext uri="{FF2B5EF4-FFF2-40B4-BE49-F238E27FC236}">
                  <a16:creationId xmlns:a16="http://schemas.microsoft.com/office/drawing/2014/main" id="{5CC53114-CA08-41FA-9EC3-086553CD09E5}"/>
                </a:ext>
                <a:ext uri="{C183D7F6-B498-43B3-948B-1728B52AA6E4}">
                  <adec:decorative xmlns:adec="http://schemas.microsoft.com/office/drawing/2017/decorative" val="1"/>
                </a:ext>
              </a:extLst>
            </p:cNvPr>
            <p:cNvCxnSpPr>
              <a:stCxn id="91" idx="2"/>
            </p:cNvCxnSpPr>
            <p:nvPr/>
          </p:nvCxnSpPr>
          <p:spPr>
            <a:xfrm rot="16200000" flipH="1">
              <a:off x="6837229" y="2328728"/>
              <a:ext cx="510001" cy="5348141"/>
            </a:xfrm>
            <a:prstGeom prst="bentConnector2">
              <a:avLst/>
            </a:prstGeom>
            <a:noFill/>
            <a:ln w="28575" cap="flat" cmpd="sng" algn="ctr">
              <a:solidFill>
                <a:srgbClr val="1CC9F7">
                  <a:lumMod val="75000"/>
                </a:srgbClr>
              </a:solidFill>
              <a:prstDash val="solid"/>
              <a:miter lim="800000"/>
              <a:tailEnd type="triangle"/>
            </a:ln>
            <a:effectLst/>
          </p:spPr>
        </p:cxnSp>
        <p:cxnSp>
          <p:nvCxnSpPr>
            <p:cNvPr id="105" name="Elbow Connector 99">
              <a:extLst>
                <a:ext uri="{FF2B5EF4-FFF2-40B4-BE49-F238E27FC236}">
                  <a16:creationId xmlns:a16="http://schemas.microsoft.com/office/drawing/2014/main" id="{8C5218F1-6D47-44B5-ACF1-7C3FA279FAA1}"/>
                </a:ext>
                <a:ext uri="{C183D7F6-B498-43B3-948B-1728B52AA6E4}">
                  <adec:decorative xmlns:adec="http://schemas.microsoft.com/office/drawing/2017/decorative" val="1"/>
                </a:ext>
              </a:extLst>
            </p:cNvPr>
            <p:cNvCxnSpPr/>
            <p:nvPr/>
          </p:nvCxnSpPr>
          <p:spPr>
            <a:xfrm rot="16200000" flipH="1">
              <a:off x="7633703" y="3121268"/>
              <a:ext cx="510001" cy="3755193"/>
            </a:xfrm>
            <a:prstGeom prst="bentConnector2">
              <a:avLst/>
            </a:prstGeom>
            <a:noFill/>
            <a:ln w="28575" cap="flat" cmpd="sng" algn="ctr">
              <a:solidFill>
                <a:srgbClr val="1CC9F7">
                  <a:lumMod val="75000"/>
                </a:srgbClr>
              </a:solidFill>
              <a:prstDash val="solid"/>
              <a:miter lim="800000"/>
              <a:tailEnd type="triangle"/>
            </a:ln>
            <a:effectLst/>
          </p:spPr>
        </p:cxnSp>
        <p:cxnSp>
          <p:nvCxnSpPr>
            <p:cNvPr id="106" name="Elbow Connector 101">
              <a:extLst>
                <a:ext uri="{FF2B5EF4-FFF2-40B4-BE49-F238E27FC236}">
                  <a16:creationId xmlns:a16="http://schemas.microsoft.com/office/drawing/2014/main" id="{7AAC4D1A-2817-4779-BB86-9E94E5B26D23}"/>
                </a:ext>
                <a:ext uri="{C183D7F6-B498-43B3-948B-1728B52AA6E4}">
                  <adec:decorative xmlns:adec="http://schemas.microsoft.com/office/drawing/2017/decorative" val="1"/>
                </a:ext>
              </a:extLst>
            </p:cNvPr>
            <p:cNvCxnSpPr/>
            <p:nvPr/>
          </p:nvCxnSpPr>
          <p:spPr>
            <a:xfrm rot="16200000" flipH="1">
              <a:off x="7218748" y="2714044"/>
              <a:ext cx="510001" cy="4585103"/>
            </a:xfrm>
            <a:prstGeom prst="bentConnector2">
              <a:avLst/>
            </a:prstGeom>
            <a:noFill/>
            <a:ln w="28575" cap="flat" cmpd="sng" algn="ctr">
              <a:solidFill>
                <a:srgbClr val="1CC9F7">
                  <a:lumMod val="75000"/>
                </a:srgbClr>
              </a:solidFill>
              <a:prstDash val="solid"/>
              <a:miter lim="800000"/>
              <a:tailEnd type="arrow"/>
            </a:ln>
            <a:effectLst/>
          </p:spPr>
        </p:cxnSp>
        <p:sp>
          <p:nvSpPr>
            <p:cNvPr id="107" name="TextBox 106">
              <a:extLst>
                <a:ext uri="{FF2B5EF4-FFF2-40B4-BE49-F238E27FC236}">
                  <a16:creationId xmlns:a16="http://schemas.microsoft.com/office/drawing/2014/main" id="{2A3ECB70-286F-4D32-8C17-3D777939845F}"/>
                </a:ext>
              </a:extLst>
            </p:cNvPr>
            <p:cNvSpPr txBox="1"/>
            <p:nvPr/>
          </p:nvSpPr>
          <p:spPr>
            <a:xfrm>
              <a:off x="1604688" y="5362793"/>
              <a:ext cx="55372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2"/>
                  </a:solidFill>
                  <a:effectLst/>
                  <a:uLnTx/>
                  <a:uFillTx/>
                  <a:ea typeface="Amazon Ember" panose="020B0603020204020204" pitchFamily="34" charset="0"/>
                  <a:cs typeface="Amazon Ember" panose="020B0603020204020204" pitchFamily="34" charset="0"/>
                </a:rPr>
                <a:t>Account inventory and configuration are aggregated. </a:t>
              </a:r>
            </a:p>
          </p:txBody>
        </p:sp>
        <p:pic>
          <p:nvPicPr>
            <p:cNvPr id="108" name="Picture 107">
              <a:extLst>
                <a:ext uri="{FF2B5EF4-FFF2-40B4-BE49-F238E27FC236}">
                  <a16:creationId xmlns:a16="http://schemas.microsoft.com/office/drawing/2014/main" id="{3D1D50A0-B01B-4FAC-8501-F059FAC1727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46537" y="2263580"/>
              <a:ext cx="2540131" cy="2540131"/>
            </a:xfrm>
            <a:prstGeom prst="rect">
              <a:avLst/>
            </a:prstGeom>
          </p:spPr>
        </p:pic>
        <p:cxnSp>
          <p:nvCxnSpPr>
            <p:cNvPr id="109" name="Straight Connector 108">
              <a:extLst>
                <a:ext uri="{FF2B5EF4-FFF2-40B4-BE49-F238E27FC236}">
                  <a16:creationId xmlns:a16="http://schemas.microsoft.com/office/drawing/2014/main" id="{D1010A19-E687-4751-A622-287B46DCF55E}"/>
                </a:ext>
                <a:ext uri="{C183D7F6-B498-43B3-948B-1728B52AA6E4}">
                  <adec:decorative xmlns:adec="http://schemas.microsoft.com/office/drawing/2017/decorative" val="1"/>
                </a:ext>
              </a:extLst>
            </p:cNvPr>
            <p:cNvCxnSpPr>
              <a:stCxn id="108" idx="2"/>
              <a:endCxn id="108" idx="2"/>
            </p:cNvCxnSpPr>
            <p:nvPr/>
          </p:nvCxnSpPr>
          <p:spPr>
            <a:xfrm>
              <a:off x="10416603" y="4803711"/>
              <a:ext cx="0" cy="0"/>
            </a:xfrm>
            <a:prstGeom prst="line">
              <a:avLst/>
            </a:prstGeom>
            <a:noFill/>
            <a:ln w="6350" cap="flat" cmpd="sng" algn="ctr">
              <a:solidFill>
                <a:srgbClr val="232F3E"/>
              </a:solidFill>
              <a:prstDash val="solid"/>
              <a:miter lim="800000"/>
            </a:ln>
            <a:effectLst/>
          </p:spPr>
        </p:cxnSp>
        <p:cxnSp>
          <p:nvCxnSpPr>
            <p:cNvPr id="110" name="Straight Arrow Connector 109">
              <a:extLst>
                <a:ext uri="{FF2B5EF4-FFF2-40B4-BE49-F238E27FC236}">
                  <a16:creationId xmlns:a16="http://schemas.microsoft.com/office/drawing/2014/main" id="{67A32F5C-92E0-4311-8C7A-72C4672DF051}"/>
                </a:ext>
                <a:ext uri="{C183D7F6-B498-43B3-948B-1728B52AA6E4}">
                  <adec:decorative xmlns:adec="http://schemas.microsoft.com/office/drawing/2017/decorative" val="1"/>
                </a:ext>
              </a:extLst>
            </p:cNvPr>
            <p:cNvCxnSpPr>
              <a:stCxn id="84" idx="0"/>
            </p:cNvCxnSpPr>
            <p:nvPr/>
          </p:nvCxnSpPr>
          <p:spPr>
            <a:xfrm flipV="1">
              <a:off x="10433119" y="4273964"/>
              <a:ext cx="0" cy="368849"/>
            </a:xfrm>
            <a:prstGeom prst="straightConnector1">
              <a:avLst/>
            </a:prstGeom>
            <a:noFill/>
            <a:ln w="19050" cap="flat" cmpd="sng" algn="ctr">
              <a:solidFill>
                <a:srgbClr val="1CC9F7">
                  <a:lumMod val="75000"/>
                </a:srgbClr>
              </a:solidFill>
              <a:prstDash val="solid"/>
              <a:miter lim="800000"/>
              <a:tailEnd type="arrow"/>
            </a:ln>
            <a:effectLst/>
          </p:spPr>
        </p:cxnSp>
        <p:sp>
          <p:nvSpPr>
            <p:cNvPr id="111" name="Oval 110">
              <a:extLst>
                <a:ext uri="{FF2B5EF4-FFF2-40B4-BE49-F238E27FC236}">
                  <a16:creationId xmlns:a16="http://schemas.microsoft.com/office/drawing/2014/main" id="{45398D73-211A-41A9-ADA3-6FC845691B59}"/>
                </a:ext>
                <a:ext uri="{C183D7F6-B498-43B3-948B-1728B52AA6E4}">
                  <adec:decorative xmlns:adec="http://schemas.microsoft.com/office/drawing/2017/decorative" val="1"/>
                </a:ext>
              </a:extLst>
            </p:cNvPr>
            <p:cNvSpPr/>
            <p:nvPr/>
          </p:nvSpPr>
          <p:spPr>
            <a:xfrm>
              <a:off x="1073522" y="5235710"/>
              <a:ext cx="413213" cy="413213"/>
            </a:xfrm>
            <a:prstGeom prst="ellipse">
              <a:avLst/>
            </a:prstGeom>
            <a:solidFill>
              <a:srgbClr val="1CC9F7">
                <a:lumMod val="75000"/>
              </a:srgbClr>
            </a:solidFill>
            <a:ln w="12700" cap="flat" cmpd="sng" algn="ctr">
              <a:solidFill>
                <a:srgbClr val="232F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mn-ea"/>
                  <a:cs typeface="+mn-cs"/>
                </a:rPr>
                <a:t>1</a:t>
              </a:r>
            </a:p>
          </p:txBody>
        </p:sp>
        <p:sp>
          <p:nvSpPr>
            <p:cNvPr id="112" name="Oval 111">
              <a:extLst>
                <a:ext uri="{FF2B5EF4-FFF2-40B4-BE49-F238E27FC236}">
                  <a16:creationId xmlns:a16="http://schemas.microsoft.com/office/drawing/2014/main" id="{6599F6FE-677B-4DFC-A5C6-167F8F095A69}"/>
                </a:ext>
                <a:ext uri="{C183D7F6-B498-43B3-948B-1728B52AA6E4}">
                  <adec:decorative xmlns:adec="http://schemas.microsoft.com/office/drawing/2017/decorative" val="1"/>
                </a:ext>
              </a:extLst>
            </p:cNvPr>
            <p:cNvSpPr/>
            <p:nvPr/>
          </p:nvSpPr>
          <p:spPr>
            <a:xfrm>
              <a:off x="8946823" y="1760618"/>
              <a:ext cx="413213" cy="413213"/>
            </a:xfrm>
            <a:prstGeom prst="ellipse">
              <a:avLst/>
            </a:prstGeom>
            <a:solidFill>
              <a:srgbClr val="1CC9F7">
                <a:lumMod val="75000"/>
              </a:srgbClr>
            </a:solidFill>
            <a:ln w="12700" cap="flat" cmpd="sng" algn="ctr">
              <a:solidFill>
                <a:srgbClr val="232F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mn-ea"/>
                  <a:cs typeface="+mn-cs"/>
                </a:rPr>
                <a:t>2</a:t>
              </a:r>
            </a:p>
          </p:txBody>
        </p:sp>
        <p:sp>
          <p:nvSpPr>
            <p:cNvPr id="113" name="TextBox 112">
              <a:extLst>
                <a:ext uri="{FF2B5EF4-FFF2-40B4-BE49-F238E27FC236}">
                  <a16:creationId xmlns:a16="http://schemas.microsoft.com/office/drawing/2014/main" id="{CABCDD17-C63D-429F-8533-FA17A4B12B8E}"/>
                </a:ext>
              </a:extLst>
            </p:cNvPr>
            <p:cNvSpPr txBox="1"/>
            <p:nvPr/>
          </p:nvSpPr>
          <p:spPr>
            <a:xfrm>
              <a:off x="9491923" y="1704483"/>
              <a:ext cx="194338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CC9F7">
                      <a:lumMod val="50000"/>
                    </a:srgbClr>
                  </a:solidFill>
                  <a:effectLst/>
                  <a:uLnTx/>
                  <a:uFillTx/>
                  <a:ea typeface="Amazon Ember" panose="020B0603020204020204" pitchFamily="34" charset="0"/>
                  <a:cs typeface="Amazon Ember" panose="020B0603020204020204" pitchFamily="34" charset="0"/>
                </a:rPr>
                <a:t>Multi-account inventory data is in one dashboard.</a:t>
              </a:r>
            </a:p>
          </p:txBody>
        </p:sp>
      </p:grpSp>
    </p:spTree>
    <p:custDataLst>
      <p:tags r:id="rId1"/>
    </p:custDataLst>
    <p:extLst>
      <p:ext uri="{BB962C8B-B14F-4D97-AF65-F5344CB8AC3E}">
        <p14:creationId xmlns:p14="http://schemas.microsoft.com/office/powerpoint/2010/main" val="397336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DB2F1E-1624-474E-A885-5FF519366EF6}"/>
              </a:ext>
            </a:extLst>
          </p:cNvPr>
          <p:cNvSpPr>
            <a:spLocks noGrp="1"/>
          </p:cNvSpPr>
          <p:nvPr>
            <p:ph type="sldNum" idx="97"/>
          </p:nvPr>
        </p:nvSpPr>
        <p:spPr/>
        <p:txBody>
          <a:bodyPr/>
          <a:lstStyle/>
          <a:p>
            <a:fld id="{930176A1-BCF0-4712-97A6-6B495F55390B}" type="slidenum">
              <a:rPr lang="en-US" smtClean="0"/>
              <a:pPr/>
              <a:t>24</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requests </a:t>
            </a:r>
          </a:p>
        </p:txBody>
      </p:sp>
      <p:grpSp>
        <p:nvGrpSpPr>
          <p:cNvPr id="8" name="PersonIcon41">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AFF9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ea typeface="Amazon Ember" panose="020B0603020204020204" pitchFamily="34" charset="0"/>
                <a:cs typeface="Amazon Ember" panose="020B0603020204020204" pitchFamily="34" charset="0"/>
              </a:rPr>
              <a:t>AWS account resources must be </a:t>
            </a:r>
            <a:r>
              <a:rPr lang="en-US" sz="2400" i="1" dirty="0">
                <a:solidFill>
                  <a:schemeClr val="tx1"/>
                </a:solidFill>
                <a:ea typeface="Amazon Ember" panose="020B0603020204020204" pitchFamily="34" charset="0"/>
                <a:cs typeface="Amazon Ember" panose="020B0603020204020204" pitchFamily="34" charset="0"/>
              </a:rPr>
              <a:t>inventoried. </a:t>
            </a:r>
            <a:endParaRPr lang="en-US" sz="2400" dirty="0">
              <a:solidFill>
                <a:schemeClr val="tx1"/>
              </a:solidFill>
              <a:ea typeface="Amazon Ember" panose="020B0603020204020204" pitchFamily="34" charset="0"/>
              <a:cs typeface="Amazon Ember" panose="020B0603020204020204" pitchFamily="34" charset="0"/>
            </a:endParaRPr>
          </a:p>
        </p:txBody>
      </p:sp>
      <p:sp>
        <p:nvSpPr>
          <p:cNvPr id="14" name="Rectangle 13">
            <a:extLst>
              <a:ext uri="{FF2B5EF4-FFF2-40B4-BE49-F238E27FC236}">
                <a16:creationId xmlns:a16="http://schemas.microsoft.com/office/drawing/2014/main" id="{5566AC34-3E35-40FC-9913-DD980C338ECB}"/>
              </a:ext>
            </a:extLst>
          </p:cNvPr>
          <p:cNvSpPr/>
          <p:nvPr/>
        </p:nvSpPr>
        <p:spPr>
          <a:xfrm>
            <a:off x="5169877" y="2347133"/>
            <a:ext cx="6446622" cy="3477875"/>
          </a:xfrm>
          <a:prstGeom prst="rect">
            <a:avLst/>
          </a:prstGeom>
        </p:spPr>
        <p:txBody>
          <a:bodyPr wrap="square">
            <a:spAutoFit/>
          </a:bodyPr>
          <a:lstStyle/>
          <a:p>
            <a:pPr marL="342900" indent="-342900">
              <a:buFont typeface="Arial" panose="020B0604020202020204" pitchFamily="34" charset="0"/>
              <a:buChar char="•"/>
            </a:pPr>
            <a:r>
              <a:rPr lang="en-US" sz="2200" dirty="0">
                <a:ea typeface="Amazon Ember" panose="020B0603020204020204" pitchFamily="34" charset="0"/>
                <a:cs typeface="Amazon Ember" panose="020B0603020204020204" pitchFamily="34" charset="0"/>
              </a:rPr>
              <a:t>What are best practices for tracking inventory of your AWS accounts?</a:t>
            </a:r>
          </a:p>
          <a:p>
            <a:pPr marL="342900" indent="-342900">
              <a:buFont typeface="Arial" panose="020B0604020202020204" pitchFamily="34" charset="0"/>
              <a:buChar char="•"/>
            </a:pPr>
            <a:endParaRPr lang="en-US" sz="2200" dirty="0">
              <a:ea typeface="Amazon Ember" panose="020B0603020204020204" pitchFamily="34" charset="0"/>
              <a:cs typeface="Amazon Ember" panose="020B0603020204020204" pitchFamily="34" charset="0"/>
            </a:endParaRPr>
          </a:p>
          <a:p>
            <a:pPr marL="342900" indent="-342900">
              <a:buFont typeface="Arial" panose="020B0604020202020204" pitchFamily="34" charset="0"/>
              <a:buChar char="•"/>
            </a:pPr>
            <a:r>
              <a:rPr lang="en-US" sz="2200" dirty="0">
                <a:ea typeface="Amazon Ember" panose="020B0603020204020204" pitchFamily="34" charset="0"/>
                <a:cs typeface="Amazon Ember" panose="020B0603020204020204" pitchFamily="34" charset="0"/>
              </a:rPr>
              <a:t>Which tools would you use to gain visibility </a:t>
            </a:r>
            <a:br>
              <a:rPr lang="en-US" sz="2200" dirty="0">
                <a:ea typeface="Amazon Ember" panose="020B0603020204020204" pitchFamily="34" charset="0"/>
                <a:cs typeface="Amazon Ember" panose="020B0603020204020204" pitchFamily="34" charset="0"/>
              </a:rPr>
            </a:br>
            <a:r>
              <a:rPr lang="en-US" sz="2200" dirty="0">
                <a:ea typeface="Amazon Ember" panose="020B0603020204020204" pitchFamily="34" charset="0"/>
                <a:cs typeface="Amazon Ember" panose="020B0603020204020204" pitchFamily="34" charset="0"/>
              </a:rPr>
              <a:t>into your AWS resources?</a:t>
            </a:r>
          </a:p>
          <a:p>
            <a:pPr marL="342900" indent="-342900">
              <a:buFont typeface="Arial" panose="020B0604020202020204" pitchFamily="34" charset="0"/>
              <a:buChar char="•"/>
            </a:pPr>
            <a:endParaRPr lang="en-US" sz="2200" dirty="0">
              <a:ea typeface="Amazon Ember" panose="020B0603020204020204" pitchFamily="34" charset="0"/>
              <a:cs typeface="Amazon Ember" panose="020B0603020204020204" pitchFamily="34" charset="0"/>
            </a:endParaRPr>
          </a:p>
          <a:p>
            <a:pPr marL="342900" indent="-342900">
              <a:buFont typeface="Arial" panose="020B0604020202020204" pitchFamily="34" charset="0"/>
              <a:buChar char="•"/>
            </a:pPr>
            <a:r>
              <a:rPr lang="en-US" sz="2200" dirty="0">
                <a:ea typeface="Amazon Ember" panose="020B0603020204020204" pitchFamily="34" charset="0"/>
                <a:cs typeface="Amazon Ember" panose="020B0603020204020204" pitchFamily="34" charset="0"/>
              </a:rPr>
              <a:t>How can you track inventory from multiple AWS accounts?</a:t>
            </a:r>
          </a:p>
          <a:p>
            <a:pPr marL="342900" indent="-342900">
              <a:buFont typeface="Arial" panose="020B0604020202020204" pitchFamily="34" charset="0"/>
              <a:buChar char="•"/>
            </a:pPr>
            <a:endParaRPr lang="en-US" sz="2200" dirty="0">
              <a:ea typeface="Amazon Ember" panose="020B0603020204020204" pitchFamily="34" charset="0"/>
              <a:cs typeface="Amazon Ember" panose="020B0603020204020204" pitchFamily="34" charset="0"/>
            </a:endParaRPr>
          </a:p>
          <a:p>
            <a:pPr marL="342900" indent="-342900">
              <a:buFont typeface="Arial" panose="020B0604020202020204" pitchFamily="34" charset="0"/>
              <a:buChar char="•"/>
            </a:pPr>
            <a:r>
              <a:rPr lang="en-US" sz="2200" dirty="0">
                <a:ea typeface="Amazon Ember" panose="020B0603020204020204" pitchFamily="34" charset="0"/>
                <a:cs typeface="Amazon Ember" panose="020B0603020204020204" pitchFamily="34" charset="0"/>
              </a:rPr>
              <a:t>How have you tracked inventory in the past?</a:t>
            </a:r>
          </a:p>
        </p:txBody>
      </p:sp>
    </p:spTree>
    <p:custDataLst>
      <p:tags r:id="rId1"/>
    </p:custDataLst>
    <p:extLst>
      <p:ext uri="{BB962C8B-B14F-4D97-AF65-F5344CB8AC3E}">
        <p14:creationId xmlns:p14="http://schemas.microsoft.com/office/powerpoint/2010/main" val="323994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5A5755D-861B-4475-9C90-63F062A75C79}"/>
              </a:ext>
            </a:extLst>
          </p:cNvPr>
          <p:cNvSpPr>
            <a:spLocks noGrp="1"/>
          </p:cNvSpPr>
          <p:nvPr>
            <p:ph type="sldNum" idx="97"/>
          </p:nvPr>
        </p:nvSpPr>
        <p:spPr/>
        <p:txBody>
          <a:bodyPr/>
          <a:lstStyle/>
          <a:p>
            <a:fld id="{4037B1B0-0345-4E15-985A-6BECCDBE474F}" type="slidenum">
              <a:rPr lang="en-US" smtClean="0"/>
              <a:pPr/>
              <a:t>25</a:t>
            </a:fld>
            <a:endParaRPr lang="en-US"/>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Troubleshooting scenario</a:t>
            </a:r>
          </a:p>
        </p:txBody>
      </p:sp>
    </p:spTree>
    <p:custDataLst>
      <p:tags r:id="rId1"/>
    </p:custDataLst>
    <p:extLst>
      <p:ext uri="{BB962C8B-B14F-4D97-AF65-F5344CB8AC3E}">
        <p14:creationId xmlns:p14="http://schemas.microsoft.com/office/powerpoint/2010/main" val="30824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B370062-3BB7-4192-B8AB-1529B19D507C}"/>
              </a:ext>
            </a:extLst>
          </p:cNvPr>
          <p:cNvSpPr>
            <a:spLocks noGrp="1"/>
          </p:cNvSpPr>
          <p:nvPr>
            <p:ph type="sldNum" idx="97"/>
          </p:nvPr>
        </p:nvSpPr>
        <p:spPr/>
        <p:txBody>
          <a:bodyPr/>
          <a:lstStyle/>
          <a:p>
            <a:fld id="{930176A1-BCF0-4712-97A6-6B495F55390B}" type="slidenum">
              <a:rPr lang="en-US" smtClean="0"/>
              <a:pPr/>
              <a:t>26</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p:txBody>
          <a:bodyPr/>
          <a:lstStyle/>
          <a:p>
            <a:r>
              <a:rPr lang="en-US" dirty="0"/>
              <a:t>Troubleshooting issue</a:t>
            </a:r>
          </a:p>
        </p:txBody>
      </p:sp>
      <p:pic>
        <p:nvPicPr>
          <p:cNvPr id="6" name="GrearsIcon">
            <a:extLst>
              <a:ext uri="{FF2B5EF4-FFF2-40B4-BE49-F238E27FC236}">
                <a16:creationId xmlns:a16="http://schemas.microsoft.com/office/drawing/2014/main" id="{D49088A3-18FB-4851-8A61-13B7538B0ADC}"/>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19492" y="1972623"/>
            <a:ext cx="3120571" cy="3120571"/>
          </a:xfrm>
          <a:prstGeom prst="rect">
            <a:avLst/>
          </a:prstGeom>
        </p:spPr>
      </p:pic>
      <p:sp>
        <p:nvSpPr>
          <p:cNvPr id="5" name="Text Placeholder 4">
            <a:extLst>
              <a:ext uri="{FF2B5EF4-FFF2-40B4-BE49-F238E27FC236}">
                <a16:creationId xmlns:a16="http://schemas.microsoft.com/office/drawing/2014/main" id="{37A33DAB-7B3D-458A-924B-1A1672073EFB}"/>
              </a:ext>
            </a:extLst>
          </p:cNvPr>
          <p:cNvSpPr>
            <a:spLocks noGrp="1"/>
          </p:cNvSpPr>
          <p:nvPr>
            <p:ph type="body" idx="3"/>
          </p:nvPr>
        </p:nvSpPr>
        <p:spPr>
          <a:xfrm>
            <a:off x="4592635" y="292100"/>
            <a:ext cx="7239701" cy="908050"/>
          </a:xfrm>
        </p:spPr>
        <p:txBody>
          <a:bodyPr/>
          <a:lstStyle/>
          <a:p>
            <a:pPr lvl="0">
              <a:defRPr/>
            </a:pPr>
            <a:r>
              <a:rPr lang="en-US" sz="2400" dirty="0">
                <a:ea typeface="Amazon Ember" panose="020B0603020204020204" pitchFamily="34" charset="0"/>
                <a:cs typeface="Amazon Ember" panose="020B0603020204020204" pitchFamily="34" charset="0"/>
              </a:rPr>
              <a:t>You do not have permissions to assign a new </a:t>
            </a:r>
            <a:r>
              <a:rPr lang="en-US" sz="2400" b="1" i="1" dirty="0" err="1">
                <a:ea typeface="Amazon Ember" panose="020B0603020204020204" pitchFamily="34" charset="0"/>
                <a:cs typeface="Amazon Ember" panose="020B0603020204020204" pitchFamily="34" charset="0"/>
              </a:rPr>
              <a:t>SSMmanagedInstanceRole</a:t>
            </a:r>
            <a:r>
              <a:rPr lang="en-US" sz="2400" dirty="0">
                <a:ea typeface="Amazon Ember" panose="020B0603020204020204" pitchFamily="34" charset="0"/>
                <a:cs typeface="Amazon Ember" panose="020B0603020204020204" pitchFamily="34" charset="0"/>
              </a:rPr>
              <a:t> to your EC2 instance.</a:t>
            </a:r>
            <a:r>
              <a:rPr lang="en-US" sz="2400" dirty="0"/>
              <a:t> </a:t>
            </a:r>
          </a:p>
        </p:txBody>
      </p:sp>
      <p:sp>
        <p:nvSpPr>
          <p:cNvPr id="7" name="Text Placeholder 4">
            <a:extLst>
              <a:ext uri="{FF2B5EF4-FFF2-40B4-BE49-F238E27FC236}">
                <a16:creationId xmlns:a16="http://schemas.microsoft.com/office/drawing/2014/main" id="{C8718108-9CA0-4247-A895-CB48B26046CD}"/>
              </a:ext>
            </a:extLst>
          </p:cNvPr>
          <p:cNvSpPr txBox="1">
            <a:spLocks/>
          </p:cNvSpPr>
          <p:nvPr/>
        </p:nvSpPr>
        <p:spPr>
          <a:xfrm>
            <a:off x="4796626" y="1395067"/>
            <a:ext cx="7239701" cy="5775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mn-lt"/>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mn-lt"/>
              </a:defRPr>
            </a:lvl2pPr>
            <a:lvl3pPr marL="684213"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mn-lt"/>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4pPr>
            <a:lvl5pPr marL="1144588"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buFont typeface="Amazon Ember Display"/>
              <a:buNone/>
              <a:defRPr/>
            </a:pPr>
            <a:r>
              <a:rPr lang="en-US" sz="2400" dirty="0">
                <a:ea typeface="Amazon Ember" panose="020B0603020204020204" pitchFamily="34" charset="0"/>
                <a:cs typeface="Amazon Ember" panose="020B0603020204020204" pitchFamily="34" charset="0"/>
              </a:rPr>
              <a:t>Your current permissions:</a:t>
            </a:r>
          </a:p>
          <a:p>
            <a:pPr marL="0" indent="0">
              <a:buFont typeface="Amazon Ember Display"/>
              <a:buNone/>
              <a:defRPr/>
            </a:pPr>
            <a:r>
              <a:rPr lang="en-US" sz="2400" dirty="0"/>
              <a:t> </a:t>
            </a:r>
          </a:p>
        </p:txBody>
      </p:sp>
      <p:sp>
        <p:nvSpPr>
          <p:cNvPr id="10" name="a11y_code_start_1" descr="Start of the policy code.">
            <a:extLst>
              <a:ext uri="{FF2B5EF4-FFF2-40B4-BE49-F238E27FC236}">
                <a16:creationId xmlns:a16="http://schemas.microsoft.com/office/drawing/2014/main" id="{A08873C5-8949-43C1-BB9C-FA07EEDC3F39}"/>
              </a:ext>
            </a:extLst>
          </p:cNvPr>
          <p:cNvSpPr/>
          <p:nvPr/>
        </p:nvSpPr>
        <p:spPr>
          <a:xfrm>
            <a:off x="4876800" y="2098040"/>
            <a:ext cx="6248400" cy="37084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563165-47B5-432A-8449-E84B31E8D371}"/>
              </a:ext>
            </a:extLst>
          </p:cNvPr>
          <p:cNvSpPr txBox="1"/>
          <p:nvPr/>
        </p:nvSpPr>
        <p:spPr>
          <a:xfrm>
            <a:off x="4876800" y="2204561"/>
            <a:ext cx="6690360" cy="3693319"/>
          </a:xfrm>
          <a:prstGeom prst="rect">
            <a:avLst/>
          </a:prstGeom>
          <a:noFill/>
        </p:spPr>
        <p:txBody>
          <a:bodyPr wrap="square" rtlCol="0">
            <a:spAutoFit/>
          </a:bodyPr>
          <a:lstStyle/>
          <a:p>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Sid</a:t>
            </a:r>
            <a:r>
              <a:rPr lang="en-US" dirty="0">
                <a:latin typeface="Lucida Console" panose="020B0609040504020204" pitchFamily="49" charset="0"/>
                <a:cs typeface="Courier New" panose="02070309020205020404" pitchFamily="49" charset="0"/>
              </a:rPr>
              <a:t>": "EC2",</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"ec2:*",</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t>
            </a:r>
          </a:p>
          <a:p>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Sid</a:t>
            </a:r>
            <a:r>
              <a:rPr lang="en-US" dirty="0">
                <a:latin typeface="Lucida Console" panose="020B0609040504020204" pitchFamily="49" charset="0"/>
                <a:cs typeface="Courier New" panose="02070309020205020404" pitchFamily="49" charset="0"/>
              </a:rPr>
              <a:t>": "</a:t>
            </a:r>
            <a:r>
              <a:rPr lang="en-US" dirty="0" err="1">
                <a:latin typeface="Lucida Console" panose="020B0609040504020204" pitchFamily="49" charset="0"/>
                <a:cs typeface="Courier New" panose="02070309020205020404" pitchFamily="49" charset="0"/>
              </a:rPr>
              <a:t>Passrole</a:t>
            </a:r>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a:t>
            </a:r>
            <a:r>
              <a:rPr lang="en-US" dirty="0" err="1">
                <a:latin typeface="Lucida Console" panose="020B0609040504020204" pitchFamily="49" charset="0"/>
                <a:cs typeface="Courier New" panose="02070309020205020404" pitchFamily="49" charset="0"/>
              </a:rPr>
              <a:t>iam:PassRole</a:t>
            </a:r>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t>
            </a:r>
            <a:r>
              <a:rPr lang="en-US" dirty="0" err="1">
                <a:latin typeface="Lucida Console" panose="020B0609040504020204" pitchFamily="49" charset="0"/>
                <a:cs typeface="Courier New" panose="02070309020205020404" pitchFamily="49" charset="0"/>
              </a:rPr>
              <a:t>arn:aws:iam</a:t>
            </a:r>
            <a:r>
              <a:rPr lang="en-US" dirty="0">
                <a:latin typeface="Lucida Console" panose="020B0609040504020204" pitchFamily="49" charset="0"/>
                <a:cs typeface="Courier New" panose="02070309020205020404" pitchFamily="49" charset="0"/>
              </a:rPr>
              <a:t>:::role/EC2*"</a:t>
            </a:r>
          </a:p>
          <a:p>
            <a:r>
              <a:rPr lang="en-US" dirty="0">
                <a:latin typeface="Lucida Console" panose="020B0609040504020204" pitchFamily="49" charset="0"/>
                <a:cs typeface="Courier New" panose="02070309020205020404" pitchFamily="49" charset="0"/>
              </a:rPr>
              <a:t>}</a:t>
            </a:r>
          </a:p>
          <a:p>
            <a:endParaRPr lang="en-US" dirty="0"/>
          </a:p>
        </p:txBody>
      </p:sp>
      <p:sp>
        <p:nvSpPr>
          <p:cNvPr id="12" name="a11y_code_end_1" descr="End of policy code.">
            <a:extLst>
              <a:ext uri="{FF2B5EF4-FFF2-40B4-BE49-F238E27FC236}">
                <a16:creationId xmlns:a16="http://schemas.microsoft.com/office/drawing/2014/main" id="{E9AF0EFC-1261-460B-812A-AD904A2196AC}"/>
              </a:ext>
            </a:extLst>
          </p:cNvPr>
          <p:cNvSpPr/>
          <p:nvPr/>
        </p:nvSpPr>
        <p:spPr>
          <a:xfrm>
            <a:off x="4876800" y="6050280"/>
            <a:ext cx="143256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6440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5022953-9165-4B6F-8055-FA5C8C546FC6}"/>
              </a:ext>
            </a:extLst>
          </p:cNvPr>
          <p:cNvSpPr>
            <a:spLocks noGrp="1"/>
          </p:cNvSpPr>
          <p:nvPr>
            <p:ph type="sldNum" idx="97"/>
          </p:nvPr>
        </p:nvSpPr>
        <p:spPr/>
        <p:txBody>
          <a:bodyPr/>
          <a:lstStyle/>
          <a:p>
            <a:fld id="{930176A1-BCF0-4712-97A6-6B495F55390B}" type="slidenum">
              <a:rPr lang="en-US" smtClean="0"/>
              <a:pPr/>
              <a:t>27</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p:txBody>
          <a:bodyPr/>
          <a:lstStyle/>
          <a:p>
            <a:r>
              <a:rPr lang="en-US" dirty="0"/>
              <a:t>Troubleshooting solution</a:t>
            </a:r>
          </a:p>
        </p:txBody>
      </p:sp>
      <p:pic>
        <p:nvPicPr>
          <p:cNvPr id="6" name="GrearsIcon2">
            <a:extLst>
              <a:ext uri="{FF2B5EF4-FFF2-40B4-BE49-F238E27FC236}">
                <a16:creationId xmlns:a16="http://schemas.microsoft.com/office/drawing/2014/main" id="{B7733097-C84A-4573-8F83-332BD584A652}"/>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19492" y="1972623"/>
            <a:ext cx="3120571" cy="3120571"/>
          </a:xfrm>
          <a:prstGeom prst="rect">
            <a:avLst/>
          </a:prstGeom>
        </p:spPr>
      </p:pic>
      <p:sp>
        <p:nvSpPr>
          <p:cNvPr id="4" name="Text Placeholder 3">
            <a:extLst>
              <a:ext uri="{FF2B5EF4-FFF2-40B4-BE49-F238E27FC236}">
                <a16:creationId xmlns:a16="http://schemas.microsoft.com/office/drawing/2014/main" id="{4E45A5CE-B850-4EC5-B157-64E52BC31794}"/>
              </a:ext>
            </a:extLst>
          </p:cNvPr>
          <p:cNvSpPr>
            <a:spLocks noGrp="1"/>
          </p:cNvSpPr>
          <p:nvPr>
            <p:ph type="body" idx="3"/>
          </p:nvPr>
        </p:nvSpPr>
        <p:spPr>
          <a:xfrm>
            <a:off x="4592635" y="292099"/>
            <a:ext cx="5884865" cy="1866901"/>
          </a:xfrm>
        </p:spPr>
        <p:txBody>
          <a:bodyPr/>
          <a:lstStyle/>
          <a:p>
            <a:r>
              <a:rPr lang="en-US" dirty="0">
                <a:ea typeface="Amazon Ember" panose="020B0603020204020204" pitchFamily="34" charset="0"/>
                <a:cs typeface="Amazon Ember" panose="020B0603020204020204" pitchFamily="34" charset="0"/>
              </a:rPr>
              <a:t>The Resource for </a:t>
            </a:r>
            <a:r>
              <a:rPr lang="en-US" b="1" dirty="0" err="1">
                <a:ea typeface="Amazon Ember" panose="020B0603020204020204" pitchFamily="34" charset="0"/>
                <a:cs typeface="Amazon Ember" panose="020B0603020204020204" pitchFamily="34" charset="0"/>
              </a:rPr>
              <a:t>iam:PassRole</a:t>
            </a:r>
            <a:r>
              <a:rPr lang="en-US" b="1" dirty="0">
                <a:ea typeface="Amazon Ember" panose="020B0603020204020204" pitchFamily="34" charset="0"/>
                <a:cs typeface="Amazon Ember" panose="020B0603020204020204" pitchFamily="34" charset="0"/>
              </a:rPr>
              <a:t> </a:t>
            </a:r>
            <a:br>
              <a:rPr lang="en-US" b="1" dirty="0">
                <a:ea typeface="Amazon Ember" panose="020B0603020204020204" pitchFamily="34" charset="0"/>
                <a:cs typeface="Amazon Ember" panose="020B0603020204020204" pitchFamily="34" charset="0"/>
              </a:rPr>
            </a:br>
            <a:r>
              <a:rPr lang="en-US" dirty="0">
                <a:ea typeface="Amazon Ember" panose="020B0603020204020204" pitchFamily="34" charset="0"/>
                <a:cs typeface="Amazon Ember" panose="020B0603020204020204" pitchFamily="34" charset="0"/>
              </a:rPr>
              <a:t>grants permission to pass roles </a:t>
            </a:r>
            <a:br>
              <a:rPr lang="en-US" dirty="0">
                <a:ea typeface="Amazon Ember" panose="020B0603020204020204" pitchFamily="34" charset="0"/>
                <a:cs typeface="Amazon Ember" panose="020B0603020204020204" pitchFamily="34" charset="0"/>
              </a:rPr>
            </a:br>
            <a:r>
              <a:rPr lang="en-US" dirty="0">
                <a:ea typeface="Amazon Ember" panose="020B0603020204020204" pitchFamily="34" charset="0"/>
                <a:cs typeface="Amazon Ember" panose="020B0603020204020204" pitchFamily="34" charset="0"/>
              </a:rPr>
              <a:t>that begin only with </a:t>
            </a:r>
            <a:r>
              <a:rPr lang="en-US" b="1" dirty="0">
                <a:ea typeface="Amazon Ember" panose="020B0603020204020204" pitchFamily="34" charset="0"/>
                <a:cs typeface="Amazon Ember" panose="020B0603020204020204" pitchFamily="34" charset="0"/>
              </a:rPr>
              <a:t>EC2*</a:t>
            </a:r>
            <a:r>
              <a:rPr lang="en-US" dirty="0">
                <a:ea typeface="Amazon Ember" panose="020B0603020204020204" pitchFamily="34" charset="0"/>
                <a:cs typeface="Amazon Ember" panose="020B0603020204020204" pitchFamily="34" charset="0"/>
              </a:rPr>
              <a:t>.</a:t>
            </a:r>
            <a:endParaRPr lang="en-US" b="1" dirty="0">
              <a:ea typeface="Amazon Ember" panose="020B0603020204020204" pitchFamily="34" charset="0"/>
              <a:cs typeface="Amazon Ember" panose="020B0603020204020204" pitchFamily="34" charset="0"/>
            </a:endParaRPr>
          </a:p>
          <a:p>
            <a:endParaRPr lang="en-US" dirty="0"/>
          </a:p>
        </p:txBody>
      </p:sp>
      <p:sp>
        <p:nvSpPr>
          <p:cNvPr id="7" name="a11y_code_start_1" descr="Start of the policy code.">
            <a:extLst>
              <a:ext uri="{FF2B5EF4-FFF2-40B4-BE49-F238E27FC236}">
                <a16:creationId xmlns:a16="http://schemas.microsoft.com/office/drawing/2014/main" id="{B62F9179-F852-46C0-8CDD-D0FC52F9399D}"/>
              </a:ext>
            </a:extLst>
          </p:cNvPr>
          <p:cNvSpPr/>
          <p:nvPr/>
        </p:nvSpPr>
        <p:spPr>
          <a:xfrm>
            <a:off x="4876800" y="2098040"/>
            <a:ext cx="6248400" cy="37084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3044E3-3CE7-434F-947E-1BDFBE97859C}"/>
              </a:ext>
            </a:extLst>
          </p:cNvPr>
          <p:cNvSpPr txBox="1"/>
          <p:nvPr/>
        </p:nvSpPr>
        <p:spPr>
          <a:xfrm>
            <a:off x="4876800" y="2204720"/>
            <a:ext cx="6248400" cy="3416320"/>
          </a:xfrm>
          <a:prstGeom prst="rect">
            <a:avLst/>
          </a:prstGeom>
          <a:noFill/>
        </p:spPr>
        <p:txBody>
          <a:bodyPr wrap="square" rtlCol="0">
            <a:spAutoFit/>
          </a:bodyPr>
          <a:lstStyle/>
          <a:p>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Sid</a:t>
            </a:r>
            <a:r>
              <a:rPr lang="en-US" dirty="0">
                <a:latin typeface="Lucida Console" panose="020B0609040504020204" pitchFamily="49" charset="0"/>
                <a:cs typeface="Courier New" panose="02070309020205020404" pitchFamily="49" charset="0"/>
              </a:rPr>
              <a:t>": "EC2",</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"ec2:*",</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Resource</a:t>
            </a:r>
            <a:r>
              <a:rPr lang="en-US" dirty="0">
                <a:latin typeface="Lucida Console" panose="020B0609040504020204" pitchFamily="49" charset="0"/>
                <a:cs typeface="Courier New" panose="02070309020205020404" pitchFamily="49" charset="0"/>
              </a:rPr>
              <a:t>": "*"</a:t>
            </a:r>
          </a:p>
          <a:p>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Sid</a:t>
            </a:r>
            <a:r>
              <a:rPr lang="en-US" dirty="0">
                <a:latin typeface="Lucida Console" panose="020B0609040504020204" pitchFamily="49" charset="0"/>
                <a:cs typeface="Courier New" panose="02070309020205020404" pitchFamily="49" charset="0"/>
              </a:rPr>
              <a:t>": "</a:t>
            </a:r>
            <a:r>
              <a:rPr lang="en-US" dirty="0" err="1">
                <a:latin typeface="Lucida Console" panose="020B0609040504020204" pitchFamily="49" charset="0"/>
                <a:cs typeface="Courier New" panose="02070309020205020404" pitchFamily="49" charset="0"/>
              </a:rPr>
              <a:t>Passrole</a:t>
            </a:r>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Effect</a:t>
            </a:r>
            <a:r>
              <a:rPr lang="en-US" dirty="0">
                <a:latin typeface="Lucida Console" panose="020B0609040504020204" pitchFamily="49" charset="0"/>
                <a:cs typeface="Courier New" panose="02070309020205020404" pitchFamily="49" charset="0"/>
              </a:rPr>
              <a:t>": "Allow",</a:t>
            </a:r>
          </a:p>
          <a:p>
            <a:r>
              <a:rPr lang="en-US" dirty="0">
                <a:latin typeface="Lucida Console" panose="020B0609040504020204" pitchFamily="49" charset="0"/>
                <a:cs typeface="Courier New" panose="02070309020205020404" pitchFamily="49" charset="0"/>
              </a:rPr>
              <a:t>	"</a:t>
            </a:r>
            <a:r>
              <a:rPr lang="en-US" b="1" dirty="0">
                <a:latin typeface="Lucida Console" panose="020B0609040504020204" pitchFamily="49" charset="0"/>
                <a:cs typeface="Courier New" panose="02070309020205020404" pitchFamily="49" charset="0"/>
              </a:rPr>
              <a:t>Action</a:t>
            </a:r>
            <a:r>
              <a:rPr lang="en-US" dirty="0">
                <a:latin typeface="Lucida Console" panose="020B0609040504020204" pitchFamily="49" charset="0"/>
                <a:cs typeface="Courier New" panose="02070309020205020404" pitchFamily="49" charset="0"/>
              </a:rPr>
              <a:t>": "</a:t>
            </a:r>
            <a:r>
              <a:rPr lang="en-US" dirty="0" err="1">
                <a:latin typeface="Lucida Console" panose="020B0609040504020204" pitchFamily="49" charset="0"/>
                <a:cs typeface="Courier New" panose="02070309020205020404" pitchFamily="49" charset="0"/>
              </a:rPr>
              <a:t>iam:PassRole</a:t>
            </a:r>
            <a:r>
              <a:rPr lang="en-US" dirty="0">
                <a:latin typeface="Lucida Console" panose="020B0609040504020204" pitchFamily="49" charset="0"/>
                <a:cs typeface="Courier New" panose="02070309020205020404" pitchFamily="49" charset="0"/>
              </a:rPr>
              <a:t>",</a:t>
            </a:r>
          </a:p>
          <a:p>
            <a:r>
              <a:rPr lang="en-US" dirty="0">
                <a:latin typeface="Lucida Console" panose="020B0609040504020204" pitchFamily="49" charset="0"/>
                <a:cs typeface="Courier New" panose="02070309020205020404" pitchFamily="49" charset="0"/>
              </a:rPr>
              <a:t>	</a:t>
            </a:r>
            <a:r>
              <a:rPr lang="en-US" dirty="0">
                <a:highlight>
                  <a:srgbClr val="A4E9FC"/>
                </a:highlight>
                <a:latin typeface="Lucida Console" panose="020B0609040504020204" pitchFamily="49" charset="0"/>
                <a:cs typeface="Courier New" panose="02070309020205020404" pitchFamily="49" charset="0"/>
              </a:rPr>
              <a:t>"</a:t>
            </a:r>
            <a:r>
              <a:rPr lang="en-US" b="1" dirty="0">
                <a:highlight>
                  <a:srgbClr val="A4E9FC"/>
                </a:highlight>
                <a:latin typeface="Lucida Console" panose="020B0609040504020204" pitchFamily="49" charset="0"/>
                <a:cs typeface="Courier New" panose="02070309020205020404" pitchFamily="49" charset="0"/>
              </a:rPr>
              <a:t>Resource</a:t>
            </a:r>
            <a:r>
              <a:rPr lang="en-US" dirty="0">
                <a:highlight>
                  <a:srgbClr val="A4E9FC"/>
                </a:highlight>
                <a:latin typeface="Lucida Console" panose="020B0609040504020204" pitchFamily="49" charset="0"/>
                <a:cs typeface="Courier New" panose="02070309020205020404" pitchFamily="49" charset="0"/>
              </a:rPr>
              <a:t>": "</a:t>
            </a:r>
            <a:r>
              <a:rPr lang="en-US" dirty="0" err="1">
                <a:highlight>
                  <a:srgbClr val="A4E9FC"/>
                </a:highlight>
                <a:latin typeface="Lucida Console" panose="020B0609040504020204" pitchFamily="49" charset="0"/>
                <a:cs typeface="Courier New" panose="02070309020205020404" pitchFamily="49" charset="0"/>
              </a:rPr>
              <a:t>arn:aws:iam</a:t>
            </a:r>
            <a:r>
              <a:rPr lang="en-US" dirty="0">
                <a:highlight>
                  <a:srgbClr val="A4E9FC"/>
                </a:highlight>
                <a:latin typeface="Lucida Console" panose="020B0609040504020204" pitchFamily="49" charset="0"/>
                <a:cs typeface="Courier New" panose="02070309020205020404" pitchFamily="49" charset="0"/>
              </a:rPr>
              <a:t>:::role/EC2*"</a:t>
            </a:r>
          </a:p>
          <a:p>
            <a:r>
              <a:rPr lang="en-US" dirty="0">
                <a:latin typeface="Lucida Console" panose="020B0609040504020204" pitchFamily="49" charset="0"/>
                <a:cs typeface="Courier New" panose="02070309020205020404" pitchFamily="49" charset="0"/>
              </a:rPr>
              <a:t>}</a:t>
            </a:r>
          </a:p>
        </p:txBody>
      </p:sp>
      <p:sp>
        <p:nvSpPr>
          <p:cNvPr id="8" name="a11y_code_end_1" descr="End of policy code.">
            <a:extLst>
              <a:ext uri="{FF2B5EF4-FFF2-40B4-BE49-F238E27FC236}">
                <a16:creationId xmlns:a16="http://schemas.microsoft.com/office/drawing/2014/main" id="{E270A767-D479-49FD-BC75-D95FEEF77454}"/>
              </a:ext>
            </a:extLst>
          </p:cNvPr>
          <p:cNvSpPr/>
          <p:nvPr/>
        </p:nvSpPr>
        <p:spPr>
          <a:xfrm>
            <a:off x="4876800" y="6050280"/>
            <a:ext cx="143256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10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E3EF5B1-5F4E-43D1-B825-D842968B6E32}"/>
              </a:ext>
            </a:extLst>
          </p:cNvPr>
          <p:cNvSpPr>
            <a:spLocks noGrp="1"/>
          </p:cNvSpPr>
          <p:nvPr>
            <p:ph type="sldNum" idx="97"/>
          </p:nvPr>
        </p:nvSpPr>
        <p:spPr/>
        <p:txBody>
          <a:bodyPr/>
          <a:lstStyle/>
          <a:p>
            <a:fld id="{4037B1B0-0345-4E15-985A-6BECCDBE474F}" type="slidenum">
              <a:rPr lang="en-US" smtClean="0"/>
              <a:pPr/>
              <a:t>28</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Summary</a:t>
            </a:r>
          </a:p>
        </p:txBody>
      </p:sp>
      <p:sp>
        <p:nvSpPr>
          <p:cNvPr id="7" name="Content Placeholder 3">
            <a:extLst>
              <a:ext uri="{FF2B5EF4-FFF2-40B4-BE49-F238E27FC236}">
                <a16:creationId xmlns:a16="http://schemas.microsoft.com/office/drawing/2014/main" id="{2C95F68B-6E8A-4622-BAB2-93AE8932F550}"/>
              </a:ext>
            </a:extLst>
          </p:cNvPr>
          <p:cNvSpPr>
            <a:spLocks noGrp="1"/>
          </p:cNvSpPr>
          <p:nvPr>
            <p:ph idx="2"/>
          </p:nvPr>
        </p:nvSpPr>
        <p:spPr>
          <a:xfrm>
            <a:off x="365760" y="1097280"/>
            <a:ext cx="11466576" cy="5330952"/>
          </a:xfrm>
        </p:spPr>
        <p:txBody>
          <a:bodyPr/>
          <a:lstStyle/>
          <a:p>
            <a:pPr marL="0" indent="0">
              <a:buNone/>
            </a:pPr>
            <a:r>
              <a:rPr lang="en-US" dirty="0">
                <a:latin typeface="+mn-lt"/>
                <a:ea typeface="Amazon Ember" panose="020B0603020204020204" pitchFamily="34" charset="0"/>
                <a:cs typeface="Amazon Ember" panose="020B0603020204020204" pitchFamily="34" charset="0"/>
              </a:rPr>
              <a:t>In this module, we discussed the following:</a:t>
            </a:r>
          </a:p>
          <a:p>
            <a:r>
              <a:rPr lang="en-US" dirty="0">
                <a:latin typeface="+mn-lt"/>
                <a:ea typeface="Amazon Ember" panose="020B0603020204020204" pitchFamily="34" charset="0"/>
                <a:cs typeface="Amazon Ember" panose="020B0603020204020204" pitchFamily="34" charset="0"/>
              </a:rPr>
              <a:t>Using AWS CLI to interact with AWS resources</a:t>
            </a:r>
          </a:p>
          <a:p>
            <a:r>
              <a:rPr lang="en-US" dirty="0">
                <a:latin typeface="+mn-lt"/>
                <a:ea typeface="Amazon Ember" panose="020B0603020204020204" pitchFamily="34" charset="0"/>
                <a:cs typeface="Amazon Ember" panose="020B0603020204020204" pitchFamily="34" charset="0"/>
              </a:rPr>
              <a:t>The benefits of using Session Manager</a:t>
            </a:r>
          </a:p>
          <a:p>
            <a:r>
              <a:rPr lang="en-US" dirty="0">
                <a:latin typeface="+mn-lt"/>
                <a:ea typeface="Amazon Ember" panose="020B0603020204020204" pitchFamily="34" charset="0"/>
                <a:cs typeface="Amazon Ember" panose="020B0603020204020204" pitchFamily="34" charset="0"/>
              </a:rPr>
              <a:t>Automating resource discovery with AWS Config and AWS Systems Manager</a:t>
            </a:r>
          </a:p>
          <a:p>
            <a:endParaRPr lang="en-US" dirty="0">
              <a:latin typeface="+mn-lt"/>
            </a:endParaRPr>
          </a:p>
        </p:txBody>
      </p:sp>
    </p:spTree>
    <p:custDataLst>
      <p:tags r:id="rId1"/>
    </p:custDataLst>
    <p:extLst>
      <p:ext uri="{BB962C8B-B14F-4D97-AF65-F5344CB8AC3E}">
        <p14:creationId xmlns:p14="http://schemas.microsoft.com/office/powerpoint/2010/main" val="107411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FA964DB4-D99B-45D5-B091-DAC7F5942D64}"/>
              </a:ext>
            </a:extLst>
          </p:cNvPr>
          <p:cNvSpPr>
            <a:spLocks noGrp="1"/>
          </p:cNvSpPr>
          <p:nvPr>
            <p:ph type="sldNum" idx="97"/>
          </p:nvPr>
        </p:nvSpPr>
        <p:spPr/>
        <p:txBody>
          <a:bodyPr/>
          <a:lstStyle/>
          <a:p>
            <a:fld id="{4037B1B0-0345-4E15-985A-6BECCDBE474F}" type="slidenum">
              <a:rPr lang="en-US" smtClean="0"/>
              <a:pPr/>
              <a:t>29</a:t>
            </a:fld>
            <a:endParaRPr lang="en-US"/>
          </a:p>
        </p:txBody>
      </p:sp>
      <p:sp>
        <p:nvSpPr>
          <p:cNvPr id="2" name="Title">
            <a:extLst>
              <a:ext uri="{FF2B5EF4-FFF2-40B4-BE49-F238E27FC236}">
                <a16:creationId xmlns:a16="http://schemas.microsoft.com/office/drawing/2014/main" id="{0AB2824D-D38F-4139-8F97-160505CCA5FA}"/>
              </a:ext>
            </a:extLst>
          </p:cNvPr>
          <p:cNvSpPr>
            <a:spLocks noGrp="1"/>
          </p:cNvSpPr>
          <p:nvPr>
            <p:ph type="title" idx="1"/>
          </p:nvPr>
        </p:nvSpPr>
        <p:spPr/>
        <p:txBody>
          <a:bodyPr/>
          <a:lstStyle/>
          <a:p>
            <a:r>
              <a:rPr lang="en-US" dirty="0"/>
              <a:t>Lab 1</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a:xfrm>
            <a:off x="457201" y="5040376"/>
            <a:ext cx="6324600" cy="1220724"/>
          </a:xfrm>
        </p:spPr>
        <p:txBody>
          <a:bodyPr>
            <a:normAutofit fontScale="92500" lnSpcReduction="20000"/>
          </a:bodyPr>
          <a:lstStyle/>
          <a:p>
            <a:r>
              <a:rPr lang="en-US" dirty="0"/>
              <a:t>Auditing AWS Resources with AWS Systems Manager and AWS Config</a:t>
            </a:r>
          </a:p>
          <a:p>
            <a:r>
              <a:rPr lang="en-US" dirty="0"/>
              <a:t>Duration: </a:t>
            </a:r>
            <a:r>
              <a:rPr lang="en-US"/>
              <a:t>45 minutes</a:t>
            </a:r>
            <a:endParaRPr lang="en-US" dirty="0"/>
          </a:p>
        </p:txBody>
      </p:sp>
    </p:spTree>
    <p:custDataLst>
      <p:tags r:id="rId1"/>
    </p:custDataLst>
    <p:extLst>
      <p:ext uri="{BB962C8B-B14F-4D97-AF65-F5344CB8AC3E}">
        <p14:creationId xmlns:p14="http://schemas.microsoft.com/office/powerpoint/2010/main" val="252939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3675B2B-3732-453D-AEA2-87207CD00298}"/>
              </a:ext>
            </a:extLst>
          </p:cNvPr>
          <p:cNvSpPr>
            <a:spLocks noGrp="1"/>
          </p:cNvSpPr>
          <p:nvPr>
            <p:ph type="sldNum" idx="97"/>
          </p:nvPr>
        </p:nvSpPr>
        <p:spPr/>
        <p:txBody>
          <a:bodyPr/>
          <a:lstStyle/>
          <a:p>
            <a:fld id="{930176A1-BCF0-4712-97A6-6B495F55390B}" type="slidenum">
              <a:rPr lang="en-US" smtClean="0"/>
              <a:pPr/>
              <a:t>3</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requests </a:t>
            </a:r>
          </a:p>
        </p:txBody>
      </p:sp>
      <p:grpSp>
        <p:nvGrpSpPr>
          <p:cNvPr id="8" name="PersonIcon">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1" name="Rounded Rectangle 30">
            <a:extLst>
              <a:ext uri="{FF2B5EF4-FFF2-40B4-BE49-F238E27FC236}">
                <a16:creationId xmlns:a16="http://schemas.microsoft.com/office/drawing/2014/main" id="{88677A56-58D1-4CE0-87C4-6B6BC1C00E46}"/>
              </a:ext>
            </a:extLst>
          </p:cNvPr>
          <p:cNvSpPr>
            <a:spLocks/>
          </p:cNvSpPr>
          <p:nvPr/>
        </p:nvSpPr>
        <p:spPr>
          <a:xfrm>
            <a:off x="5027678" y="1278144"/>
            <a:ext cx="6657845" cy="731520"/>
          </a:xfrm>
          <a:prstGeom prst="roundRect">
            <a:avLst/>
          </a:prstGeom>
          <a:solidFill>
            <a:srgbClr val="AFF9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ea typeface="Amazon Ember" panose="020B0603020204020204" pitchFamily="34" charset="0"/>
                <a:cs typeface="Amazon Ember" panose="020B0603020204020204" pitchFamily="34" charset="0"/>
              </a:rPr>
              <a:t>AWS account resources must be </a:t>
            </a:r>
            <a:r>
              <a:rPr lang="en-US" sz="2400" i="1" dirty="0">
                <a:solidFill>
                  <a:schemeClr val="tx1"/>
                </a:solidFill>
                <a:ea typeface="Amazon Ember" panose="020B0603020204020204" pitchFamily="34" charset="0"/>
                <a:cs typeface="Amazon Ember" panose="020B0603020204020204" pitchFamily="34" charset="0"/>
              </a:rPr>
              <a:t>inventoried. </a:t>
            </a:r>
            <a:endParaRPr lang="en-US" sz="2400" dirty="0">
              <a:solidFill>
                <a:schemeClr val="tx1"/>
              </a:solidFill>
              <a:ea typeface="Amazon Ember" panose="020B0603020204020204" pitchFamily="34" charset="0"/>
              <a:cs typeface="Amazon Ember" panose="020B0603020204020204" pitchFamily="34" charset="0"/>
            </a:endParaRPr>
          </a:p>
        </p:txBody>
      </p:sp>
    </p:spTree>
    <p:custDataLst>
      <p:tags r:id="rId1"/>
    </p:custDataLst>
    <p:extLst>
      <p:ext uri="{BB962C8B-B14F-4D97-AF65-F5344CB8AC3E}">
        <p14:creationId xmlns:p14="http://schemas.microsoft.com/office/powerpoint/2010/main" val="23762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B1C1035A-ABDB-4FC7-BB45-09FEFCA6DE27}"/>
              </a:ext>
            </a:extLst>
          </p:cNvPr>
          <p:cNvSpPr>
            <a:spLocks noGrp="1"/>
          </p:cNvSpPr>
          <p:nvPr>
            <p:ph type="sldNum" idx="97"/>
          </p:nvPr>
        </p:nvSpPr>
        <p:spPr/>
        <p:txBody>
          <a:bodyPr/>
          <a:lstStyle/>
          <a:p>
            <a:fld id="{4037B1B0-0345-4E15-985A-6BECCDBE474F}" type="slidenum">
              <a:rPr lang="en-US" smtClean="0"/>
              <a:pPr/>
              <a:t>30</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a:xfrm>
            <a:off x="365760" y="301752"/>
            <a:ext cx="11466576" cy="731520"/>
          </a:xfrm>
        </p:spPr>
        <p:txBody>
          <a:bodyPr>
            <a:normAutofit fontScale="90000"/>
          </a:bodyPr>
          <a:lstStyle/>
          <a:p>
            <a:r>
              <a:rPr lang="en-US" dirty="0"/>
              <a:t>Diagram: Auditing AWS Resources with </a:t>
            </a:r>
            <a:br>
              <a:rPr lang="en-US" dirty="0"/>
            </a:br>
            <a:r>
              <a:rPr lang="en-US" dirty="0"/>
              <a:t>AWS Systems Manager and AWS Config </a:t>
            </a:r>
          </a:p>
        </p:txBody>
      </p:sp>
      <p:grpSp>
        <p:nvGrpSpPr>
          <p:cNvPr id="7" name="LabGroup1A" descr="Perform initial setup processes for both AWS Config and AWS Systems Manager in an AWS environment with Amazon Elastic Compute Cloud (Amazon EC2) instances. AWS Config and Systems Manager are services that aid a SysOps engineer in monitoring and remediating compliance tasks. ">
            <a:extLst>
              <a:ext uri="{FF2B5EF4-FFF2-40B4-BE49-F238E27FC236}">
                <a16:creationId xmlns:a16="http://schemas.microsoft.com/office/drawing/2014/main" id="{C6281E06-AB35-236F-F1D2-1CB1A032CC0D}"/>
              </a:ext>
            </a:extLst>
          </p:cNvPr>
          <p:cNvGrpSpPr/>
          <p:nvPr/>
        </p:nvGrpSpPr>
        <p:grpSpPr>
          <a:xfrm>
            <a:off x="185844" y="1830708"/>
            <a:ext cx="11901012" cy="4457502"/>
            <a:chOff x="185844" y="1830708"/>
            <a:chExt cx="11901012" cy="4457502"/>
          </a:xfrm>
        </p:grpSpPr>
        <p:sp>
          <p:nvSpPr>
            <p:cNvPr id="62" name="Rectangle 61">
              <a:extLst>
                <a:ext uri="{FF2B5EF4-FFF2-40B4-BE49-F238E27FC236}">
                  <a16:creationId xmlns:a16="http://schemas.microsoft.com/office/drawing/2014/main" id="{2E832034-8416-4E4A-B135-B38C0EAE2CAA}"/>
                </a:ext>
                <a:ext uri="{C183D7F6-B498-43B3-948B-1728B52AA6E4}">
                  <adec:decorative xmlns:adec="http://schemas.microsoft.com/office/drawing/2017/decorative" val="1"/>
                </a:ext>
              </a:extLst>
            </p:cNvPr>
            <p:cNvSpPr/>
            <p:nvPr/>
          </p:nvSpPr>
          <p:spPr>
            <a:xfrm>
              <a:off x="8263463" y="2040196"/>
              <a:ext cx="1456317" cy="1307802"/>
            </a:xfrm>
            <a:prstGeom prst="rect">
              <a:avLst/>
            </a:prstGeom>
            <a:solidFill>
              <a:srgbClr val="EFF0F3"/>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a typeface="+mn-ea"/>
                <a:cs typeface="+mn-cs"/>
              </a:endParaRPr>
            </a:p>
          </p:txBody>
        </p:sp>
        <p:sp>
          <p:nvSpPr>
            <p:cNvPr id="63" name="Oval 62">
              <a:extLst>
                <a:ext uri="{FF2B5EF4-FFF2-40B4-BE49-F238E27FC236}">
                  <a16:creationId xmlns:a16="http://schemas.microsoft.com/office/drawing/2014/main" id="{A822D978-0AF0-45F8-BE7F-0D54B8D85F86}"/>
                </a:ext>
                <a:ext uri="{C183D7F6-B498-43B3-948B-1728B52AA6E4}">
                  <adec:decorative xmlns:adec="http://schemas.microsoft.com/office/drawing/2017/decorative" val="1"/>
                </a:ext>
              </a:extLst>
            </p:cNvPr>
            <p:cNvSpPr/>
            <p:nvPr/>
          </p:nvSpPr>
          <p:spPr>
            <a:xfrm>
              <a:off x="916372" y="1830708"/>
              <a:ext cx="602343" cy="602343"/>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ea typeface="Amazon Ember" panose="020B0603020204020204" pitchFamily="34" charset="0"/>
                  <a:cs typeface="Amazon Ember" panose="020B0603020204020204" pitchFamily="34" charset="0"/>
                </a:rPr>
                <a:t>1</a:t>
              </a:r>
            </a:p>
          </p:txBody>
        </p:sp>
        <p:sp>
          <p:nvSpPr>
            <p:cNvPr id="64" name="Oval 63">
              <a:extLst>
                <a:ext uri="{FF2B5EF4-FFF2-40B4-BE49-F238E27FC236}">
                  <a16:creationId xmlns:a16="http://schemas.microsoft.com/office/drawing/2014/main" id="{501506BE-6281-4FD4-9703-C146FAF092D6}"/>
                </a:ext>
                <a:ext uri="{C183D7F6-B498-43B3-948B-1728B52AA6E4}">
                  <adec:decorative xmlns:adec="http://schemas.microsoft.com/office/drawing/2017/decorative" val="1"/>
                </a:ext>
              </a:extLst>
            </p:cNvPr>
            <p:cNvSpPr/>
            <p:nvPr/>
          </p:nvSpPr>
          <p:spPr>
            <a:xfrm>
              <a:off x="879847" y="3580474"/>
              <a:ext cx="602343" cy="602343"/>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ea typeface="Amazon Ember" panose="020B0603020204020204" pitchFamily="34" charset="0"/>
                  <a:cs typeface="Amazon Ember" panose="020B0603020204020204" pitchFamily="34" charset="0"/>
                </a:rPr>
                <a:t>2</a:t>
              </a:r>
            </a:p>
          </p:txBody>
        </p:sp>
        <p:sp>
          <p:nvSpPr>
            <p:cNvPr id="65" name="Oval 64">
              <a:extLst>
                <a:ext uri="{FF2B5EF4-FFF2-40B4-BE49-F238E27FC236}">
                  <a16:creationId xmlns:a16="http://schemas.microsoft.com/office/drawing/2014/main" id="{3657ADFD-41D3-45E1-8375-EB70CFCE54B2}"/>
                </a:ext>
                <a:ext uri="{C183D7F6-B498-43B3-948B-1728B52AA6E4}">
                  <adec:decorative xmlns:adec="http://schemas.microsoft.com/office/drawing/2017/decorative" val="1"/>
                </a:ext>
              </a:extLst>
            </p:cNvPr>
            <p:cNvSpPr/>
            <p:nvPr/>
          </p:nvSpPr>
          <p:spPr>
            <a:xfrm>
              <a:off x="916372" y="5263609"/>
              <a:ext cx="602343" cy="602343"/>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ea typeface="Amazon Ember" panose="020B0603020204020204" pitchFamily="34" charset="0"/>
                  <a:cs typeface="Amazon Ember" panose="020B0603020204020204" pitchFamily="34" charset="0"/>
                </a:rPr>
                <a:t>3</a:t>
              </a:r>
            </a:p>
          </p:txBody>
        </p:sp>
        <p:pic>
          <p:nvPicPr>
            <p:cNvPr id="66" name="Graphic 8">
              <a:extLst>
                <a:ext uri="{FF2B5EF4-FFF2-40B4-BE49-F238E27FC236}">
                  <a16:creationId xmlns:a16="http://schemas.microsoft.com/office/drawing/2014/main" id="{898ED1B0-2B92-42B8-99D5-70F1813C22C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728" y="1840864"/>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8E5EAE1C-FEF3-46E0-A3BA-1354A1FD4A6A}"/>
                </a:ext>
                <a:ext uri="{C183D7F6-B498-43B3-948B-1728B52AA6E4}">
                  <adec:decorative xmlns:adec="http://schemas.microsoft.com/office/drawing/2017/decorative" val="1"/>
                </a:ext>
              </a:extLst>
            </p:cNvPr>
            <p:cNvSpPr/>
            <p:nvPr/>
          </p:nvSpPr>
          <p:spPr bwMode="auto">
            <a:xfrm>
              <a:off x="2426494" y="1840865"/>
              <a:ext cx="7501604" cy="4025087"/>
            </a:xfrm>
            <a:prstGeom prst="rect">
              <a:avLst/>
            </a:prstGeom>
            <a:noFill/>
            <a:ln w="28575" cap="flat" cmpd="sng" algn="ctr">
              <a:solidFill>
                <a:srgbClr val="000000"/>
              </a:solidFill>
              <a:prstDash val="solid"/>
              <a:miter lim="800000"/>
            </a:ln>
            <a:effectLst/>
          </p:spPr>
          <p:txBody>
            <a:bodyPr lIns="457200" tIns="9144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2"/>
                  </a:solidFill>
                  <a:effectLst/>
                  <a:uLnTx/>
                  <a:uFillTx/>
                  <a:ea typeface="Amazon Ember" panose="020B0603020204020204" pitchFamily="34" charset="0"/>
                  <a:cs typeface="Amazon Ember" panose="020B0603020204020204" pitchFamily="34" charset="0"/>
                </a:rPr>
                <a:t>AWS Cloud</a:t>
              </a:r>
            </a:p>
          </p:txBody>
        </p:sp>
        <p:sp>
          <p:nvSpPr>
            <p:cNvPr id="68" name="TextBox 67">
              <a:extLst>
                <a:ext uri="{FF2B5EF4-FFF2-40B4-BE49-F238E27FC236}">
                  <a16:creationId xmlns:a16="http://schemas.microsoft.com/office/drawing/2014/main" id="{D21C90A2-21F7-426D-8B5E-045D0EFF2CBB}"/>
                </a:ext>
              </a:extLst>
            </p:cNvPr>
            <p:cNvSpPr txBox="1"/>
            <p:nvPr/>
          </p:nvSpPr>
          <p:spPr>
            <a:xfrm>
              <a:off x="208722" y="2444809"/>
              <a:ext cx="2017643" cy="584775"/>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Set up AWS Systems Manager.</a:t>
              </a:r>
            </a:p>
          </p:txBody>
        </p:sp>
        <p:sp>
          <p:nvSpPr>
            <p:cNvPr id="69" name="TextBox 68">
              <a:extLst>
                <a:ext uri="{FF2B5EF4-FFF2-40B4-BE49-F238E27FC236}">
                  <a16:creationId xmlns:a16="http://schemas.microsoft.com/office/drawing/2014/main" id="{E3150500-4589-4426-8946-5E78FABA6593}"/>
                </a:ext>
              </a:extLst>
            </p:cNvPr>
            <p:cNvSpPr txBox="1"/>
            <p:nvPr/>
          </p:nvSpPr>
          <p:spPr>
            <a:xfrm>
              <a:off x="185844" y="4194181"/>
              <a:ext cx="2017643"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Access WebServer.</a:t>
              </a:r>
            </a:p>
          </p:txBody>
        </p:sp>
        <p:sp>
          <p:nvSpPr>
            <p:cNvPr id="70" name="TextBox 69">
              <a:extLst>
                <a:ext uri="{FF2B5EF4-FFF2-40B4-BE49-F238E27FC236}">
                  <a16:creationId xmlns:a16="http://schemas.microsoft.com/office/drawing/2014/main" id="{F134BDE6-6FCB-412F-AE3F-FE08526E349D}"/>
                </a:ext>
              </a:extLst>
            </p:cNvPr>
            <p:cNvSpPr txBox="1"/>
            <p:nvPr/>
          </p:nvSpPr>
          <p:spPr>
            <a:xfrm>
              <a:off x="208722" y="5949656"/>
              <a:ext cx="2017643"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Set up AWS Config.</a:t>
              </a:r>
            </a:p>
          </p:txBody>
        </p:sp>
        <p:sp>
          <p:nvSpPr>
            <p:cNvPr id="71" name="Oval 70">
              <a:extLst>
                <a:ext uri="{FF2B5EF4-FFF2-40B4-BE49-F238E27FC236}">
                  <a16:creationId xmlns:a16="http://schemas.microsoft.com/office/drawing/2014/main" id="{F14F2647-859F-4932-842C-C85DFC7B72EA}"/>
                </a:ext>
                <a:ext uri="{C183D7F6-B498-43B3-948B-1728B52AA6E4}">
                  <adec:decorative xmlns:adec="http://schemas.microsoft.com/office/drawing/2017/decorative" val="1"/>
                </a:ext>
              </a:extLst>
            </p:cNvPr>
            <p:cNvSpPr/>
            <p:nvPr/>
          </p:nvSpPr>
          <p:spPr>
            <a:xfrm>
              <a:off x="10706306" y="5268311"/>
              <a:ext cx="602343" cy="602343"/>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ea typeface="Amazon Ember" panose="020B0603020204020204" pitchFamily="34" charset="0"/>
                  <a:cs typeface="Amazon Ember" panose="020B0603020204020204" pitchFamily="34" charset="0"/>
                </a:rPr>
                <a:t>4</a:t>
              </a:r>
            </a:p>
          </p:txBody>
        </p:sp>
        <p:sp>
          <p:nvSpPr>
            <p:cNvPr id="72" name="TextBox 71">
              <a:extLst>
                <a:ext uri="{FF2B5EF4-FFF2-40B4-BE49-F238E27FC236}">
                  <a16:creationId xmlns:a16="http://schemas.microsoft.com/office/drawing/2014/main" id="{B2B79CE2-F953-4FE9-9E83-1F80671D7A83}"/>
                </a:ext>
              </a:extLst>
            </p:cNvPr>
            <p:cNvSpPr txBox="1"/>
            <p:nvPr/>
          </p:nvSpPr>
          <p:spPr>
            <a:xfrm>
              <a:off x="9928099" y="5946033"/>
              <a:ext cx="2158757"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Audit compliance.</a:t>
              </a:r>
            </a:p>
          </p:txBody>
        </p:sp>
        <p:sp>
          <p:nvSpPr>
            <p:cNvPr id="73" name="Oval 72">
              <a:extLst>
                <a:ext uri="{FF2B5EF4-FFF2-40B4-BE49-F238E27FC236}">
                  <a16:creationId xmlns:a16="http://schemas.microsoft.com/office/drawing/2014/main" id="{18673FD3-D649-4AB6-B1C6-AFAC76146E95}"/>
                </a:ext>
                <a:ext uri="{C183D7F6-B498-43B3-948B-1728B52AA6E4}">
                  <adec:decorative xmlns:adec="http://schemas.microsoft.com/office/drawing/2017/decorative" val="1"/>
                </a:ext>
              </a:extLst>
            </p:cNvPr>
            <p:cNvSpPr/>
            <p:nvPr/>
          </p:nvSpPr>
          <p:spPr>
            <a:xfrm>
              <a:off x="10706306" y="3783674"/>
              <a:ext cx="602343" cy="602343"/>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solidFill>
                  <a:effectLst/>
                  <a:uLnTx/>
                  <a:uFillTx/>
                  <a:ea typeface="Amazon Ember" panose="020B0603020204020204" pitchFamily="34" charset="0"/>
                  <a:cs typeface="Amazon Ember" panose="020B0603020204020204" pitchFamily="34" charset="0"/>
                </a:rPr>
                <a:t>5</a:t>
              </a:r>
            </a:p>
          </p:txBody>
        </p:sp>
        <p:sp>
          <p:nvSpPr>
            <p:cNvPr id="74" name="TextBox 73">
              <a:extLst>
                <a:ext uri="{FF2B5EF4-FFF2-40B4-BE49-F238E27FC236}">
                  <a16:creationId xmlns:a16="http://schemas.microsoft.com/office/drawing/2014/main" id="{ADB36741-9E4E-4EAB-A9DB-B5399A185D2A}"/>
                </a:ext>
              </a:extLst>
            </p:cNvPr>
            <p:cNvSpPr txBox="1"/>
            <p:nvPr/>
          </p:nvSpPr>
          <p:spPr>
            <a:xfrm>
              <a:off x="9928099" y="4404353"/>
              <a:ext cx="2158757" cy="338554"/>
            </a:xfrm>
            <a:prstGeom prst="rect">
              <a:avLst/>
            </a:prstGeom>
            <a:noFill/>
          </p:spPr>
          <p:txBody>
            <a:bodyPr wrap="squar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Explore inventory.</a:t>
              </a:r>
            </a:p>
          </p:txBody>
        </p:sp>
        <p:pic>
          <p:nvPicPr>
            <p:cNvPr id="75" name="Graphic 15">
              <a:extLst>
                <a:ext uri="{FF2B5EF4-FFF2-40B4-BE49-F238E27FC236}">
                  <a16:creationId xmlns:a16="http://schemas.microsoft.com/office/drawing/2014/main" id="{2D9F3C79-1738-4272-B30F-7F774792F2E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3378065" y="232761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11">
              <a:extLst>
                <a:ext uri="{FF2B5EF4-FFF2-40B4-BE49-F238E27FC236}">
                  <a16:creationId xmlns:a16="http://schemas.microsoft.com/office/drawing/2014/main" id="{0D4675C3-A512-41DE-A0C6-63AA4391CB9B}"/>
                </a:ext>
              </a:extLst>
            </p:cNvPr>
            <p:cNvSpPr txBox="1">
              <a:spLocks noChangeArrowheads="1"/>
            </p:cNvSpPr>
            <p:nvPr/>
          </p:nvSpPr>
          <p:spPr bwMode="auto">
            <a:xfrm>
              <a:off x="2551930" y="2974352"/>
              <a:ext cx="2292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tx2"/>
                  </a:solidFill>
                  <a:latin typeface="+mn-lt"/>
                  <a:ea typeface="Amazon Ember" panose="020B0603020204020204" pitchFamily="34" charset="0"/>
                  <a:cs typeface="Amazon Ember" panose="020B0603020204020204" pitchFamily="34" charset="0"/>
                </a:rPr>
                <a:t>AWS Systems Manager</a:t>
              </a:r>
            </a:p>
          </p:txBody>
        </p:sp>
        <p:pic>
          <p:nvPicPr>
            <p:cNvPr id="77" name="Graphic 15">
              <a:extLst>
                <a:ext uri="{FF2B5EF4-FFF2-40B4-BE49-F238E27FC236}">
                  <a16:creationId xmlns:a16="http://schemas.microsoft.com/office/drawing/2014/main" id="{B25CB9E2-9FDB-4F65-B58E-0E5FB3BDD5C2}"/>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auto">
            <a:xfrm>
              <a:off x="3381079" y="3561605"/>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11">
              <a:extLst>
                <a:ext uri="{FF2B5EF4-FFF2-40B4-BE49-F238E27FC236}">
                  <a16:creationId xmlns:a16="http://schemas.microsoft.com/office/drawing/2014/main" id="{7046337F-ED94-4AF1-89F5-906D85C246AA}"/>
                </a:ext>
              </a:extLst>
            </p:cNvPr>
            <p:cNvSpPr txBox="1">
              <a:spLocks noChangeArrowheads="1"/>
            </p:cNvSpPr>
            <p:nvPr/>
          </p:nvSpPr>
          <p:spPr bwMode="auto">
            <a:xfrm>
              <a:off x="2554944" y="4211927"/>
              <a:ext cx="2292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tx2"/>
                  </a:solidFill>
                  <a:latin typeface="+mn-lt"/>
                  <a:ea typeface="Amazon Ember" panose="020B0603020204020204" pitchFamily="34" charset="0"/>
                  <a:cs typeface="Amazon Ember" panose="020B0603020204020204" pitchFamily="34" charset="0"/>
                </a:rPr>
                <a:t>Session Manager</a:t>
              </a:r>
            </a:p>
          </p:txBody>
        </p:sp>
        <p:cxnSp>
          <p:nvCxnSpPr>
            <p:cNvPr id="79" name="Elbow Connector 2">
              <a:extLst>
                <a:ext uri="{FF2B5EF4-FFF2-40B4-BE49-F238E27FC236}">
                  <a16:creationId xmlns:a16="http://schemas.microsoft.com/office/drawing/2014/main" id="{B6BA0438-48CD-4CF1-A07C-2BF6DB468EA8}"/>
                </a:ext>
                <a:ext uri="{C183D7F6-B498-43B3-948B-1728B52AA6E4}">
                  <adec:decorative xmlns:adec="http://schemas.microsoft.com/office/drawing/2017/decorative" val="1"/>
                </a:ext>
              </a:extLst>
            </p:cNvPr>
            <p:cNvCxnSpPr>
              <a:stCxn id="63" idx="6"/>
              <a:endCxn id="75" idx="1"/>
            </p:cNvCxnSpPr>
            <p:nvPr/>
          </p:nvCxnSpPr>
          <p:spPr>
            <a:xfrm>
              <a:off x="1518715" y="2131880"/>
              <a:ext cx="1859350" cy="515772"/>
            </a:xfrm>
            <a:prstGeom prst="bentConnector3">
              <a:avLst>
                <a:gd name="adj1" fmla="val 35303"/>
              </a:avLst>
            </a:prstGeom>
            <a:noFill/>
            <a:ln w="28575" cap="flat" cmpd="sng" algn="ctr">
              <a:solidFill>
                <a:srgbClr val="232F3E"/>
              </a:solidFill>
              <a:prstDash val="solid"/>
              <a:miter lim="800000"/>
              <a:tailEnd type="arrow" w="lg" len="med"/>
            </a:ln>
            <a:effectLst/>
          </p:spPr>
        </p:cxnSp>
        <p:cxnSp>
          <p:nvCxnSpPr>
            <p:cNvPr id="80" name="Straight Arrow Connector 79">
              <a:extLst>
                <a:ext uri="{FF2B5EF4-FFF2-40B4-BE49-F238E27FC236}">
                  <a16:creationId xmlns:a16="http://schemas.microsoft.com/office/drawing/2014/main" id="{8FF4BCEE-9853-4503-A1CF-59D3825156EC}"/>
                </a:ext>
                <a:ext uri="{C183D7F6-B498-43B3-948B-1728B52AA6E4}">
                  <adec:decorative xmlns:adec="http://schemas.microsoft.com/office/drawing/2017/decorative" val="1"/>
                </a:ext>
              </a:extLst>
            </p:cNvPr>
            <p:cNvCxnSpPr>
              <a:stCxn id="64" idx="6"/>
            </p:cNvCxnSpPr>
            <p:nvPr/>
          </p:nvCxnSpPr>
          <p:spPr>
            <a:xfrm flipV="1">
              <a:off x="1482190" y="3881645"/>
              <a:ext cx="1895875" cy="1"/>
            </a:xfrm>
            <a:prstGeom prst="straightConnector1">
              <a:avLst/>
            </a:prstGeom>
            <a:noFill/>
            <a:ln w="28575" cap="flat" cmpd="sng" algn="ctr">
              <a:solidFill>
                <a:srgbClr val="232F3E"/>
              </a:solidFill>
              <a:prstDash val="solid"/>
              <a:miter lim="800000"/>
              <a:tailEnd type="arrow" w="lg" len="med"/>
            </a:ln>
            <a:effectLst/>
          </p:spPr>
        </p:cxnSp>
        <p:cxnSp>
          <p:nvCxnSpPr>
            <p:cNvPr id="81" name="Elbow Connector 10">
              <a:extLst>
                <a:ext uri="{FF2B5EF4-FFF2-40B4-BE49-F238E27FC236}">
                  <a16:creationId xmlns:a16="http://schemas.microsoft.com/office/drawing/2014/main" id="{0E68FD92-E56E-4B69-BEFE-130028AB9AEC}"/>
                </a:ext>
                <a:ext uri="{C183D7F6-B498-43B3-948B-1728B52AA6E4}">
                  <adec:decorative xmlns:adec="http://schemas.microsoft.com/office/drawing/2017/decorative" val="1"/>
                </a:ext>
              </a:extLst>
            </p:cNvPr>
            <p:cNvCxnSpPr>
              <a:stCxn id="65" idx="6"/>
            </p:cNvCxnSpPr>
            <p:nvPr/>
          </p:nvCxnSpPr>
          <p:spPr>
            <a:xfrm flipV="1">
              <a:off x="1518715" y="5072452"/>
              <a:ext cx="1859350" cy="492329"/>
            </a:xfrm>
            <a:prstGeom prst="bentConnector3">
              <a:avLst>
                <a:gd name="adj1" fmla="val 35868"/>
              </a:avLst>
            </a:prstGeom>
            <a:noFill/>
            <a:ln w="28575" cap="flat" cmpd="sng" algn="ctr">
              <a:solidFill>
                <a:srgbClr val="232F3E"/>
              </a:solidFill>
              <a:prstDash val="solid"/>
              <a:miter lim="800000"/>
              <a:tailEnd type="arrow" w="lg" len="med"/>
            </a:ln>
            <a:effectLst/>
          </p:spPr>
        </p:cxnSp>
        <p:cxnSp>
          <p:nvCxnSpPr>
            <p:cNvPr id="82" name="Straight Arrow Connector 81">
              <a:extLst>
                <a:ext uri="{FF2B5EF4-FFF2-40B4-BE49-F238E27FC236}">
                  <a16:creationId xmlns:a16="http://schemas.microsoft.com/office/drawing/2014/main" id="{65B2DD1F-53F4-45F9-9149-BD9DB2A1B71B}"/>
                </a:ext>
                <a:ext uri="{C183D7F6-B498-43B3-948B-1728B52AA6E4}">
                  <adec:decorative xmlns:adec="http://schemas.microsoft.com/office/drawing/2017/decorative" val="1"/>
                </a:ext>
              </a:extLst>
            </p:cNvPr>
            <p:cNvCxnSpPr>
              <a:stCxn id="73" idx="2"/>
              <a:endCxn id="87" idx="3"/>
            </p:cNvCxnSpPr>
            <p:nvPr/>
          </p:nvCxnSpPr>
          <p:spPr>
            <a:xfrm flipH="1" flipV="1">
              <a:off x="9309138" y="4084033"/>
              <a:ext cx="1397168" cy="813"/>
            </a:xfrm>
            <a:prstGeom prst="straightConnector1">
              <a:avLst/>
            </a:prstGeom>
            <a:noFill/>
            <a:ln w="28575" cap="flat" cmpd="sng" algn="ctr">
              <a:solidFill>
                <a:srgbClr val="232F3E"/>
              </a:solidFill>
              <a:prstDash val="solid"/>
              <a:miter lim="800000"/>
              <a:tailEnd type="arrow" w="lg" len="med"/>
            </a:ln>
            <a:effectLst/>
          </p:spPr>
        </p:cxnSp>
        <p:sp>
          <p:nvSpPr>
            <p:cNvPr id="83" name="Rounded Rectangle 91">
              <a:extLst>
                <a:ext uri="{FF2B5EF4-FFF2-40B4-BE49-F238E27FC236}">
                  <a16:creationId xmlns:a16="http://schemas.microsoft.com/office/drawing/2014/main" id="{1F95CEC7-2B16-4A7F-A413-F4705682365F}"/>
                </a:ext>
              </a:extLst>
            </p:cNvPr>
            <p:cNvSpPr/>
            <p:nvPr/>
          </p:nvSpPr>
          <p:spPr>
            <a:xfrm>
              <a:off x="4586292" y="5181510"/>
              <a:ext cx="4734019" cy="487747"/>
            </a:xfrm>
            <a:prstGeom prst="roundRect">
              <a:avLst/>
            </a:prstGeom>
            <a:solidFill>
              <a:srgbClr val="FFFFFF"/>
            </a:solidFill>
            <a:ln w="19050" cap="flat" cmpd="sng" algn="ctr">
              <a:solidFill>
                <a:srgbClr val="232F3E">
                  <a:shade val="50000"/>
                </a:srgbClr>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2"/>
                  </a:solidFill>
                  <a:effectLst/>
                  <a:uLnTx/>
                  <a:uFillTx/>
                  <a:ea typeface="+mn-ea"/>
                  <a:cs typeface="+mn-cs"/>
                </a:rPr>
                <a:t>ec2-instance-managed-by-systems-manager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tx2"/>
                  </a:solidFill>
                  <a:effectLst/>
                  <a:uLnTx/>
                  <a:uFillTx/>
                  <a:ea typeface="+mn-ea"/>
                  <a:cs typeface="+mn-cs"/>
                </a:rPr>
                <a:t>iam-user-no-policies-check</a:t>
              </a:r>
            </a:p>
          </p:txBody>
        </p:sp>
        <p:cxnSp>
          <p:nvCxnSpPr>
            <p:cNvPr id="84" name="Elbow Connector 92">
              <a:extLst>
                <a:ext uri="{FF2B5EF4-FFF2-40B4-BE49-F238E27FC236}">
                  <a16:creationId xmlns:a16="http://schemas.microsoft.com/office/drawing/2014/main" id="{861D1249-55E0-41AB-9455-5E0A78FE4245}"/>
                </a:ext>
                <a:ext uri="{C183D7F6-B498-43B3-948B-1728B52AA6E4}">
                  <adec:decorative xmlns:adec="http://schemas.microsoft.com/office/drawing/2017/decorative" val="1"/>
                </a:ext>
              </a:extLst>
            </p:cNvPr>
            <p:cNvCxnSpPr>
              <a:cxnSpLocks/>
              <a:stCxn id="71" idx="2"/>
              <a:endCxn id="83" idx="3"/>
            </p:cNvCxnSpPr>
            <p:nvPr/>
          </p:nvCxnSpPr>
          <p:spPr>
            <a:xfrm rot="10800000">
              <a:off x="9320312" y="5425385"/>
              <a:ext cx="1385995" cy="144099"/>
            </a:xfrm>
            <a:prstGeom prst="bentConnector3">
              <a:avLst>
                <a:gd name="adj1" fmla="val 50000"/>
              </a:avLst>
            </a:prstGeom>
            <a:noFill/>
            <a:ln w="28575" cap="flat" cmpd="sng" algn="ctr">
              <a:solidFill>
                <a:srgbClr val="232F3E"/>
              </a:solidFill>
              <a:prstDash val="solid"/>
              <a:miter lim="800000"/>
              <a:tailEnd type="arrow" w="lg" len="med"/>
            </a:ln>
            <a:effectLst/>
          </p:spPr>
        </p:cxnSp>
        <p:pic>
          <p:nvPicPr>
            <p:cNvPr id="85" name="Picture 84">
              <a:extLst>
                <a:ext uri="{FF2B5EF4-FFF2-40B4-BE49-F238E27FC236}">
                  <a16:creationId xmlns:a16="http://schemas.microsoft.com/office/drawing/2014/main" id="{81BC2AED-3A85-4AD3-8C3D-6E03B24A80F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8065" y="4764167"/>
              <a:ext cx="630936" cy="630936"/>
            </a:xfrm>
            <a:prstGeom prst="rect">
              <a:avLst/>
            </a:prstGeom>
          </p:spPr>
        </p:pic>
        <p:sp>
          <p:nvSpPr>
            <p:cNvPr id="86" name="TextBox 85">
              <a:extLst>
                <a:ext uri="{FF2B5EF4-FFF2-40B4-BE49-F238E27FC236}">
                  <a16:creationId xmlns:a16="http://schemas.microsoft.com/office/drawing/2014/main" id="{420F5EF5-BDE1-44AA-BAF0-A16D6F27E5C4}"/>
                </a:ext>
              </a:extLst>
            </p:cNvPr>
            <p:cNvSpPr txBox="1"/>
            <p:nvPr/>
          </p:nvSpPr>
          <p:spPr>
            <a:xfrm>
              <a:off x="3051177" y="5406014"/>
              <a:ext cx="1290739" cy="338554"/>
            </a:xfrm>
            <a:prstGeom prst="rect">
              <a:avLst/>
            </a:prstGeom>
            <a:noFill/>
          </p:spPr>
          <p:txBody>
            <a:bodyPr wrap="non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AWS Config</a:t>
              </a:r>
            </a:p>
          </p:txBody>
        </p:sp>
        <p:pic>
          <p:nvPicPr>
            <p:cNvPr id="87" name="Picture 86">
              <a:extLst>
                <a:ext uri="{FF2B5EF4-FFF2-40B4-BE49-F238E27FC236}">
                  <a16:creationId xmlns:a16="http://schemas.microsoft.com/office/drawing/2014/main" id="{939ECFF2-78F4-413D-9D0B-71412B13317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74105" y="3766516"/>
              <a:ext cx="635033" cy="635033"/>
            </a:xfrm>
            <a:prstGeom prst="rect">
              <a:avLst/>
            </a:prstGeom>
          </p:spPr>
        </p:pic>
        <p:sp>
          <p:nvSpPr>
            <p:cNvPr id="88" name="TextBox 11">
              <a:extLst>
                <a:ext uri="{FF2B5EF4-FFF2-40B4-BE49-F238E27FC236}">
                  <a16:creationId xmlns:a16="http://schemas.microsoft.com/office/drawing/2014/main" id="{CB79AEFA-21A5-4179-B877-C080ED13C46A}"/>
                </a:ext>
              </a:extLst>
            </p:cNvPr>
            <p:cNvSpPr txBox="1">
              <a:spLocks noChangeArrowheads="1"/>
            </p:cNvSpPr>
            <p:nvPr/>
          </p:nvSpPr>
          <p:spPr bwMode="auto">
            <a:xfrm>
              <a:off x="7845446" y="4404353"/>
              <a:ext cx="2292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tx2"/>
                  </a:solidFill>
                  <a:latin typeface="+mn-lt"/>
                  <a:ea typeface="Amazon Ember" panose="020B0603020204020204" pitchFamily="34" charset="0"/>
                  <a:cs typeface="Amazon Ember" panose="020B0603020204020204" pitchFamily="34" charset="0"/>
                </a:rPr>
                <a:t>Inventory</a:t>
              </a:r>
            </a:p>
          </p:txBody>
        </p:sp>
        <p:sp>
          <p:nvSpPr>
            <p:cNvPr id="89" name="Rectangle 88">
              <a:extLst>
                <a:ext uri="{FF2B5EF4-FFF2-40B4-BE49-F238E27FC236}">
                  <a16:creationId xmlns:a16="http://schemas.microsoft.com/office/drawing/2014/main" id="{C3459A82-5A01-466B-ACD6-8DAF872750FE}"/>
                </a:ext>
                <a:ext uri="{C183D7F6-B498-43B3-948B-1728B52AA6E4}">
                  <adec:decorative xmlns:adec="http://schemas.microsoft.com/office/drawing/2017/decorative" val="1"/>
                </a:ext>
              </a:extLst>
            </p:cNvPr>
            <p:cNvSpPr/>
            <p:nvPr/>
          </p:nvSpPr>
          <p:spPr>
            <a:xfrm>
              <a:off x="5021035" y="2030035"/>
              <a:ext cx="3046608" cy="2160618"/>
            </a:xfrm>
            <a:prstGeom prst="rect">
              <a:avLst/>
            </a:prstGeom>
            <a:noFill/>
            <a:ln w="28575" cap="flat" cmpd="sng" algn="ctr">
              <a:solidFill>
                <a:srgbClr val="8C4FFF"/>
              </a:solidFill>
              <a:prstDash val="solid"/>
              <a:miter lim="800000"/>
            </a:ln>
            <a:effectLst/>
          </p:spPr>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defRPr/>
              </a:pPr>
              <a:r>
                <a:rPr lang="en-US" sz="1600" kern="0" dirty="0">
                  <a:ln w="0"/>
                  <a:solidFill>
                    <a:schemeClr val="tx2"/>
                  </a:solidFill>
                  <a:ea typeface="Amazon Ember" panose="020B0603020204020204" pitchFamily="34" charset="0"/>
                  <a:cs typeface="Amazon Ember" panose="020B0603020204020204" pitchFamily="34" charset="0"/>
                </a:rPr>
                <a:t>VPC</a:t>
              </a:r>
            </a:p>
          </p:txBody>
        </p:sp>
        <p:sp>
          <p:nvSpPr>
            <p:cNvPr id="91" name="Rectangle 90">
              <a:extLst>
                <a:ext uri="{FF2B5EF4-FFF2-40B4-BE49-F238E27FC236}">
                  <a16:creationId xmlns:a16="http://schemas.microsoft.com/office/drawing/2014/main" id="{778E13C9-2317-4EDB-9F52-6CD4690B989E}"/>
                </a:ext>
                <a:ext uri="{C183D7F6-B498-43B3-948B-1728B52AA6E4}">
                  <adec:decorative xmlns:adec="http://schemas.microsoft.com/office/drawing/2017/decorative" val="1"/>
                </a:ext>
              </a:extLst>
            </p:cNvPr>
            <p:cNvSpPr/>
            <p:nvPr/>
          </p:nvSpPr>
          <p:spPr>
            <a:xfrm>
              <a:off x="5257946" y="2486612"/>
              <a:ext cx="2606025" cy="1484622"/>
            </a:xfrm>
            <a:prstGeom prst="rect">
              <a:avLst/>
            </a:prstGeom>
            <a:noFill/>
            <a:ln w="28575" cap="flat" cmpd="sng" algn="ctr">
              <a:solidFill>
                <a:srgbClr val="7AA116"/>
              </a:solidFill>
              <a:prstDash val="solid"/>
              <a:miter lim="800000"/>
            </a:ln>
            <a:effectLst/>
          </p:spPr>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a:defRPr/>
              </a:pPr>
              <a:r>
                <a:rPr lang="en-US" sz="1600" kern="0" dirty="0">
                  <a:solidFill>
                    <a:schemeClr val="tx2"/>
                  </a:solidFill>
                  <a:ea typeface="Amazon Ember" panose="020B0603020204020204" pitchFamily="34" charset="0"/>
                  <a:cs typeface="Amazon Ember" panose="020B0603020204020204" pitchFamily="34" charset="0"/>
                </a:rPr>
                <a:t>Public subnet</a:t>
              </a:r>
            </a:p>
          </p:txBody>
        </p:sp>
        <p:pic>
          <p:nvPicPr>
            <p:cNvPr id="92" name="Picture 91">
              <a:extLst>
                <a:ext uri="{FF2B5EF4-FFF2-40B4-BE49-F238E27FC236}">
                  <a16:creationId xmlns:a16="http://schemas.microsoft.com/office/drawing/2014/main" id="{E3EF45BF-E3E3-48E2-B194-D9DE42D9128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48225" y="2902626"/>
              <a:ext cx="635033" cy="635033"/>
            </a:xfrm>
            <a:prstGeom prst="rect">
              <a:avLst/>
            </a:prstGeom>
          </p:spPr>
        </p:pic>
        <p:pic>
          <p:nvPicPr>
            <p:cNvPr id="93" name="Picture 92">
              <a:extLst>
                <a:ext uri="{FF2B5EF4-FFF2-40B4-BE49-F238E27FC236}">
                  <a16:creationId xmlns:a16="http://schemas.microsoft.com/office/drawing/2014/main" id="{FAE583D6-76C8-492E-BD0A-04BF4B73FC9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7950" y="2903387"/>
              <a:ext cx="635033" cy="635033"/>
            </a:xfrm>
            <a:prstGeom prst="rect">
              <a:avLst/>
            </a:prstGeom>
          </p:spPr>
        </p:pic>
        <p:sp>
          <p:nvSpPr>
            <p:cNvPr id="94" name="TextBox 93">
              <a:extLst>
                <a:ext uri="{FF2B5EF4-FFF2-40B4-BE49-F238E27FC236}">
                  <a16:creationId xmlns:a16="http://schemas.microsoft.com/office/drawing/2014/main" id="{93ED7736-ADBF-4E2A-992D-E9A2B88DB52E}"/>
                </a:ext>
              </a:extLst>
            </p:cNvPr>
            <p:cNvSpPr txBox="1"/>
            <p:nvPr/>
          </p:nvSpPr>
          <p:spPr>
            <a:xfrm>
              <a:off x="5315782" y="3585282"/>
              <a:ext cx="1199367" cy="338554"/>
            </a:xfrm>
            <a:prstGeom prst="rect">
              <a:avLst/>
            </a:prstGeom>
            <a:noFill/>
          </p:spPr>
          <p:txBody>
            <a:bodyPr wrap="non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WebServer</a:t>
              </a:r>
            </a:p>
          </p:txBody>
        </p:sp>
        <p:sp>
          <p:nvSpPr>
            <p:cNvPr id="95" name="TextBox 94">
              <a:extLst>
                <a:ext uri="{FF2B5EF4-FFF2-40B4-BE49-F238E27FC236}">
                  <a16:creationId xmlns:a16="http://schemas.microsoft.com/office/drawing/2014/main" id="{6EA02B21-EF62-4EB2-A9F6-5CF4DF1DCD73}"/>
                </a:ext>
              </a:extLst>
            </p:cNvPr>
            <p:cNvSpPr txBox="1"/>
            <p:nvPr/>
          </p:nvSpPr>
          <p:spPr>
            <a:xfrm>
              <a:off x="6589300" y="3577568"/>
              <a:ext cx="1152881" cy="338554"/>
            </a:xfrm>
            <a:prstGeom prst="rect">
              <a:avLst/>
            </a:prstGeom>
            <a:noFill/>
          </p:spPr>
          <p:txBody>
            <a:bodyPr wrap="none" rtlCol="0">
              <a:spAutoFit/>
            </a:bodyPr>
            <a:lstStyle/>
            <a:p>
              <a:pPr algn="ctr"/>
              <a:r>
                <a:rPr lang="en-US" sz="1600" dirty="0">
                  <a:solidFill>
                    <a:schemeClr val="tx2"/>
                  </a:solidFill>
                  <a:ea typeface="Amazon Ember" panose="020B0603020204020204" pitchFamily="34" charset="0"/>
                  <a:cs typeface="Amazon Ember" panose="020B0603020204020204" pitchFamily="34" charset="0"/>
                </a:rPr>
                <a:t>AppServer</a:t>
              </a:r>
            </a:p>
          </p:txBody>
        </p:sp>
        <p:cxnSp>
          <p:nvCxnSpPr>
            <p:cNvPr id="96" name="Elbow Connector 5">
              <a:extLst>
                <a:ext uri="{FF2B5EF4-FFF2-40B4-BE49-F238E27FC236}">
                  <a16:creationId xmlns:a16="http://schemas.microsoft.com/office/drawing/2014/main" id="{C536CE06-15E9-4D36-A3C6-0DDFFB4BF17C}"/>
                </a:ext>
                <a:ext uri="{C183D7F6-B498-43B3-948B-1728B52AA6E4}">
                  <adec:decorative xmlns:adec="http://schemas.microsoft.com/office/drawing/2017/decorative" val="1"/>
                </a:ext>
              </a:extLst>
            </p:cNvPr>
            <p:cNvCxnSpPr>
              <a:cxnSpLocks/>
              <a:stCxn id="85" idx="3"/>
              <a:endCxn id="83" idx="1"/>
            </p:cNvCxnSpPr>
            <p:nvPr/>
          </p:nvCxnSpPr>
          <p:spPr>
            <a:xfrm>
              <a:off x="4009001" y="5079635"/>
              <a:ext cx="577291" cy="345749"/>
            </a:xfrm>
            <a:prstGeom prst="bentConnector3">
              <a:avLst/>
            </a:prstGeom>
            <a:noFill/>
            <a:ln w="28575" cap="flat" cmpd="sng" algn="ctr">
              <a:solidFill>
                <a:srgbClr val="232F3E"/>
              </a:solidFill>
              <a:prstDash val="solid"/>
              <a:miter lim="800000"/>
              <a:tailEnd type="arrow" w="lg" len="med"/>
            </a:ln>
            <a:effectLst/>
          </p:spPr>
        </p:cxnSp>
        <p:pic>
          <p:nvPicPr>
            <p:cNvPr id="97" name="Graphic 23">
              <a:extLst>
                <a:ext uri="{FF2B5EF4-FFF2-40B4-BE49-F238E27FC236}">
                  <a16:creationId xmlns:a16="http://schemas.microsoft.com/office/drawing/2014/main" id="{3C4366CB-1DFC-4DD1-B7D7-9DC985C0E678}"/>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662932" y="2203510"/>
              <a:ext cx="657379"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40">
              <a:extLst>
                <a:ext uri="{FF2B5EF4-FFF2-40B4-BE49-F238E27FC236}">
                  <a16:creationId xmlns:a16="http://schemas.microsoft.com/office/drawing/2014/main" id="{0566E53C-4C5F-44BE-8ED9-4D355ADA133A}"/>
                </a:ext>
              </a:extLst>
            </p:cNvPr>
            <p:cNvSpPr txBox="1">
              <a:spLocks noChangeArrowheads="1"/>
            </p:cNvSpPr>
            <p:nvPr/>
          </p:nvSpPr>
          <p:spPr bwMode="auto">
            <a:xfrm>
              <a:off x="8455046" y="2831387"/>
              <a:ext cx="1073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tx2"/>
                  </a:solidFill>
                  <a:latin typeface="+mn-lt"/>
                  <a:ea typeface="Amazon Ember" panose="020B0603020204020204" pitchFamily="34" charset="0"/>
                  <a:cs typeface="Amazon Ember" panose="020B0603020204020204" pitchFamily="34" charset="0"/>
                </a:rPr>
                <a:t>IAM users</a:t>
              </a:r>
            </a:p>
          </p:txBody>
        </p:sp>
        <p:cxnSp>
          <p:nvCxnSpPr>
            <p:cNvPr id="99" name="Elbow Connector 19">
              <a:extLst>
                <a:ext uri="{FF2B5EF4-FFF2-40B4-BE49-F238E27FC236}">
                  <a16:creationId xmlns:a16="http://schemas.microsoft.com/office/drawing/2014/main" id="{BB3BA400-146F-4877-9B66-A5E7BBADC28C}"/>
                </a:ext>
                <a:ext uri="{C183D7F6-B498-43B3-948B-1728B52AA6E4}">
                  <adec:decorative xmlns:adec="http://schemas.microsoft.com/office/drawing/2017/decorative" val="1"/>
                </a:ext>
              </a:extLst>
            </p:cNvPr>
            <p:cNvCxnSpPr>
              <a:stCxn id="77" idx="3"/>
              <a:endCxn id="93" idx="1"/>
            </p:cNvCxnSpPr>
            <p:nvPr/>
          </p:nvCxnSpPr>
          <p:spPr>
            <a:xfrm flipV="1">
              <a:off x="4021159" y="3220904"/>
              <a:ext cx="1576791" cy="660741"/>
            </a:xfrm>
            <a:prstGeom prst="bentConnector3">
              <a:avLst>
                <a:gd name="adj1" fmla="val 69975"/>
              </a:avLst>
            </a:prstGeom>
            <a:noFill/>
            <a:ln w="28575" cap="flat" cmpd="sng" algn="ctr">
              <a:solidFill>
                <a:srgbClr val="232F3E"/>
              </a:solidFill>
              <a:prstDash val="solid"/>
              <a:miter lim="800000"/>
              <a:tailEnd type="arrow" w="lg" len="med"/>
            </a:ln>
            <a:effectLst/>
          </p:spPr>
        </p:cxnSp>
        <p:cxnSp>
          <p:nvCxnSpPr>
            <p:cNvPr id="100" name="Straight Connector 99">
              <a:extLst>
                <a:ext uri="{FF2B5EF4-FFF2-40B4-BE49-F238E27FC236}">
                  <a16:creationId xmlns:a16="http://schemas.microsoft.com/office/drawing/2014/main" id="{AD00A9EA-132A-45A4-B435-EB65D7F8354F}"/>
                </a:ext>
                <a:ext uri="{C183D7F6-B498-43B3-948B-1728B52AA6E4}">
                  <adec:decorative xmlns:adec="http://schemas.microsoft.com/office/drawing/2017/decorative" val="1"/>
                </a:ext>
              </a:extLst>
            </p:cNvPr>
            <p:cNvCxnSpPr>
              <a:stCxn id="87" idx="0"/>
              <a:endCxn id="62" idx="2"/>
            </p:cNvCxnSpPr>
            <p:nvPr/>
          </p:nvCxnSpPr>
          <p:spPr>
            <a:xfrm flipV="1">
              <a:off x="8991622" y="3347998"/>
              <a:ext cx="0" cy="418518"/>
            </a:xfrm>
            <a:prstGeom prst="line">
              <a:avLst/>
            </a:prstGeom>
            <a:noFill/>
            <a:ln w="19050" cap="flat" cmpd="sng" algn="ctr">
              <a:solidFill>
                <a:srgbClr val="000000">
                  <a:lumMod val="50000"/>
                  <a:lumOff val="50000"/>
                </a:srgbClr>
              </a:solidFill>
              <a:prstDash val="lgDash"/>
              <a:miter lim="800000"/>
            </a:ln>
            <a:effectLst/>
          </p:spPr>
        </p:cxnSp>
        <p:cxnSp>
          <p:nvCxnSpPr>
            <p:cNvPr id="101" name="Elbow Connector 35">
              <a:extLst>
                <a:ext uri="{FF2B5EF4-FFF2-40B4-BE49-F238E27FC236}">
                  <a16:creationId xmlns:a16="http://schemas.microsoft.com/office/drawing/2014/main" id="{02860709-6AAA-4062-BE53-D5C4465005EB}"/>
                </a:ext>
                <a:ext uri="{C183D7F6-B498-43B3-948B-1728B52AA6E4}">
                  <adec:decorative xmlns:adec="http://schemas.microsoft.com/office/drawing/2017/decorative" val="1"/>
                </a:ext>
              </a:extLst>
            </p:cNvPr>
            <p:cNvCxnSpPr>
              <a:stCxn id="87" idx="0"/>
            </p:cNvCxnSpPr>
            <p:nvPr/>
          </p:nvCxnSpPr>
          <p:spPr>
            <a:xfrm rot="16200000" flipV="1">
              <a:off x="8436612" y="3211505"/>
              <a:ext cx="186042" cy="923979"/>
            </a:xfrm>
            <a:prstGeom prst="bentConnector2">
              <a:avLst/>
            </a:prstGeom>
            <a:noFill/>
            <a:ln w="28575" cap="flat" cmpd="sng" algn="ctr">
              <a:solidFill>
                <a:srgbClr val="000000">
                  <a:lumMod val="50000"/>
                  <a:lumOff val="50000"/>
                </a:srgbClr>
              </a:solidFill>
              <a:prstDash val="lgDash"/>
              <a:miter lim="800000"/>
            </a:ln>
            <a:effectLst/>
          </p:spPr>
        </p:cxnSp>
        <p:pic>
          <p:nvPicPr>
            <p:cNvPr id="5" name="Graphic 58">
              <a:extLst>
                <a:ext uri="{FF2B5EF4-FFF2-40B4-BE49-F238E27FC236}">
                  <a16:creationId xmlns:a16="http://schemas.microsoft.com/office/drawing/2014/main" id="{EB000C3A-35A8-5214-1D6A-888555CC63F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61192" y="2484887"/>
              <a:ext cx="274320" cy="274320"/>
            </a:xfrm>
            <a:prstGeom prst="rect">
              <a:avLst/>
            </a:prstGeom>
          </p:spPr>
        </p:pic>
        <p:pic>
          <p:nvPicPr>
            <p:cNvPr id="6" name="Graphic 5">
              <a:extLst>
                <a:ext uri="{FF2B5EF4-FFF2-40B4-BE49-F238E27FC236}">
                  <a16:creationId xmlns:a16="http://schemas.microsoft.com/office/drawing/2014/main" id="{B4A0B91B-C4C8-F7E6-BF7A-36E30CAAD88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036301" y="2030600"/>
              <a:ext cx="319288" cy="319288"/>
            </a:xfrm>
            <a:prstGeom prst="rect">
              <a:avLst/>
            </a:prstGeom>
          </p:spPr>
        </p:pic>
      </p:grpSp>
    </p:spTree>
    <p:custDataLst>
      <p:tags r:id="rId1"/>
    </p:custDataLst>
    <p:extLst>
      <p:ext uri="{BB962C8B-B14F-4D97-AF65-F5344CB8AC3E}">
        <p14:creationId xmlns:p14="http://schemas.microsoft.com/office/powerpoint/2010/main" val="152355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D5EFFDE-C135-4A6E-AC60-2DC3957607D2}"/>
              </a:ext>
            </a:extLst>
          </p:cNvPr>
          <p:cNvSpPr>
            <a:spLocks noGrp="1"/>
          </p:cNvSpPr>
          <p:nvPr>
            <p:ph type="sldNum" idx="97"/>
          </p:nvPr>
        </p:nvSpPr>
        <p:spPr/>
        <p:txBody>
          <a:bodyPr/>
          <a:lstStyle/>
          <a:p>
            <a:fld id="{4037B1B0-0345-4E15-985A-6BECCDBE474F}" type="slidenum">
              <a:rPr lang="en-US" smtClean="0"/>
              <a:pPr/>
              <a:t>31</a:t>
            </a:fld>
            <a:endParaRPr lang="en-US" dirty="0"/>
          </a:p>
        </p:txBody>
      </p:sp>
      <p:sp>
        <p:nvSpPr>
          <p:cNvPr id="3" name="Title">
            <a:extLst>
              <a:ext uri="{FF2B5EF4-FFF2-40B4-BE49-F238E27FC236}">
                <a16:creationId xmlns:a16="http://schemas.microsoft.com/office/drawing/2014/main" id="{86DE125D-EF16-4D55-911F-84B4B633C221}"/>
              </a:ext>
            </a:extLst>
          </p:cNvPr>
          <p:cNvSpPr>
            <a:spLocks noGrp="1"/>
          </p:cNvSpPr>
          <p:nvPr>
            <p:ph type="title" idx="1"/>
          </p:nvPr>
        </p:nvSpPr>
        <p:spPr/>
        <p:txBody>
          <a:bodyPr/>
          <a:lstStyle/>
          <a:p>
            <a:r>
              <a:rPr lang="en-US" dirty="0"/>
              <a:t>Thank you</a:t>
            </a:r>
          </a:p>
        </p:txBody>
      </p:sp>
      <p:sp>
        <p:nvSpPr>
          <p:cNvPr id="8" name="Text Placeholder 11">
            <a:extLst>
              <a:ext uri="{FF2B5EF4-FFF2-40B4-BE49-F238E27FC236}">
                <a16:creationId xmlns:a16="http://schemas.microsoft.com/office/drawing/2014/main" id="{42F1ACF1-06C6-4DA7-8E1C-319A1D6E0048}"/>
              </a:ext>
            </a:extLst>
          </p:cNvPr>
          <p:cNvSpPr>
            <a:spLocks noGrp="1"/>
          </p:cNvSpPr>
          <p:nvPr>
            <p:ph type="body" idx="2"/>
          </p:nvPr>
        </p:nvSpPr>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Corrections, feedback, or other questions? </a:t>
            </a:r>
            <a:br>
              <a:rPr lang="en-US" sz="1800" dirty="0">
                <a:solidFill>
                  <a:srgbClr val="F1F3F3"/>
                </a:solidFill>
              </a:rPr>
            </a:br>
            <a:r>
              <a:rPr lang="en-US" sz="1800" dirty="0">
                <a:solidFill>
                  <a:srgbClr val="F1F3F3"/>
                </a:solidFill>
              </a:rPr>
              <a:t>Contact us at </a:t>
            </a:r>
            <a:r>
              <a:rPr lang="en-US" sz="1800" u="sng" dirty="0">
                <a:solidFill>
                  <a:schemeClr val="bg1"/>
                </a:solidFill>
                <a:hlinkClick r:id="rId4">
                  <a:extLst>
                    <a:ext uri="{A12FA001-AC4F-418D-AE19-62706E023703}">
                      <ahyp:hlinkClr xmlns:ahyp="http://schemas.microsoft.com/office/drawing/2018/hyperlinkcolor" val="tx"/>
                    </a:ext>
                  </a:extLst>
                </a:hlinkClick>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Tree>
    <p:custDataLst>
      <p:tags r:id="rId1"/>
    </p:custDataLst>
    <p:extLst>
      <p:ext uri="{BB962C8B-B14F-4D97-AF65-F5344CB8AC3E}">
        <p14:creationId xmlns:p14="http://schemas.microsoft.com/office/powerpoint/2010/main" val="113239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F9576F0-745E-425D-B256-F0D0DDC5C698}"/>
              </a:ext>
            </a:extLst>
          </p:cNvPr>
          <p:cNvSpPr>
            <a:spLocks noGrp="1"/>
          </p:cNvSpPr>
          <p:nvPr>
            <p:ph type="sldNum" idx="97"/>
          </p:nvPr>
        </p:nvSpPr>
        <p:spPr/>
        <p:txBody>
          <a:bodyPr/>
          <a:lstStyle/>
          <a:p>
            <a:fld id="{4037B1B0-0345-4E15-985A-6BECCDBE474F}" type="slidenum">
              <a:rPr lang="en-US" smtClean="0"/>
              <a:pPr/>
              <a:t>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Interacting with AWS resources </a:t>
            </a:r>
          </a:p>
        </p:txBody>
      </p:sp>
      <p:grpSp>
        <p:nvGrpSpPr>
          <p:cNvPr id="4" name="AWSGroup5A" descr="Create and manage resources on the AWS Cloud in three ways: AWS Management Console, AWS CLI, or SDKs.">
            <a:extLst>
              <a:ext uri="{FF2B5EF4-FFF2-40B4-BE49-F238E27FC236}">
                <a16:creationId xmlns:a16="http://schemas.microsoft.com/office/drawing/2014/main" id="{24985C40-95CD-4ABD-AE36-C90700C8023D}"/>
              </a:ext>
              <a:ext uri="{C183D7F6-B498-43B3-948B-1728B52AA6E4}">
                <adec:decorative xmlns:adec="http://schemas.microsoft.com/office/drawing/2017/decorative" val="0"/>
              </a:ext>
            </a:extLst>
          </p:cNvPr>
          <p:cNvGrpSpPr/>
          <p:nvPr/>
        </p:nvGrpSpPr>
        <p:grpSpPr>
          <a:xfrm>
            <a:off x="-2" y="1082070"/>
            <a:ext cx="11353804" cy="5233620"/>
            <a:chOff x="-2" y="1082070"/>
            <a:chExt cx="11353804" cy="5233620"/>
          </a:xfrm>
        </p:grpSpPr>
        <p:sp>
          <p:nvSpPr>
            <p:cNvPr id="24" name="Freeform 13">
              <a:extLst>
                <a:ext uri="{FF2B5EF4-FFF2-40B4-BE49-F238E27FC236}">
                  <a16:creationId xmlns:a16="http://schemas.microsoft.com/office/drawing/2014/main" id="{5E242AD7-DBFD-4AB7-904C-3DAFE6EE3252}"/>
                </a:ext>
                <a:ext uri="{C183D7F6-B498-43B3-948B-1728B52AA6E4}">
                  <adec:decorative xmlns:adec="http://schemas.microsoft.com/office/drawing/2017/decorative" val="1"/>
                </a:ext>
              </a:extLst>
            </p:cNvPr>
            <p:cNvSpPr/>
            <p:nvPr/>
          </p:nvSpPr>
          <p:spPr>
            <a:xfrm>
              <a:off x="-2" y="1298850"/>
              <a:ext cx="11353801" cy="1523025"/>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reeform 14">
              <a:extLst>
                <a:ext uri="{FF2B5EF4-FFF2-40B4-BE49-F238E27FC236}">
                  <a16:creationId xmlns:a16="http://schemas.microsoft.com/office/drawing/2014/main" id="{B651D290-6F28-499F-BA7B-A12F3F5A8AB7}"/>
                </a:ext>
                <a:ext uri="{C183D7F6-B498-43B3-948B-1728B52AA6E4}">
                  <adec:decorative xmlns:adec="http://schemas.microsoft.com/office/drawing/2017/decorative" val="1"/>
                </a:ext>
              </a:extLst>
            </p:cNvPr>
            <p:cNvSpPr/>
            <p:nvPr/>
          </p:nvSpPr>
          <p:spPr>
            <a:xfrm>
              <a:off x="-1" y="3053397"/>
              <a:ext cx="11353801" cy="1523025"/>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Freeform 15">
              <a:extLst>
                <a:ext uri="{FF2B5EF4-FFF2-40B4-BE49-F238E27FC236}">
                  <a16:creationId xmlns:a16="http://schemas.microsoft.com/office/drawing/2014/main" id="{E975D023-0D09-4499-A06E-1BD408A52F3D}"/>
                </a:ext>
                <a:ext uri="{C183D7F6-B498-43B3-948B-1728B52AA6E4}">
                  <adec:decorative xmlns:adec="http://schemas.microsoft.com/office/drawing/2017/decorative" val="1"/>
                </a:ext>
              </a:extLst>
            </p:cNvPr>
            <p:cNvSpPr/>
            <p:nvPr/>
          </p:nvSpPr>
          <p:spPr>
            <a:xfrm>
              <a:off x="1" y="4792665"/>
              <a:ext cx="11353801" cy="1523025"/>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11634C5D-E8F0-4EDD-AC5D-3DB7C3E691B8}"/>
                </a:ext>
              </a:extLst>
            </p:cNvPr>
            <p:cNvSpPr txBox="1"/>
            <p:nvPr/>
          </p:nvSpPr>
          <p:spPr>
            <a:xfrm>
              <a:off x="2830111" y="1369340"/>
              <a:ext cx="4554637" cy="328231"/>
            </a:xfrm>
            <a:prstGeom prst="rect">
              <a:avLst/>
            </a:prstGeom>
            <a:noFill/>
          </p:spPr>
          <p:txBody>
            <a:bodyPr wrap="square" lIns="0" tIns="0" rIns="0" bIns="0" rtlCol="0">
              <a:spAutoFit/>
            </a:bodyPr>
            <a:lstStyle/>
            <a:p>
              <a:pPr defTabSz="1219170">
                <a:defRPr/>
              </a:pPr>
              <a:r>
                <a:rPr lang="en-US" sz="2133" b="1" kern="0" dirty="0">
                  <a:solidFill>
                    <a:schemeClr val="bg1"/>
                  </a:solidFill>
                  <a:ea typeface="Amazon Ember" panose="020B0603020204020204" pitchFamily="34" charset="0"/>
                  <a:cs typeface="Amazon Ember" panose="020B0603020204020204" pitchFamily="34" charset="0"/>
                </a:rPr>
                <a:t>AWS Management Console</a:t>
              </a:r>
            </a:p>
          </p:txBody>
        </p:sp>
        <p:sp>
          <p:nvSpPr>
            <p:cNvPr id="28" name="TextBox 27">
              <a:extLst>
                <a:ext uri="{FF2B5EF4-FFF2-40B4-BE49-F238E27FC236}">
                  <a16:creationId xmlns:a16="http://schemas.microsoft.com/office/drawing/2014/main" id="{4AAA48AF-9289-4904-BFA2-1DAD56BF5A79}"/>
                </a:ext>
              </a:extLst>
            </p:cNvPr>
            <p:cNvSpPr txBox="1"/>
            <p:nvPr/>
          </p:nvSpPr>
          <p:spPr>
            <a:xfrm>
              <a:off x="2819080" y="1712918"/>
              <a:ext cx="8421637" cy="307777"/>
            </a:xfrm>
            <a:prstGeom prst="rect">
              <a:avLst/>
            </a:prstGeom>
            <a:noFill/>
          </p:spPr>
          <p:txBody>
            <a:bodyPr wrap="square" lIns="0" tIns="0" rIns="0" bIns="0" rtlCol="0">
              <a:spAutoFit/>
            </a:bodyPr>
            <a:lstStyle/>
            <a:p>
              <a:pPr defTabSz="1219170">
                <a:defRPr/>
              </a:pPr>
              <a:r>
                <a:rPr lang="en-US" sz="2000" kern="0" dirty="0">
                  <a:solidFill>
                    <a:schemeClr val="bg1"/>
                  </a:solidFill>
                  <a:ea typeface="Amazon Ember Light" panose="020B0403020204020204" pitchFamily="34" charset="0"/>
                  <a:cs typeface="Amazon Ember Light" panose="020B0403020204020204" pitchFamily="34" charset="0"/>
                </a:rPr>
                <a:t>Access AWS services from a convenient graphical interface. </a:t>
              </a:r>
            </a:p>
          </p:txBody>
        </p:sp>
        <p:sp>
          <p:nvSpPr>
            <p:cNvPr id="29" name="TextBox 28">
              <a:extLst>
                <a:ext uri="{FF2B5EF4-FFF2-40B4-BE49-F238E27FC236}">
                  <a16:creationId xmlns:a16="http://schemas.microsoft.com/office/drawing/2014/main" id="{8D6E9A08-8186-465F-B4E3-CA2F2C45092C}"/>
                </a:ext>
              </a:extLst>
            </p:cNvPr>
            <p:cNvSpPr txBox="1"/>
            <p:nvPr/>
          </p:nvSpPr>
          <p:spPr>
            <a:xfrm>
              <a:off x="2841144" y="3178874"/>
              <a:ext cx="6875612" cy="328231"/>
            </a:xfrm>
            <a:prstGeom prst="rect">
              <a:avLst/>
            </a:prstGeom>
            <a:noFill/>
          </p:spPr>
          <p:txBody>
            <a:bodyPr wrap="square" lIns="0" tIns="0" rIns="0" bIns="0" rtlCol="0">
              <a:spAutoFit/>
            </a:bodyPr>
            <a:lstStyle/>
            <a:p>
              <a:pPr defTabSz="1219170">
                <a:defRPr/>
              </a:pPr>
              <a:r>
                <a:rPr lang="en-US" sz="2133" b="1" kern="0" dirty="0">
                  <a:ea typeface="Amazon Ember" panose="020B0603020204020204" pitchFamily="34" charset="0"/>
                  <a:cs typeface="Amazon Ember" panose="020B0603020204020204" pitchFamily="34" charset="0"/>
                </a:rPr>
                <a:t>AWS Command Line Interface (AWS CLI)</a:t>
              </a:r>
            </a:p>
          </p:txBody>
        </p:sp>
        <p:sp>
          <p:nvSpPr>
            <p:cNvPr id="30" name="TextBox 29">
              <a:extLst>
                <a:ext uri="{FF2B5EF4-FFF2-40B4-BE49-F238E27FC236}">
                  <a16:creationId xmlns:a16="http://schemas.microsoft.com/office/drawing/2014/main" id="{1C2DF392-A293-4990-82FD-A18CF50519C7}"/>
                </a:ext>
              </a:extLst>
            </p:cNvPr>
            <p:cNvSpPr txBox="1"/>
            <p:nvPr/>
          </p:nvSpPr>
          <p:spPr>
            <a:xfrm>
              <a:off x="2864686" y="3502604"/>
              <a:ext cx="8195348" cy="307777"/>
            </a:xfrm>
            <a:prstGeom prst="rect">
              <a:avLst/>
            </a:prstGeom>
            <a:noFill/>
          </p:spPr>
          <p:txBody>
            <a:bodyPr wrap="square" lIns="0" tIns="0" rIns="0" bIns="0" rtlCol="0">
              <a:spAutoFit/>
            </a:bodyPr>
            <a:lstStyle/>
            <a:p>
              <a:pPr defTabSz="1219170">
                <a:defRPr/>
              </a:pPr>
              <a:r>
                <a:rPr lang="en-US" sz="2000" kern="0" dirty="0">
                  <a:ea typeface="Amazon Ember Light" panose="020B0403020204020204" pitchFamily="34" charset="0"/>
                  <a:cs typeface="Amazon Ember Light" panose="020B0403020204020204" pitchFamily="34" charset="0"/>
                </a:rPr>
                <a:t>Access AWS services using a Linux, Windows, or macOS command line. </a:t>
              </a:r>
            </a:p>
          </p:txBody>
        </p:sp>
        <p:sp>
          <p:nvSpPr>
            <p:cNvPr id="31" name="TextBox 30">
              <a:extLst>
                <a:ext uri="{FF2B5EF4-FFF2-40B4-BE49-F238E27FC236}">
                  <a16:creationId xmlns:a16="http://schemas.microsoft.com/office/drawing/2014/main" id="{D0AB9A0F-2216-41DD-B3D8-8D8A97F2C4F4}"/>
                </a:ext>
              </a:extLst>
            </p:cNvPr>
            <p:cNvSpPr txBox="1"/>
            <p:nvPr/>
          </p:nvSpPr>
          <p:spPr>
            <a:xfrm>
              <a:off x="2863206" y="4897294"/>
              <a:ext cx="5057301" cy="328231"/>
            </a:xfrm>
            <a:prstGeom prst="rect">
              <a:avLst/>
            </a:prstGeom>
            <a:noFill/>
          </p:spPr>
          <p:txBody>
            <a:bodyPr wrap="square" lIns="0" tIns="0" rIns="0" bIns="0" rtlCol="0">
              <a:spAutoFit/>
            </a:bodyPr>
            <a:lstStyle/>
            <a:p>
              <a:pPr defTabSz="1219170">
                <a:defRPr/>
              </a:pPr>
              <a:r>
                <a:rPr lang="en-US" sz="2133" b="1" kern="0" dirty="0">
                  <a:ea typeface="Amazon Ember" panose="020B0603020204020204" pitchFamily="34" charset="0"/>
                  <a:cs typeface="Amazon Ember" panose="020B0603020204020204" pitchFamily="34" charset="0"/>
                </a:rPr>
                <a:t>SDKs</a:t>
              </a:r>
            </a:p>
          </p:txBody>
        </p:sp>
        <p:sp>
          <p:nvSpPr>
            <p:cNvPr id="32" name="TextBox 31">
              <a:extLst>
                <a:ext uri="{FF2B5EF4-FFF2-40B4-BE49-F238E27FC236}">
                  <a16:creationId xmlns:a16="http://schemas.microsoft.com/office/drawing/2014/main" id="{0C4DEADC-11AA-4FF4-A5C2-A8764C4D2218}"/>
                </a:ext>
              </a:extLst>
            </p:cNvPr>
            <p:cNvSpPr txBox="1"/>
            <p:nvPr/>
          </p:nvSpPr>
          <p:spPr>
            <a:xfrm>
              <a:off x="2830111" y="5244959"/>
              <a:ext cx="8421637" cy="615553"/>
            </a:xfrm>
            <a:prstGeom prst="rect">
              <a:avLst/>
            </a:prstGeom>
            <a:noFill/>
          </p:spPr>
          <p:txBody>
            <a:bodyPr wrap="square" lIns="0" tIns="0" rIns="0" bIns="0" rtlCol="0">
              <a:spAutoFit/>
            </a:bodyPr>
            <a:lstStyle/>
            <a:p>
              <a:pPr defTabSz="1219170">
                <a:defRPr/>
              </a:pPr>
              <a:r>
                <a:rPr lang="en-US" sz="2000" kern="0" dirty="0">
                  <a:ea typeface="Amazon Ember Light" panose="020B0403020204020204" pitchFamily="34" charset="0"/>
                  <a:cs typeface="Amazon Ember Light" panose="020B0403020204020204" pitchFamily="34" charset="0"/>
                </a:rPr>
                <a:t>Call AWS services APIs from most major programming languages. </a:t>
              </a:r>
              <a:br>
                <a:rPr lang="en-US" sz="2000" kern="0" dirty="0">
                  <a:ea typeface="Amazon Ember Light" panose="020B0403020204020204" pitchFamily="34" charset="0"/>
                  <a:cs typeface="Amazon Ember Light" panose="020B0403020204020204" pitchFamily="34" charset="0"/>
                </a:rPr>
              </a:br>
              <a:r>
                <a:rPr lang="en-US" sz="2000" kern="0" dirty="0">
                  <a:ea typeface="Amazon Ember Light" panose="020B0403020204020204" pitchFamily="34" charset="0"/>
                  <a:cs typeface="Amazon Ember Light" panose="020B0403020204020204" pitchFamily="34" charset="0"/>
                </a:rPr>
                <a:t>(Python, Ruby, .NET, Java) </a:t>
              </a:r>
            </a:p>
          </p:txBody>
        </p:sp>
        <p:pic>
          <p:nvPicPr>
            <p:cNvPr id="33" name="Picture 2">
              <a:extLst>
                <a:ext uri="{FF2B5EF4-FFF2-40B4-BE49-F238E27FC236}">
                  <a16:creationId xmlns:a16="http://schemas.microsoft.com/office/drawing/2014/main" id="{C93EEDD8-621E-4BDC-9A49-50AACF808C3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47" y="3216165"/>
              <a:ext cx="1871528" cy="1203301"/>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1CB5AB8E-F893-4264-86DA-5243163711E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46" y="4897294"/>
              <a:ext cx="1871529" cy="1299863"/>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367F5B3D-FEF6-4651-91B3-378BD902399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46" y="1082070"/>
              <a:ext cx="1950791" cy="1950791"/>
            </a:xfrm>
            <a:prstGeom prst="rect">
              <a:avLst/>
            </a:prstGeom>
            <a:ln>
              <a:noFill/>
            </a:ln>
            <a:effectLst/>
          </p:spPr>
        </p:pic>
      </p:grpSp>
    </p:spTree>
    <p:custDataLst>
      <p:tags r:id="rId1"/>
    </p:custDataLst>
    <p:extLst>
      <p:ext uri="{BB962C8B-B14F-4D97-AF65-F5344CB8AC3E}">
        <p14:creationId xmlns:p14="http://schemas.microsoft.com/office/powerpoint/2010/main" val="353614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0B30CDC-57E1-4072-8E5E-77BCF5355A34}"/>
              </a:ext>
            </a:extLst>
          </p:cNvPr>
          <p:cNvSpPr>
            <a:spLocks noGrp="1"/>
          </p:cNvSpPr>
          <p:nvPr>
            <p:ph type="sldNum" idx="97"/>
          </p:nvPr>
        </p:nvSpPr>
        <p:spPr/>
        <p:txBody>
          <a:bodyPr/>
          <a:lstStyle/>
          <a:p>
            <a:fld id="{4037B1B0-0345-4E15-985A-6BECCDBE474F}" type="slidenum">
              <a:rPr lang="en-US" smtClean="0"/>
              <a:pPr/>
              <a:t>5</a:t>
            </a:fld>
            <a:endParaRPr lang="en-US"/>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Methods to interact </a:t>
            </a:r>
            <a:br>
              <a:rPr lang="en-US" dirty="0"/>
            </a:br>
            <a:r>
              <a:rPr lang="en-US" dirty="0"/>
              <a:t>with AWS services </a:t>
            </a:r>
          </a:p>
        </p:txBody>
      </p:sp>
    </p:spTree>
    <p:custDataLst>
      <p:tags r:id="rId1"/>
    </p:custDataLst>
    <p:extLst>
      <p:ext uri="{BB962C8B-B14F-4D97-AF65-F5344CB8AC3E}">
        <p14:creationId xmlns:p14="http://schemas.microsoft.com/office/powerpoint/2010/main" val="383508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0F59527-AEC3-41D2-9A42-7006B2A78264}"/>
              </a:ext>
            </a:extLst>
          </p:cNvPr>
          <p:cNvSpPr>
            <a:spLocks noGrp="1"/>
          </p:cNvSpPr>
          <p:nvPr>
            <p:ph type="sldNum" idx="97"/>
          </p:nvPr>
        </p:nvSpPr>
        <p:spPr/>
        <p:txBody>
          <a:bodyPr/>
          <a:lstStyle/>
          <a:p>
            <a:fld id="{930176A1-BCF0-4712-97A6-6B495F55390B}" type="slidenum">
              <a:rPr lang="en-US" smtClean="0"/>
              <a:pPr/>
              <a:t>6</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243242" y="292099"/>
            <a:ext cx="4062057" cy="2055034"/>
          </a:xfrm>
        </p:spPr>
        <p:txBody>
          <a:bodyPr/>
          <a:lstStyle/>
          <a:p>
            <a:r>
              <a:rPr lang="en-US" dirty="0"/>
              <a:t>Introduction to AWS CLI</a:t>
            </a:r>
          </a:p>
        </p:txBody>
      </p:sp>
      <p:grpSp>
        <p:nvGrpSpPr>
          <p:cNvPr id="3" name="IconGroup 2">
            <a:extLst>
              <a:ext uri="{FF2B5EF4-FFF2-40B4-BE49-F238E27FC236}">
                <a16:creationId xmlns:a16="http://schemas.microsoft.com/office/drawing/2014/main" id="{036C1177-DD98-4338-8FE6-2338A6FFCF43}"/>
              </a:ext>
              <a:ext uri="{C183D7F6-B498-43B3-948B-1728B52AA6E4}">
                <adec:decorative xmlns:adec="http://schemas.microsoft.com/office/drawing/2017/decorative" val="1"/>
              </a:ext>
            </a:extLst>
          </p:cNvPr>
          <p:cNvGrpSpPr/>
          <p:nvPr/>
        </p:nvGrpSpPr>
        <p:grpSpPr>
          <a:xfrm>
            <a:off x="359664" y="2273751"/>
            <a:ext cx="3755136" cy="2938330"/>
            <a:chOff x="359664" y="2273751"/>
            <a:chExt cx="3755136" cy="2938330"/>
          </a:xfrm>
        </p:grpSpPr>
        <p:sp>
          <p:nvSpPr>
            <p:cNvPr id="7" name="IconTitle">
              <a:extLst>
                <a:ext uri="{FF2B5EF4-FFF2-40B4-BE49-F238E27FC236}">
                  <a16:creationId xmlns:a16="http://schemas.microsoft.com/office/drawing/2014/main" id="{2442E0B0-5470-4D7A-8A0A-F82ACDFF2F2A}"/>
                </a:ext>
              </a:extLst>
            </p:cNvPr>
            <p:cNvSpPr txBox="1">
              <a:spLocks/>
            </p:cNvSpPr>
            <p:nvPr/>
          </p:nvSpPr>
          <p:spPr>
            <a:xfrm>
              <a:off x="359664" y="4486369"/>
              <a:ext cx="3755136" cy="7257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a:solidFill>
                    <a:srgbClr val="F1F3F3"/>
                  </a:solidFill>
                  <a:latin typeface="Amazon Ember Display Heavy"/>
                </a:defRPr>
              </a:lvl1pPr>
            </a:lstStyle>
            <a:p>
              <a:r>
                <a:rPr lang="en-US" dirty="0">
                  <a:latin typeface="+mn-lt"/>
                  <a:ea typeface="Amazon Ember" panose="020B0603020204020204" pitchFamily="34" charset="0"/>
                  <a:cs typeface="Amazon Ember" panose="020B0603020204020204" pitchFamily="34" charset="0"/>
                </a:rPr>
                <a:t>AWS CLI</a:t>
              </a:r>
            </a:p>
          </p:txBody>
        </p:sp>
        <p:pic>
          <p:nvPicPr>
            <p:cNvPr id="10" name="Graphic 18">
              <a:extLst>
                <a:ext uri="{FF2B5EF4-FFF2-40B4-BE49-F238E27FC236}">
                  <a16:creationId xmlns:a16="http://schemas.microsoft.com/office/drawing/2014/main" id="{D55EC378-33B0-405C-BCB2-8518A881BAA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1230332" y="2273751"/>
              <a:ext cx="2055034" cy="20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a:extLst>
              <a:ext uri="{FF2B5EF4-FFF2-40B4-BE49-F238E27FC236}">
                <a16:creationId xmlns:a16="http://schemas.microsoft.com/office/drawing/2014/main" id="{5566AC34-3E35-40FC-9913-DD980C338ECB}"/>
              </a:ext>
            </a:extLst>
          </p:cNvPr>
          <p:cNvSpPr/>
          <p:nvPr/>
        </p:nvSpPr>
        <p:spPr>
          <a:xfrm>
            <a:off x="4950073" y="421284"/>
            <a:ext cx="6597158" cy="42473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Available for Linux, Windows, and macOS</a:t>
            </a:r>
          </a:p>
        </p:txBody>
      </p:sp>
      <p:sp>
        <p:nvSpPr>
          <p:cNvPr id="11" name="Rectangle 10">
            <a:extLst>
              <a:ext uri="{FF2B5EF4-FFF2-40B4-BE49-F238E27FC236}">
                <a16:creationId xmlns:a16="http://schemas.microsoft.com/office/drawing/2014/main" id="{8A234B23-F163-4442-B3AA-420B3700559A}"/>
              </a:ext>
            </a:extLst>
          </p:cNvPr>
          <p:cNvSpPr/>
          <p:nvPr/>
        </p:nvSpPr>
        <p:spPr>
          <a:xfrm>
            <a:off x="4950073" y="1107250"/>
            <a:ext cx="6799393" cy="108952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To specify defaults values, use the </a:t>
            </a:r>
            <a:r>
              <a:rPr lang="en-US" sz="2400" dirty="0" err="1">
                <a:solidFill>
                  <a:srgbClr val="232F3E">
                    <a:lumMod val="75000"/>
                  </a:srgbClr>
                </a:solidFill>
                <a:latin typeface="Lucida Console" panose="020B0609040504020204" pitchFamily="49" charset="0"/>
                <a:ea typeface="Amazon Ember" panose="020B0603020204020204" pitchFamily="34" charset="0"/>
                <a:cs typeface="Amazon Ember" panose="020B0603020204020204" pitchFamily="34" charset="0"/>
              </a:rPr>
              <a:t>aws</a:t>
            </a:r>
            <a:r>
              <a:rPr lang="en-US" sz="2400" dirty="0">
                <a:solidFill>
                  <a:srgbClr val="232F3E">
                    <a:lumMod val="75000"/>
                  </a:srgbClr>
                </a:solidFill>
                <a:latin typeface="Lucida Console" panose="020B0609040504020204" pitchFamily="49" charset="0"/>
                <a:ea typeface="Amazon Ember" panose="020B0603020204020204" pitchFamily="34" charset="0"/>
                <a:cs typeface="Amazon Ember" panose="020B0603020204020204" pitchFamily="34" charset="0"/>
              </a:rPr>
              <a:t> configure </a:t>
            </a:r>
            <a:r>
              <a:rPr lang="en-US" sz="2400" dirty="0">
                <a:solidFill>
                  <a:srgbClr val="232F3E">
                    <a:lumMod val="75000"/>
                  </a:srgbClr>
                </a:solidFill>
                <a:ea typeface="Amazon Ember" panose="020B0603020204020204" pitchFamily="34" charset="0"/>
                <a:cs typeface="Amazon Ember" panose="020B0603020204020204" pitchFamily="34" charset="0"/>
              </a:rPr>
              <a:t>command to include the following</a:t>
            </a:r>
            <a:r>
              <a:rPr lang="en-US" sz="2400" dirty="0">
                <a:solidFill>
                  <a:srgbClr val="000000"/>
                </a:solidFill>
                <a:ea typeface="Amazon Ember" panose="020B0603020204020204" pitchFamily="34" charset="0"/>
                <a:cs typeface="Amazon Ember" panose="020B0603020204020204" pitchFamily="34" charset="0"/>
              </a:rPr>
              <a:t>:</a:t>
            </a:r>
          </a:p>
        </p:txBody>
      </p:sp>
      <p:sp>
        <p:nvSpPr>
          <p:cNvPr id="13" name="Rectangle 12">
            <a:extLst>
              <a:ext uri="{FF2B5EF4-FFF2-40B4-BE49-F238E27FC236}">
                <a16:creationId xmlns:a16="http://schemas.microsoft.com/office/drawing/2014/main" id="{E9D4E607-9B41-4FBF-9713-B887B774DBC2}"/>
              </a:ext>
            </a:extLst>
          </p:cNvPr>
          <p:cNvSpPr/>
          <p:nvPr/>
        </p:nvSpPr>
        <p:spPr>
          <a:xfrm>
            <a:off x="4848955" y="2144104"/>
            <a:ext cx="6799393" cy="1550168"/>
          </a:xfrm>
          <a:prstGeom prst="rect">
            <a:avLst/>
          </a:prstGeom>
        </p:spPr>
        <p:txBody>
          <a:bodyPr wrap="square">
            <a:spAutoFit/>
          </a:bodyPr>
          <a:lstStyle/>
          <a:p>
            <a:pPr marL="685800" lvl="1" indent="-228600">
              <a:lnSpc>
                <a:spcPct val="90000"/>
              </a:lnSpc>
              <a:spcBef>
                <a:spcPts val="5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Access key and secret access key </a:t>
            </a:r>
            <a:r>
              <a:rPr lang="en-US" sz="2400" i="1" dirty="0">
                <a:solidFill>
                  <a:srgbClr val="000000"/>
                </a:solidFill>
                <a:ea typeface="Amazon Ember" panose="020B0603020204020204" pitchFamily="34" charset="0"/>
                <a:cs typeface="Amazon Ember" panose="020B0603020204020204" pitchFamily="34" charset="0"/>
              </a:rPr>
              <a:t>(Optional, if you use an instance profile)</a:t>
            </a:r>
          </a:p>
          <a:p>
            <a:pPr marL="685800" lvl="1" indent="-228600">
              <a:lnSpc>
                <a:spcPct val="90000"/>
              </a:lnSpc>
              <a:spcBef>
                <a:spcPts val="5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Region name</a:t>
            </a:r>
          </a:p>
          <a:p>
            <a:pPr marL="685800" lvl="1" indent="-228600">
              <a:lnSpc>
                <a:spcPct val="90000"/>
              </a:lnSpc>
              <a:spcBef>
                <a:spcPts val="500"/>
              </a:spcBef>
              <a:buFont typeface="Arial" panose="020B0604020202020204" pitchFamily="34" charset="0"/>
              <a:buChar char="•"/>
            </a:pPr>
            <a:r>
              <a:rPr lang="en-US" sz="2400" dirty="0">
                <a:solidFill>
                  <a:srgbClr val="000000"/>
                </a:solidFill>
                <a:ea typeface="Amazon Ember" panose="020B0603020204020204" pitchFamily="34" charset="0"/>
                <a:cs typeface="Amazon Ember" panose="020B0603020204020204" pitchFamily="34" charset="0"/>
              </a:rPr>
              <a:t>Output format </a:t>
            </a:r>
          </a:p>
        </p:txBody>
      </p:sp>
    </p:spTree>
    <p:custDataLst>
      <p:tags r:id="rId1"/>
    </p:custDataLst>
    <p:extLst>
      <p:ext uri="{BB962C8B-B14F-4D97-AF65-F5344CB8AC3E}">
        <p14:creationId xmlns:p14="http://schemas.microsoft.com/office/powerpoint/2010/main" val="166401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B6D2528-939B-493A-8899-F0B1CAB6D7B4}"/>
              </a:ext>
            </a:extLst>
          </p:cNvPr>
          <p:cNvSpPr>
            <a:spLocks noGrp="1"/>
          </p:cNvSpPr>
          <p:nvPr>
            <p:ph type="sldNum" idx="97"/>
          </p:nvPr>
        </p:nvSpPr>
        <p:spPr/>
        <p:txBody>
          <a:bodyPr/>
          <a:lstStyle/>
          <a:p>
            <a:fld id="{4037B1B0-0345-4E15-985A-6BECCDBE474F}" type="slidenum">
              <a:rPr lang="en-US" smtClean="0"/>
              <a:pPr/>
              <a:t>7</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Command line format</a:t>
            </a:r>
          </a:p>
        </p:txBody>
      </p:sp>
      <p:grpSp>
        <p:nvGrpSpPr>
          <p:cNvPr id="2" name="ECSGroup7A">
            <a:extLst>
              <a:ext uri="{FF2B5EF4-FFF2-40B4-BE49-F238E27FC236}">
                <a16:creationId xmlns:a16="http://schemas.microsoft.com/office/drawing/2014/main" id="{9728705A-2BD9-42C2-B84C-98188A5C743C}"/>
              </a:ext>
              <a:ext uri="{C183D7F6-B498-43B3-948B-1728B52AA6E4}">
                <adec:decorative xmlns:adec="http://schemas.microsoft.com/office/drawing/2017/decorative" val="1"/>
              </a:ext>
            </a:extLst>
          </p:cNvPr>
          <p:cNvGrpSpPr/>
          <p:nvPr/>
        </p:nvGrpSpPr>
        <p:grpSpPr>
          <a:xfrm>
            <a:off x="1020264" y="1033272"/>
            <a:ext cx="10151472" cy="4939027"/>
            <a:chOff x="1020264" y="1033272"/>
            <a:chExt cx="10151472" cy="4939027"/>
          </a:xfrm>
        </p:grpSpPr>
        <p:sp>
          <p:nvSpPr>
            <p:cNvPr id="22" name="TextBox 21">
              <a:extLst>
                <a:ext uri="{FF2B5EF4-FFF2-40B4-BE49-F238E27FC236}">
                  <a16:creationId xmlns:a16="http://schemas.microsoft.com/office/drawing/2014/main" id="{27E00C27-9880-4AB2-A887-DDAD06AF4014}"/>
                </a:ext>
              </a:extLst>
            </p:cNvPr>
            <p:cNvSpPr txBox="1"/>
            <p:nvPr/>
          </p:nvSpPr>
          <p:spPr>
            <a:xfrm>
              <a:off x="5134942" y="1748813"/>
              <a:ext cx="1579569" cy="369332"/>
            </a:xfrm>
            <a:prstGeom prst="rect">
              <a:avLst/>
            </a:prstGeom>
            <a:noFill/>
          </p:spPr>
          <p:txBody>
            <a:bodyPr wrap="square" rtlCol="0">
              <a:spAutoFit/>
            </a:bodyPr>
            <a:lstStyle/>
            <a:p>
              <a:pPr defTabSz="1219170">
                <a:defRPr/>
              </a:pPr>
              <a:r>
                <a:rPr lang="en-US" kern="0" dirty="0">
                  <a:solidFill>
                    <a:sysClr val="windowText" lastClr="000000"/>
                  </a:solidFill>
                  <a:ea typeface="Amazon Ember" panose="020B0603020204020204" pitchFamily="34" charset="0"/>
                  <a:cs typeface="Amazon Ember" panose="020B0603020204020204" pitchFamily="34" charset="0"/>
                </a:rPr>
                <a:t>Amazon</a:t>
              </a:r>
              <a:r>
                <a:rPr lang="en-US" kern="0" dirty="0">
                  <a:solidFill>
                    <a:sysClr val="windowText" lastClr="000000"/>
                  </a:solidFill>
                  <a:latin typeface="Amazon Ember" panose="020B0603020204020204" pitchFamily="34" charset="0"/>
                  <a:ea typeface="Amazon Ember" panose="020B0603020204020204" pitchFamily="34" charset="0"/>
                  <a:cs typeface="Amazon Ember" panose="020B0603020204020204" pitchFamily="34" charset="0"/>
                </a:rPr>
                <a:t> EC2</a:t>
              </a:r>
            </a:p>
          </p:txBody>
        </p:sp>
        <p:sp>
          <p:nvSpPr>
            <p:cNvPr id="23" name="Rounded Rectangle 18">
              <a:extLst>
                <a:ext uri="{FF2B5EF4-FFF2-40B4-BE49-F238E27FC236}">
                  <a16:creationId xmlns:a16="http://schemas.microsoft.com/office/drawing/2014/main" id="{64444AB6-8916-4282-B4E9-5A63A6EBE87F}"/>
                </a:ext>
              </a:extLst>
            </p:cNvPr>
            <p:cNvSpPr/>
            <p:nvPr/>
          </p:nvSpPr>
          <p:spPr>
            <a:xfrm>
              <a:off x="1020264" y="2217166"/>
              <a:ext cx="10151472" cy="1486924"/>
            </a:xfrm>
            <a:prstGeom prst="roundRect">
              <a:avLst>
                <a:gd name="adj" fmla="val 5271"/>
              </a:avLst>
            </a:prstGeom>
            <a:solidFill>
              <a:srgbClr val="000000"/>
            </a:solidFill>
            <a:ln w="28575">
              <a:solidFill>
                <a:srgbClr val="232F3E">
                  <a:lumMod val="75000"/>
                </a:srgbClr>
              </a:solidFill>
            </a:ln>
            <a:effectLst>
              <a:outerShdw blurRad="50800" dist="38100" dir="2700000" algn="tl" rotWithShape="0">
                <a:prstClr val="black">
                  <a:alpha val="40000"/>
                </a:prstClr>
              </a:outerShdw>
            </a:effectLst>
          </p:spPr>
          <p:txBody>
            <a:bodyPr wrap="square" lIns="182880" tIns="182880" rIns="182880" bIns="182880" rtlCol="0"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aws</a:t>
              </a:r>
              <a:r>
                <a:rPr kumimoji="0" lang="en-US" sz="1800" b="1" i="0" u="none" strike="noStrike" kern="0" cap="none" spc="0" normalizeH="0" baseline="0" noProof="0" dirty="0">
                  <a:ln>
                    <a:noFill/>
                  </a:ln>
                  <a:solidFill>
                    <a:srgbClr val="232F3E">
                      <a:lumMod val="75000"/>
                    </a:srgbClr>
                  </a:solidFill>
                  <a:effectLst/>
                  <a:uLnTx/>
                  <a:uFillTx/>
                  <a:latin typeface="Lucida Console" panose="020B0609040504020204" pitchFamily="49" charset="0"/>
                  <a:cs typeface="Courier New" panose="02070309020205020404" pitchFamily="49" charset="0"/>
                </a:rPr>
                <a:t> </a:t>
              </a:r>
              <a:r>
                <a:rPr kumimoji="0" lang="en-US" sz="1800" b="1" i="0" u="none" strike="noStrike" kern="0" cap="none" spc="0" normalizeH="0" baseline="0" noProof="0" dirty="0">
                  <a:ln>
                    <a:noFill/>
                  </a:ln>
                  <a:solidFill>
                    <a:srgbClr val="FF9900"/>
                  </a:solidFill>
                  <a:effectLst/>
                  <a:uLnTx/>
                  <a:uFillTx/>
                  <a:latin typeface="Lucida Console" panose="020B0609040504020204" pitchFamily="49" charset="0"/>
                  <a:cs typeface="Courier New" panose="02070309020205020404" pitchFamily="49" charset="0"/>
                </a:rPr>
                <a:t>ec2</a:t>
              </a:r>
              <a:r>
                <a:rPr kumimoji="0" lang="en-US" sz="1800" b="1" i="0" u="none" strike="noStrike" kern="0" cap="none" spc="0" normalizeH="0" baseline="0" noProof="0" dirty="0">
                  <a:ln>
                    <a:noFill/>
                  </a:ln>
                  <a:solidFill>
                    <a:srgbClr val="232F3E">
                      <a:lumMod val="75000"/>
                    </a:srgbClr>
                  </a:solidFill>
                  <a:effectLst/>
                  <a:uLnTx/>
                  <a:uFillTx/>
                  <a:latin typeface="Lucida Console" panose="020B0609040504020204" pitchFamily="49" charset="0"/>
                  <a:cs typeface="Courier New" panose="02070309020205020404" pitchFamily="49" charset="0"/>
                </a:rPr>
                <a:t> </a:t>
              </a:r>
              <a:r>
                <a:rPr kumimoji="0" lang="en-US" sz="1800" b="1" i="0" u="none" strike="noStrike" kern="0" cap="none" spc="0" normalizeH="0" baseline="0" noProof="0" dirty="0">
                  <a:ln>
                    <a:noFill/>
                  </a:ln>
                  <a:solidFill>
                    <a:srgbClr val="36C2B3"/>
                  </a:solidFill>
                  <a:effectLst/>
                  <a:uLnTx/>
                  <a:uFillTx/>
                  <a:latin typeface="Lucida Console" panose="020B0609040504020204" pitchFamily="49" charset="0"/>
                  <a:cs typeface="Courier New" panose="02070309020205020404" pitchFamily="49" charset="0"/>
                </a:rPr>
                <a:t>stop-instances</a:t>
              </a:r>
              <a:r>
                <a:rPr kumimoji="0" lang="en-US" sz="1800" b="1" i="0" u="none" strike="noStrike" kern="0" cap="none" spc="0" normalizeH="0" baseline="0" noProof="0" dirty="0">
                  <a:ln>
                    <a:noFill/>
                  </a:ln>
                  <a:solidFill>
                    <a:srgbClr val="232F3E">
                      <a:lumMod val="75000"/>
                    </a:srgbClr>
                  </a:solidFill>
                  <a:effectLst/>
                  <a:uLnTx/>
                  <a:uFillTx/>
                  <a:latin typeface="Lucida Console" panose="020B0609040504020204" pitchFamily="49" charset="0"/>
                  <a:cs typeface="Courier New" panose="02070309020205020404" pitchFamily="49" charset="0"/>
                </a:rPr>
                <a:t> </a:t>
              </a:r>
              <a:r>
                <a:rPr kumimoji="0" lang="en-US" sz="1800" b="1" i="0" u="none" strike="noStrike" kern="0" cap="none" spc="0" normalizeH="0" baseline="0" noProof="0" dirty="0">
                  <a:ln>
                    <a:noFill/>
                  </a:ln>
                  <a:solidFill>
                    <a:srgbClr val="1CC9F7"/>
                  </a:solidFill>
                  <a:effectLst/>
                  <a:uLnTx/>
                  <a:uFillTx/>
                  <a:latin typeface="Lucida Console" panose="020B0609040504020204" pitchFamily="49" charset="0"/>
                  <a:cs typeface="Courier New" panose="02070309020205020404" pitchFamily="49" charset="0"/>
                </a:rPr>
                <a:t>--instance-id i-1234567890abcdef0 </a:t>
              </a:r>
              <a:r>
                <a:rPr kumimoji="0" lang="en-US" sz="1800" b="1" i="0" u="none" strike="noStrike" kern="0" cap="none" spc="0" normalizeH="0" baseline="0" noProof="0" dirty="0">
                  <a:ln>
                    <a:noFill/>
                  </a:ln>
                  <a:solidFill>
                    <a:srgbClr val="F173F1"/>
                  </a:solidFill>
                  <a:effectLst/>
                  <a:uLnTx/>
                  <a:uFillTx/>
                  <a:latin typeface="Lucida Console" panose="020B0609040504020204" pitchFamily="49" charset="0"/>
                  <a:cs typeface="Courier New" panose="02070309020205020404" pitchFamily="49" charset="0"/>
                </a:rPr>
                <a:t>--output json </a:t>
              </a:r>
            </a:p>
          </p:txBody>
        </p:sp>
        <p:sp>
          <p:nvSpPr>
            <p:cNvPr id="24" name="TextBox 23">
              <a:extLst>
                <a:ext uri="{FF2B5EF4-FFF2-40B4-BE49-F238E27FC236}">
                  <a16:creationId xmlns:a16="http://schemas.microsoft.com/office/drawing/2014/main" id="{D0BF18FA-8AF1-4810-AC33-CA92512F7A74}"/>
                </a:ext>
              </a:extLst>
            </p:cNvPr>
            <p:cNvSpPr txBox="1"/>
            <p:nvPr/>
          </p:nvSpPr>
          <p:spPr>
            <a:xfrm>
              <a:off x="9583029" y="2301360"/>
              <a:ext cx="1051813" cy="369332"/>
            </a:xfrm>
            <a:prstGeom prst="rect">
              <a:avLst/>
            </a:prstGeom>
            <a:noFill/>
          </p:spPr>
          <p:txBody>
            <a:bodyPr wrap="square" rtlCol="0" anchor="ctr">
              <a:spAutoFit/>
            </a:bodyPr>
            <a:lstStyle/>
            <a:p>
              <a:pPr defTabSz="1219170">
                <a:defRPr/>
              </a:pPr>
              <a:r>
                <a:rPr lang="en-US" b="1" dirty="0">
                  <a:solidFill>
                    <a:srgbClr val="F173F1"/>
                  </a:solidFill>
                  <a:ea typeface="Amazon Ember" panose="02000000000000000000" pitchFamily="2" charset="0"/>
                  <a:cs typeface="Courier New" panose="02070309020205020404" pitchFamily="49" charset="0"/>
                </a:rPr>
                <a:t>Options</a:t>
              </a:r>
            </a:p>
          </p:txBody>
        </p:sp>
        <p:sp>
          <p:nvSpPr>
            <p:cNvPr id="25" name="TextBox 24">
              <a:extLst>
                <a:ext uri="{FF2B5EF4-FFF2-40B4-BE49-F238E27FC236}">
                  <a16:creationId xmlns:a16="http://schemas.microsoft.com/office/drawing/2014/main" id="{17DBC875-3E25-4528-8E41-2F3E4D1AE653}"/>
                </a:ext>
              </a:extLst>
            </p:cNvPr>
            <p:cNvSpPr txBox="1"/>
            <p:nvPr/>
          </p:nvSpPr>
          <p:spPr>
            <a:xfrm>
              <a:off x="1067897" y="2301360"/>
              <a:ext cx="1854613" cy="369332"/>
            </a:xfrm>
            <a:prstGeom prst="rect">
              <a:avLst/>
            </a:prstGeom>
            <a:noFill/>
          </p:spPr>
          <p:txBody>
            <a:bodyPr wrap="square" rtlCol="0" anchor="ctr">
              <a:spAutoFit/>
            </a:bodyPr>
            <a:lstStyle/>
            <a:p>
              <a:pPr algn="ctr" defTabSz="1219170">
                <a:defRPr/>
              </a:pPr>
              <a:r>
                <a:rPr lang="en-US" b="1" dirty="0">
                  <a:solidFill>
                    <a:srgbClr val="FF9900"/>
                  </a:solidFill>
                  <a:ea typeface="Amazon Ember" panose="02000000000000000000" pitchFamily="2" charset="0"/>
                  <a:cs typeface="Courier New" panose="02070309020205020404" pitchFamily="49" charset="0"/>
                </a:rPr>
                <a:t>Service</a:t>
              </a:r>
            </a:p>
          </p:txBody>
        </p:sp>
        <p:sp>
          <p:nvSpPr>
            <p:cNvPr id="26" name="TextBox 25">
              <a:extLst>
                <a:ext uri="{FF2B5EF4-FFF2-40B4-BE49-F238E27FC236}">
                  <a16:creationId xmlns:a16="http://schemas.microsoft.com/office/drawing/2014/main" id="{5925AA74-B465-4F84-9775-4FF499DEF966}"/>
                </a:ext>
              </a:extLst>
            </p:cNvPr>
            <p:cNvSpPr txBox="1"/>
            <p:nvPr/>
          </p:nvSpPr>
          <p:spPr>
            <a:xfrm>
              <a:off x="2490700" y="2301360"/>
              <a:ext cx="1796668" cy="369332"/>
            </a:xfrm>
            <a:prstGeom prst="rect">
              <a:avLst/>
            </a:prstGeom>
            <a:noFill/>
          </p:spPr>
          <p:txBody>
            <a:bodyPr wrap="square" rtlCol="0" anchor="ctr">
              <a:spAutoFit/>
            </a:bodyPr>
            <a:lstStyle/>
            <a:p>
              <a:pPr algn="ctr" defTabSz="1219170">
                <a:defRPr/>
              </a:pPr>
              <a:r>
                <a:rPr lang="en-US" b="1" dirty="0">
                  <a:solidFill>
                    <a:srgbClr val="36C2B3"/>
                  </a:solidFill>
                  <a:ea typeface="Amazon Ember" panose="02000000000000000000" pitchFamily="2" charset="0"/>
                  <a:cs typeface="Courier New" panose="02070309020205020404" pitchFamily="49" charset="0"/>
                </a:rPr>
                <a:t>Operation</a:t>
              </a:r>
            </a:p>
          </p:txBody>
        </p:sp>
        <p:sp>
          <p:nvSpPr>
            <p:cNvPr id="27" name="TextBox 26">
              <a:extLst>
                <a:ext uri="{FF2B5EF4-FFF2-40B4-BE49-F238E27FC236}">
                  <a16:creationId xmlns:a16="http://schemas.microsoft.com/office/drawing/2014/main" id="{FD8D0664-2123-4D2A-B3E0-307D08A0BECF}"/>
                </a:ext>
              </a:extLst>
            </p:cNvPr>
            <p:cNvSpPr txBox="1"/>
            <p:nvPr/>
          </p:nvSpPr>
          <p:spPr>
            <a:xfrm>
              <a:off x="5729782" y="2301360"/>
              <a:ext cx="1574420" cy="369332"/>
            </a:xfrm>
            <a:prstGeom prst="rect">
              <a:avLst/>
            </a:prstGeom>
            <a:noFill/>
          </p:spPr>
          <p:txBody>
            <a:bodyPr wrap="square" rtlCol="0" anchor="ctr">
              <a:spAutoFit/>
            </a:bodyPr>
            <a:lstStyle/>
            <a:p>
              <a:pPr defTabSz="1219170">
                <a:defRPr/>
              </a:pPr>
              <a:r>
                <a:rPr lang="en-US" b="1" dirty="0">
                  <a:solidFill>
                    <a:srgbClr val="1CC9F7"/>
                  </a:solidFill>
                  <a:ea typeface="Amazon Ember" panose="02000000000000000000" pitchFamily="2" charset="0"/>
                  <a:cs typeface="Courier New" panose="02070309020205020404" pitchFamily="49" charset="0"/>
                </a:rPr>
                <a:t>Parameters</a:t>
              </a:r>
            </a:p>
          </p:txBody>
        </p:sp>
        <p:sp>
          <p:nvSpPr>
            <p:cNvPr id="28" name="Rounded Rectangle 19">
              <a:extLst>
                <a:ext uri="{FF2B5EF4-FFF2-40B4-BE49-F238E27FC236}">
                  <a16:creationId xmlns:a16="http://schemas.microsoft.com/office/drawing/2014/main" id="{72BFF750-16F0-4FAD-A527-992AA254CEAD}"/>
                </a:ext>
              </a:extLst>
            </p:cNvPr>
            <p:cNvSpPr/>
            <p:nvPr/>
          </p:nvSpPr>
          <p:spPr>
            <a:xfrm>
              <a:off x="1020265" y="3855710"/>
              <a:ext cx="10151471" cy="683835"/>
            </a:xfrm>
            <a:prstGeom prst="roundRect">
              <a:avLst>
                <a:gd name="adj" fmla="val 10913"/>
              </a:avLst>
            </a:prstGeom>
            <a:solidFill>
              <a:srgbClr val="000000"/>
            </a:solidFill>
            <a:ln w="28575">
              <a:solidFill>
                <a:srgbClr val="232F3E">
                  <a:lumMod val="75000"/>
                </a:srgbClr>
              </a:solidFill>
            </a:ln>
            <a:effectLst>
              <a:outerShdw blurRad="50800" dist="38100" dir="2700000" algn="tl" rotWithShape="0">
                <a:prstClr val="black">
                  <a:alpha val="40000"/>
                </a:prstClr>
              </a:outerShdw>
            </a:effectLst>
          </p:spPr>
          <p:txBody>
            <a:bodyPr wrap="square" lIns="182880" tIns="182880" rIns="182880" bIns="18288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aws </a:t>
              </a:r>
              <a:r>
                <a:rPr kumimoji="0" lang="en-US" sz="1800" b="1" i="0" u="none" strike="noStrike" kern="0" cap="none" spc="0" normalizeH="0" baseline="0" noProof="0" dirty="0">
                  <a:ln>
                    <a:noFill/>
                  </a:ln>
                  <a:solidFill>
                    <a:srgbClr val="FF9900"/>
                  </a:solidFill>
                  <a:effectLst/>
                  <a:uLnTx/>
                  <a:uFillTx/>
                  <a:latin typeface="Lucida Console" panose="020B0609040504020204" pitchFamily="49" charset="0"/>
                  <a:cs typeface="Courier New" panose="02070309020205020404" pitchFamily="49" charset="0"/>
                </a:rPr>
                <a:t>ec2</a:t>
              </a: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 </a:t>
              </a:r>
              <a:r>
                <a:rPr kumimoji="0" lang="en-US" sz="1800" b="1" i="0" u="none" strike="noStrike" kern="0" cap="none" spc="0" normalizeH="0" baseline="0" noProof="0" dirty="0">
                  <a:ln>
                    <a:noFill/>
                  </a:ln>
                  <a:solidFill>
                    <a:srgbClr val="36C2B3"/>
                  </a:solidFill>
                  <a:effectLst/>
                  <a:uLnTx/>
                  <a:uFillTx/>
                  <a:latin typeface="Lucida Console" panose="020B0609040504020204" pitchFamily="49" charset="0"/>
                  <a:cs typeface="Courier New" panose="02070309020205020404" pitchFamily="49" charset="0"/>
                </a:rPr>
                <a:t>run-instances</a:t>
              </a: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 </a:t>
              </a:r>
              <a:r>
                <a:rPr kumimoji="0" lang="en-US" sz="1800" b="1" i="0" u="none" strike="noStrike" kern="0" cap="none" spc="0" normalizeH="0" baseline="0" noProof="0" dirty="0">
                  <a:ln>
                    <a:noFill/>
                  </a:ln>
                  <a:solidFill>
                    <a:srgbClr val="1CC9F7"/>
                  </a:solidFill>
                  <a:effectLst/>
                  <a:uLnTx/>
                  <a:uFillTx/>
                  <a:latin typeface="Lucida Console" panose="020B0609040504020204" pitchFamily="49" charset="0"/>
                  <a:cs typeface="Courier New" panose="02070309020205020404" pitchFamily="49" charset="0"/>
                </a:rPr>
                <a:t>–-cli-input-json file://webserver.json</a:t>
              </a: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 </a:t>
              </a:r>
            </a:p>
          </p:txBody>
        </p:sp>
        <p:sp>
          <p:nvSpPr>
            <p:cNvPr id="29" name="Rounded Rectangle 21">
              <a:extLst>
                <a:ext uri="{FF2B5EF4-FFF2-40B4-BE49-F238E27FC236}">
                  <a16:creationId xmlns:a16="http://schemas.microsoft.com/office/drawing/2014/main" id="{71A7D7A6-966D-430F-82D3-97C926886900}"/>
                </a:ext>
              </a:extLst>
            </p:cNvPr>
            <p:cNvSpPr/>
            <p:nvPr/>
          </p:nvSpPr>
          <p:spPr>
            <a:xfrm>
              <a:off x="1020265" y="4713927"/>
              <a:ext cx="10151471" cy="1258372"/>
            </a:xfrm>
            <a:prstGeom prst="roundRect">
              <a:avLst>
                <a:gd name="adj" fmla="val 8142"/>
              </a:avLst>
            </a:prstGeom>
            <a:solidFill>
              <a:srgbClr val="000000"/>
            </a:solidFill>
            <a:ln w="28575">
              <a:solidFill>
                <a:srgbClr val="232F3E">
                  <a:lumMod val="75000"/>
                </a:srgbClr>
              </a:solidFill>
            </a:ln>
            <a:effectLst>
              <a:outerShdw blurRad="50800" dist="38100" dir="2700000" algn="tl" rotWithShape="0">
                <a:prstClr val="black">
                  <a:alpha val="40000"/>
                </a:prstClr>
              </a:outerShdw>
            </a:effectLst>
          </p:spPr>
          <p:txBody>
            <a:bodyPr wrap="square" lIns="182880" tIns="182880" rIns="182880" bIns="18288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 aws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 aws ec2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 aws ec2 describe-instances help</a:t>
              </a:r>
            </a:p>
          </p:txBody>
        </p:sp>
        <p:cxnSp>
          <p:nvCxnSpPr>
            <p:cNvPr id="30" name="Straight Arrow Connector 29">
              <a:extLst>
                <a:ext uri="{FF2B5EF4-FFF2-40B4-BE49-F238E27FC236}">
                  <a16:creationId xmlns:a16="http://schemas.microsoft.com/office/drawing/2014/main" id="{CC44DB47-4313-46F5-9A2E-88A255221424}"/>
                </a:ext>
                <a:ext uri="{C183D7F6-B498-43B3-948B-1728B52AA6E4}">
                  <adec:decorative xmlns:adec="http://schemas.microsoft.com/office/drawing/2017/decorative" val="1"/>
                </a:ext>
              </a:extLst>
            </p:cNvPr>
            <p:cNvCxnSpPr/>
            <p:nvPr/>
          </p:nvCxnSpPr>
          <p:spPr>
            <a:xfrm flipH="1">
              <a:off x="6319271" y="2648264"/>
              <a:ext cx="1" cy="546695"/>
            </a:xfrm>
            <a:prstGeom prst="straightConnector1">
              <a:avLst/>
            </a:prstGeom>
            <a:noFill/>
            <a:ln w="28575" cap="flat" cmpd="sng" algn="ctr">
              <a:solidFill>
                <a:srgbClr val="1CC9F7"/>
              </a:solidFill>
              <a:prstDash val="solid"/>
              <a:miter lim="800000"/>
              <a:tailEnd type="triangle"/>
            </a:ln>
            <a:effectLst/>
          </p:spPr>
        </p:cxnSp>
        <p:cxnSp>
          <p:nvCxnSpPr>
            <p:cNvPr id="31" name="Straight Arrow Connector 30">
              <a:extLst>
                <a:ext uri="{FF2B5EF4-FFF2-40B4-BE49-F238E27FC236}">
                  <a16:creationId xmlns:a16="http://schemas.microsoft.com/office/drawing/2014/main" id="{94A531FF-2FC8-4FA7-9506-BD89CCA2B9F4}"/>
                </a:ext>
                <a:ext uri="{C183D7F6-B498-43B3-948B-1728B52AA6E4}">
                  <adec:decorative xmlns:adec="http://schemas.microsoft.com/office/drawing/2017/decorative" val="1"/>
                </a:ext>
              </a:extLst>
            </p:cNvPr>
            <p:cNvCxnSpPr/>
            <p:nvPr/>
          </p:nvCxnSpPr>
          <p:spPr>
            <a:xfrm flipH="1">
              <a:off x="10007330" y="2648264"/>
              <a:ext cx="1" cy="546695"/>
            </a:xfrm>
            <a:prstGeom prst="straightConnector1">
              <a:avLst/>
            </a:prstGeom>
            <a:noFill/>
            <a:ln w="28575" cap="flat" cmpd="sng" algn="ctr">
              <a:solidFill>
                <a:srgbClr val="F173F1"/>
              </a:solidFill>
              <a:prstDash val="solid"/>
              <a:miter lim="800000"/>
              <a:tailEnd type="triangle"/>
            </a:ln>
            <a:effectLst/>
          </p:spPr>
        </p:cxnSp>
        <p:cxnSp>
          <p:nvCxnSpPr>
            <p:cNvPr id="32" name="Straight Arrow Connector 31">
              <a:extLst>
                <a:ext uri="{FF2B5EF4-FFF2-40B4-BE49-F238E27FC236}">
                  <a16:creationId xmlns:a16="http://schemas.microsoft.com/office/drawing/2014/main" id="{61BB3681-3F7F-42E3-8B72-4C30AB9C2E8D}"/>
                </a:ext>
                <a:ext uri="{C183D7F6-B498-43B3-948B-1728B52AA6E4}">
                  <adec:decorative xmlns:adec="http://schemas.microsoft.com/office/drawing/2017/decorative" val="1"/>
                </a:ext>
              </a:extLst>
            </p:cNvPr>
            <p:cNvCxnSpPr/>
            <p:nvPr/>
          </p:nvCxnSpPr>
          <p:spPr>
            <a:xfrm flipH="1">
              <a:off x="3389034" y="2648264"/>
              <a:ext cx="1" cy="546695"/>
            </a:xfrm>
            <a:prstGeom prst="straightConnector1">
              <a:avLst/>
            </a:prstGeom>
            <a:noFill/>
            <a:ln w="28575" cap="flat" cmpd="sng" algn="ctr">
              <a:solidFill>
                <a:srgbClr val="36C2B3"/>
              </a:solidFill>
              <a:prstDash val="solid"/>
              <a:miter lim="800000"/>
              <a:tailEnd type="triangle"/>
            </a:ln>
            <a:effectLst/>
          </p:spPr>
        </p:cxnSp>
        <p:cxnSp>
          <p:nvCxnSpPr>
            <p:cNvPr id="33" name="Straight Arrow Connector 32">
              <a:extLst>
                <a:ext uri="{FF2B5EF4-FFF2-40B4-BE49-F238E27FC236}">
                  <a16:creationId xmlns:a16="http://schemas.microsoft.com/office/drawing/2014/main" id="{BD06C177-15CB-46AA-8D41-FBDE4CC91A7A}"/>
                </a:ext>
                <a:ext uri="{C183D7F6-B498-43B3-948B-1728B52AA6E4}">
                  <adec:decorative xmlns:adec="http://schemas.microsoft.com/office/drawing/2017/decorative" val="1"/>
                </a:ext>
              </a:extLst>
            </p:cNvPr>
            <p:cNvCxnSpPr/>
            <p:nvPr/>
          </p:nvCxnSpPr>
          <p:spPr>
            <a:xfrm flipH="1">
              <a:off x="1995203" y="2648264"/>
              <a:ext cx="1" cy="546695"/>
            </a:xfrm>
            <a:prstGeom prst="straightConnector1">
              <a:avLst/>
            </a:prstGeom>
            <a:noFill/>
            <a:ln w="28575" cap="flat" cmpd="sng" algn="ctr">
              <a:solidFill>
                <a:srgbClr val="FF9900"/>
              </a:solidFill>
              <a:prstDash val="solid"/>
              <a:miter lim="800000"/>
              <a:tailEnd type="triangle"/>
            </a:ln>
            <a:effectLst/>
          </p:spPr>
        </p:cxnSp>
        <p:pic>
          <p:nvPicPr>
            <p:cNvPr id="34" name="Graphic 8">
              <a:extLst>
                <a:ext uri="{FF2B5EF4-FFF2-40B4-BE49-F238E27FC236}">
                  <a16:creationId xmlns:a16="http://schemas.microsoft.com/office/drawing/2014/main" id="{3BFB1F71-9B6C-4FED-BE7C-2DA6A7F17E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69126" y="1033272"/>
              <a:ext cx="711200" cy="711200"/>
            </a:xfrm>
            <a:prstGeom prst="rect">
              <a:avLst/>
            </a:prstGeom>
          </p:spPr>
        </p:pic>
      </p:grpSp>
    </p:spTree>
    <p:custDataLst>
      <p:tags r:id="rId1"/>
    </p:custDataLst>
    <p:extLst>
      <p:ext uri="{BB962C8B-B14F-4D97-AF65-F5344CB8AC3E}">
        <p14:creationId xmlns:p14="http://schemas.microsoft.com/office/powerpoint/2010/main" val="366970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62281F9-00B2-4D9D-838A-5ADDECDEB762}"/>
              </a:ext>
            </a:extLst>
          </p:cNvPr>
          <p:cNvSpPr>
            <a:spLocks noGrp="1"/>
          </p:cNvSpPr>
          <p:nvPr>
            <p:ph type="sldNum" idx="97"/>
          </p:nvPr>
        </p:nvSpPr>
        <p:spPr/>
        <p:txBody>
          <a:bodyPr/>
          <a:lstStyle/>
          <a:p>
            <a:fld id="{4037B1B0-0345-4E15-985A-6BECCDBE474F}" type="slidenum">
              <a:rPr lang="en-US" smtClean="0"/>
              <a:pPr/>
              <a:t>8</a:t>
            </a:fld>
            <a:endParaRPr lang="en-US"/>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CLI option: </a:t>
            </a:r>
            <a:r>
              <a:rPr lang="en-US" dirty="0">
                <a:latin typeface="Lucida Console" panose="020B0609040504020204" pitchFamily="49" charset="0"/>
                <a:cs typeface="Courier New" panose="02070309020205020404" pitchFamily="49" charset="0"/>
              </a:rPr>
              <a:t>--dry-run</a:t>
            </a:r>
            <a:endParaRPr lang="en-US" dirty="0"/>
          </a:p>
        </p:txBody>
      </p:sp>
      <p:sp>
        <p:nvSpPr>
          <p:cNvPr id="4" name="Content Placeholder 2">
            <a:extLst>
              <a:ext uri="{FF2B5EF4-FFF2-40B4-BE49-F238E27FC236}">
                <a16:creationId xmlns:a16="http://schemas.microsoft.com/office/drawing/2014/main" id="{19ED97C7-665D-41CA-A2A8-F7B0163B2E39}"/>
              </a:ext>
            </a:extLst>
          </p:cNvPr>
          <p:cNvSpPr txBox="1">
            <a:spLocks/>
          </p:cNvSpPr>
          <p:nvPr/>
        </p:nvSpPr>
        <p:spPr>
          <a:xfrm>
            <a:off x="419100" y="1528175"/>
            <a:ext cx="11353800" cy="1754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007" marR="0" lvl="0" indent="-618051"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Checks whether you have required</a:t>
            </a:r>
            <a:r>
              <a:rPr kumimoji="0" lang="en-US" sz="2400" b="1"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 </a:t>
            </a:r>
            <a:r>
              <a:rPr kumimoji="0" lang="en-US" sz="240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permissions</a:t>
            </a:r>
            <a:r>
              <a:rPr kumimoji="0" lang="en-US" sz="2400" b="1"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 </a:t>
            </a: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for the action, without actually making the request</a:t>
            </a:r>
          </a:p>
          <a:p>
            <a:pPr marL="1071007" marR="0" lvl="0" indent="-618051"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panose="020B0603020204020204" pitchFamily="34" charset="0"/>
                <a:cs typeface="Amazon Ember" panose="020B0603020204020204" pitchFamily="34" charset="0"/>
              </a:rPr>
              <a:t>Provides an error response</a:t>
            </a:r>
          </a:p>
        </p:txBody>
      </p:sp>
      <p:sp>
        <p:nvSpPr>
          <p:cNvPr id="5" name="CodeIntroBox8" descr="The following is an example of the --dry-run option.&#10;">
            <a:extLst>
              <a:ext uri="{FF2B5EF4-FFF2-40B4-BE49-F238E27FC236}">
                <a16:creationId xmlns:a16="http://schemas.microsoft.com/office/drawing/2014/main" id="{2171E333-530C-4CFF-90B0-8FD522DBBF5F}"/>
              </a:ext>
            </a:extLst>
          </p:cNvPr>
          <p:cNvSpPr/>
          <p:nvPr/>
        </p:nvSpPr>
        <p:spPr>
          <a:xfrm>
            <a:off x="1003662" y="5518511"/>
            <a:ext cx="8572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descr="&#10;">
            <a:extLst>
              <a:ext uri="{FF2B5EF4-FFF2-40B4-BE49-F238E27FC236}">
                <a16:creationId xmlns:a16="http://schemas.microsoft.com/office/drawing/2014/main" id="{2215775B-50B2-4E4B-AD80-377851515966}"/>
              </a:ext>
            </a:extLst>
          </p:cNvPr>
          <p:cNvSpPr/>
          <p:nvPr/>
        </p:nvSpPr>
        <p:spPr>
          <a:xfrm>
            <a:off x="1350593" y="3522174"/>
            <a:ext cx="9490815" cy="1172258"/>
          </a:xfrm>
          <a:prstGeom prst="roundRect">
            <a:avLst>
              <a:gd name="adj" fmla="val 9580"/>
            </a:avLst>
          </a:prstGeom>
          <a:solidFill>
            <a:srgbClr val="000000"/>
          </a:solidFill>
          <a:ln w="28575">
            <a:solidFill>
              <a:srgbClr val="232F3E">
                <a:lumMod val="75000"/>
              </a:srgbClr>
            </a:solidFill>
          </a:ln>
          <a:effectLst>
            <a:outerShdw blurRad="50800" dist="38100" dir="2700000" algn="tl" rotWithShape="0">
              <a:prstClr val="black">
                <a:alpha val="40000"/>
              </a:prstClr>
            </a:outerShdw>
          </a:effectLst>
        </p:spPr>
        <p:txBody>
          <a:bodyPr wrap="square" lIns="91440" tIns="91440" rIns="91440" bIns="91440" rtlCol="0" anchor="t" anchorCtr="0">
            <a:no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aws ec2 run-instances --image-id ami-1a2b3c4d --count 1 </a:t>
            </a:r>
            <a:br>
              <a:rPr kumimoji="0" lang="en-US" alt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br>
            <a:r>
              <a:rPr kumimoji="0" lang="en-US" alt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--instance-type c5.large --key-name MyKeyPair </a:t>
            </a:r>
            <a:br>
              <a:rPr kumimoji="0" lang="en-US" alt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br>
            <a:r>
              <a:rPr kumimoji="0" lang="en-US" altLang="en-US" sz="1800" b="1" i="0" u="none" strike="noStrike" kern="0" cap="none" spc="0" normalizeH="0" baseline="0" noProof="0" dirty="0">
                <a:ln>
                  <a:noFill/>
                </a:ln>
                <a:solidFill>
                  <a:srgbClr val="FFFFFF"/>
                </a:solidFill>
                <a:effectLst/>
                <a:uLnTx/>
                <a:uFillTx/>
                <a:latin typeface="Lucida Console" panose="020B0609040504020204" pitchFamily="49" charset="0"/>
                <a:cs typeface="Courier New" panose="02070309020205020404" pitchFamily="49" charset="0"/>
              </a:rPr>
              <a:t>--security-groups MySecurityGroup </a:t>
            </a:r>
            <a:r>
              <a:rPr kumimoji="0" lang="en-US" altLang="en-US" sz="1800" b="1" i="0" u="none" strike="noStrike" kern="0" cap="none" spc="0" normalizeH="0" baseline="0" noProof="0" dirty="0">
                <a:ln>
                  <a:noFill/>
                </a:ln>
                <a:solidFill>
                  <a:srgbClr val="E617E6"/>
                </a:solidFill>
                <a:effectLst/>
                <a:uLnTx/>
                <a:uFillTx/>
                <a:latin typeface="Lucida Console" panose="020B0609040504020204" pitchFamily="49" charset="0"/>
                <a:cs typeface="Courier New" panose="02070309020205020404" pitchFamily="49" charset="0"/>
              </a:rPr>
              <a:t>--dry-run</a:t>
            </a:r>
          </a:p>
        </p:txBody>
      </p:sp>
    </p:spTree>
    <p:custDataLst>
      <p:tags r:id="rId1"/>
    </p:custDataLst>
    <p:extLst>
      <p:ext uri="{BB962C8B-B14F-4D97-AF65-F5344CB8AC3E}">
        <p14:creationId xmlns:p14="http://schemas.microsoft.com/office/powerpoint/2010/main" val="572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3159011-E745-47C7-9B51-6F99BFD97893}"/>
              </a:ext>
            </a:extLst>
          </p:cNvPr>
          <p:cNvSpPr>
            <a:spLocks noGrp="1"/>
          </p:cNvSpPr>
          <p:nvPr>
            <p:ph type="sldNum" idx="97"/>
          </p:nvPr>
        </p:nvSpPr>
        <p:spPr/>
        <p:txBody>
          <a:bodyPr/>
          <a:lstStyle/>
          <a:p>
            <a:fld id="{930176A1-BCF0-4712-97A6-6B495F55390B}" type="slidenum">
              <a:rPr lang="en-US" smtClean="0"/>
              <a:pPr/>
              <a:t>9</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0" y="292099"/>
            <a:ext cx="4419600" cy="2204916"/>
          </a:xfrm>
        </p:spPr>
        <p:txBody>
          <a:bodyPr/>
          <a:lstStyle/>
          <a:p>
            <a:r>
              <a:rPr lang="en-US" dirty="0"/>
              <a:t>Session Manager, a capability of AWS Systems Manager</a:t>
            </a:r>
          </a:p>
        </p:txBody>
      </p:sp>
      <p:grpSp>
        <p:nvGrpSpPr>
          <p:cNvPr id="6" name="Keys">
            <a:extLst>
              <a:ext uri="{FF2B5EF4-FFF2-40B4-BE49-F238E27FC236}">
                <a16:creationId xmlns:a16="http://schemas.microsoft.com/office/drawing/2014/main" id="{817B1CFE-2A52-4828-82D8-8875D0D68CAB}"/>
              </a:ext>
              <a:ext uri="{C183D7F6-B498-43B3-948B-1728B52AA6E4}">
                <adec:decorative xmlns:adec="http://schemas.microsoft.com/office/drawing/2017/decorative" val="1"/>
              </a:ext>
            </a:extLst>
          </p:cNvPr>
          <p:cNvGrpSpPr/>
          <p:nvPr/>
        </p:nvGrpSpPr>
        <p:grpSpPr>
          <a:xfrm>
            <a:off x="999351" y="2935809"/>
            <a:ext cx="2385451" cy="3135491"/>
            <a:chOff x="5364201" y="1918539"/>
            <a:chExt cx="678254" cy="1038029"/>
          </a:xfrm>
        </p:grpSpPr>
        <p:sp useBgFill="1">
          <p:nvSpPr>
            <p:cNvPr id="7" name="Freeform: Shape 193">
              <a:extLst>
                <a:ext uri="{FF2B5EF4-FFF2-40B4-BE49-F238E27FC236}">
                  <a16:creationId xmlns:a16="http://schemas.microsoft.com/office/drawing/2014/main" id="{D076607F-E890-401F-9F83-6BF35260023A}"/>
                </a:ext>
                <a:ext uri="{C183D7F6-B498-43B3-948B-1728B52AA6E4}">
                  <adec:decorative xmlns:adec="http://schemas.microsoft.com/office/drawing/2017/decorative" val="1"/>
                </a:ext>
              </a:extLst>
            </p:cNvPr>
            <p:cNvSpPr/>
            <p:nvPr/>
          </p:nvSpPr>
          <p:spPr>
            <a:xfrm rot="7052697" flipV="1">
              <a:off x="5148676" y="2328753"/>
              <a:ext cx="808862" cy="377812"/>
            </a:xfrm>
            <a:custGeom>
              <a:avLst/>
              <a:gdLst>
                <a:gd name="connsiteX0" fmla="*/ 172433 w 1625423"/>
                <a:gd name="connsiteY0" fmla="*/ 447792 h 759215"/>
                <a:gd name="connsiteX1" fmla="*/ 236831 w 1625423"/>
                <a:gd name="connsiteY1" fmla="*/ 300776 h 759215"/>
                <a:gd name="connsiteX2" fmla="*/ 383847 w 1625423"/>
                <a:gd name="connsiteY2" fmla="*/ 365174 h 759215"/>
                <a:gd name="connsiteX3" fmla="*/ 319449 w 1625423"/>
                <a:gd name="connsiteY3" fmla="*/ 512190 h 759215"/>
                <a:gd name="connsiteX4" fmla="*/ 172433 w 1625423"/>
                <a:gd name="connsiteY4" fmla="*/ 447792 h 759215"/>
                <a:gd name="connsiteX5" fmla="*/ 26133 w 1625423"/>
                <a:gd name="connsiteY5" fmla="*/ 517741 h 759215"/>
                <a:gd name="connsiteX6" fmla="*/ 517740 w 1625423"/>
                <a:gd name="connsiteY6" fmla="*/ 733082 h 759215"/>
                <a:gd name="connsiteX7" fmla="*/ 727226 w 1625423"/>
                <a:gd name="connsiteY7" fmla="*/ 531877 h 759215"/>
                <a:gd name="connsiteX8" fmla="*/ 735093 w 1625423"/>
                <a:gd name="connsiteY8" fmla="*/ 507920 h 759215"/>
                <a:gd name="connsiteX9" fmla="*/ 1455172 w 1625423"/>
                <a:gd name="connsiteY9" fmla="*/ 507920 h 759215"/>
                <a:gd name="connsiteX10" fmla="*/ 1455172 w 1625423"/>
                <a:gd name="connsiteY10" fmla="*/ 507921 h 759215"/>
                <a:gd name="connsiteX11" fmla="*/ 1625423 w 1625423"/>
                <a:gd name="connsiteY11" fmla="*/ 393617 h 759215"/>
                <a:gd name="connsiteX12" fmla="*/ 1455173 w 1625423"/>
                <a:gd name="connsiteY12" fmla="*/ 279315 h 759215"/>
                <a:gd name="connsiteX13" fmla="*/ 1455173 w 1625423"/>
                <a:gd name="connsiteY13" fmla="*/ 279313 h 759215"/>
                <a:gd name="connsiteX14" fmla="*/ 1333418 w 1625423"/>
                <a:gd name="connsiteY14" fmla="*/ 279313 h 759215"/>
                <a:gd name="connsiteX15" fmla="*/ 1238969 w 1625423"/>
                <a:gd name="connsiteY15" fmla="*/ 187882 h 759215"/>
                <a:gd name="connsiteX16" fmla="*/ 1144520 w 1625423"/>
                <a:gd name="connsiteY16" fmla="*/ 279313 h 759215"/>
                <a:gd name="connsiteX17" fmla="*/ 998842 w 1625423"/>
                <a:gd name="connsiteY17" fmla="*/ 279313 h 759215"/>
                <a:gd name="connsiteX18" fmla="*/ 941690 w 1625423"/>
                <a:gd name="connsiteY18" fmla="*/ 223987 h 759215"/>
                <a:gd name="connsiteX19" fmla="*/ 884538 w 1625423"/>
                <a:gd name="connsiteY19" fmla="*/ 279313 h 759215"/>
                <a:gd name="connsiteX20" fmla="*/ 743638 w 1625423"/>
                <a:gd name="connsiteY20" fmla="*/ 279313 h 759215"/>
                <a:gd name="connsiteX21" fmla="*/ 733081 w 1625423"/>
                <a:gd name="connsiteY21" fmla="*/ 241475 h 759215"/>
                <a:gd name="connsiteX22" fmla="*/ 241474 w 1625423"/>
                <a:gd name="connsiteY22" fmla="*/ 26133 h 759215"/>
                <a:gd name="connsiteX23" fmla="*/ 26133 w 1625423"/>
                <a:gd name="connsiteY23" fmla="*/ 517741 h 7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5423" h="759215">
                  <a:moveTo>
                    <a:pt x="172433" y="447792"/>
                  </a:moveTo>
                  <a:cubicBezTo>
                    <a:pt x="149619" y="389412"/>
                    <a:pt x="178451" y="323590"/>
                    <a:pt x="236831" y="300776"/>
                  </a:cubicBezTo>
                  <a:cubicBezTo>
                    <a:pt x="295212" y="277962"/>
                    <a:pt x="361033" y="306794"/>
                    <a:pt x="383847" y="365174"/>
                  </a:cubicBezTo>
                  <a:cubicBezTo>
                    <a:pt x="406662" y="423555"/>
                    <a:pt x="377830" y="489376"/>
                    <a:pt x="319449" y="512190"/>
                  </a:cubicBezTo>
                  <a:cubicBezTo>
                    <a:pt x="261068" y="535005"/>
                    <a:pt x="195247" y="506173"/>
                    <a:pt x="172433" y="447792"/>
                  </a:cubicBezTo>
                  <a:close/>
                  <a:moveTo>
                    <a:pt x="26133" y="517741"/>
                  </a:moveTo>
                  <a:cubicBezTo>
                    <a:pt x="102421" y="712959"/>
                    <a:pt x="322522" y="809371"/>
                    <a:pt x="517740" y="733082"/>
                  </a:cubicBezTo>
                  <a:cubicBezTo>
                    <a:pt x="615349" y="694938"/>
                    <a:pt x="688256" y="620840"/>
                    <a:pt x="727226" y="531877"/>
                  </a:cubicBezTo>
                  <a:lnTo>
                    <a:pt x="735093" y="507920"/>
                  </a:lnTo>
                  <a:lnTo>
                    <a:pt x="1455172" y="507920"/>
                  </a:lnTo>
                  <a:lnTo>
                    <a:pt x="1455172" y="507921"/>
                  </a:lnTo>
                  <a:lnTo>
                    <a:pt x="1625423" y="393617"/>
                  </a:lnTo>
                  <a:lnTo>
                    <a:pt x="1455173" y="279315"/>
                  </a:lnTo>
                  <a:lnTo>
                    <a:pt x="1455173" y="279313"/>
                  </a:lnTo>
                  <a:lnTo>
                    <a:pt x="1333418" y="279313"/>
                  </a:lnTo>
                  <a:lnTo>
                    <a:pt x="1238969" y="187882"/>
                  </a:lnTo>
                  <a:lnTo>
                    <a:pt x="1144520" y="279313"/>
                  </a:lnTo>
                  <a:lnTo>
                    <a:pt x="998842" y="279313"/>
                  </a:lnTo>
                  <a:lnTo>
                    <a:pt x="941690" y="223987"/>
                  </a:lnTo>
                  <a:lnTo>
                    <a:pt x="884538" y="279313"/>
                  </a:lnTo>
                  <a:lnTo>
                    <a:pt x="743638" y="279313"/>
                  </a:lnTo>
                  <a:lnTo>
                    <a:pt x="733081" y="241475"/>
                  </a:lnTo>
                  <a:cubicBezTo>
                    <a:pt x="656793" y="46257"/>
                    <a:pt x="436692" y="-50155"/>
                    <a:pt x="241474" y="26133"/>
                  </a:cubicBezTo>
                  <a:cubicBezTo>
                    <a:pt x="46256" y="102422"/>
                    <a:pt x="-50156" y="322523"/>
                    <a:pt x="26133" y="517741"/>
                  </a:cubicBezTo>
                  <a:close/>
                </a:path>
              </a:pathLst>
            </a:custGeom>
            <a:ln w="38100">
              <a:solidFill>
                <a:schemeClr val="accent4">
                  <a:alpha val="52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useBgFill="1">
          <p:nvSpPr>
            <p:cNvPr id="8" name="Freeform: Shape 194">
              <a:extLst>
                <a:ext uri="{FF2B5EF4-FFF2-40B4-BE49-F238E27FC236}">
                  <a16:creationId xmlns:a16="http://schemas.microsoft.com/office/drawing/2014/main" id="{8AE52F4E-C384-49A4-B458-2ED567A318DC}"/>
                </a:ext>
                <a:ext uri="{C183D7F6-B498-43B3-948B-1728B52AA6E4}">
                  <adec:decorative xmlns:adec="http://schemas.microsoft.com/office/drawing/2017/decorative" val="1"/>
                </a:ext>
              </a:extLst>
            </p:cNvPr>
            <p:cNvSpPr/>
            <p:nvPr/>
          </p:nvSpPr>
          <p:spPr>
            <a:xfrm rot="5400000" flipV="1">
              <a:off x="5304091" y="2363231"/>
              <a:ext cx="808862" cy="377812"/>
            </a:xfrm>
            <a:custGeom>
              <a:avLst/>
              <a:gdLst>
                <a:gd name="connsiteX0" fmla="*/ 172433 w 1625423"/>
                <a:gd name="connsiteY0" fmla="*/ 447792 h 759215"/>
                <a:gd name="connsiteX1" fmla="*/ 236831 w 1625423"/>
                <a:gd name="connsiteY1" fmla="*/ 300776 h 759215"/>
                <a:gd name="connsiteX2" fmla="*/ 383847 w 1625423"/>
                <a:gd name="connsiteY2" fmla="*/ 365174 h 759215"/>
                <a:gd name="connsiteX3" fmla="*/ 319449 w 1625423"/>
                <a:gd name="connsiteY3" fmla="*/ 512190 h 759215"/>
                <a:gd name="connsiteX4" fmla="*/ 172433 w 1625423"/>
                <a:gd name="connsiteY4" fmla="*/ 447792 h 759215"/>
                <a:gd name="connsiteX5" fmla="*/ 26133 w 1625423"/>
                <a:gd name="connsiteY5" fmla="*/ 517741 h 759215"/>
                <a:gd name="connsiteX6" fmla="*/ 517740 w 1625423"/>
                <a:gd name="connsiteY6" fmla="*/ 733082 h 759215"/>
                <a:gd name="connsiteX7" fmla="*/ 727226 w 1625423"/>
                <a:gd name="connsiteY7" fmla="*/ 531877 h 759215"/>
                <a:gd name="connsiteX8" fmla="*/ 735093 w 1625423"/>
                <a:gd name="connsiteY8" fmla="*/ 507920 h 759215"/>
                <a:gd name="connsiteX9" fmla="*/ 1455172 w 1625423"/>
                <a:gd name="connsiteY9" fmla="*/ 507920 h 759215"/>
                <a:gd name="connsiteX10" fmla="*/ 1455172 w 1625423"/>
                <a:gd name="connsiteY10" fmla="*/ 507921 h 759215"/>
                <a:gd name="connsiteX11" fmla="*/ 1625423 w 1625423"/>
                <a:gd name="connsiteY11" fmla="*/ 393617 h 759215"/>
                <a:gd name="connsiteX12" fmla="*/ 1455173 w 1625423"/>
                <a:gd name="connsiteY12" fmla="*/ 279315 h 759215"/>
                <a:gd name="connsiteX13" fmla="*/ 1455173 w 1625423"/>
                <a:gd name="connsiteY13" fmla="*/ 279313 h 759215"/>
                <a:gd name="connsiteX14" fmla="*/ 1333418 w 1625423"/>
                <a:gd name="connsiteY14" fmla="*/ 279313 h 759215"/>
                <a:gd name="connsiteX15" fmla="*/ 1238969 w 1625423"/>
                <a:gd name="connsiteY15" fmla="*/ 187882 h 759215"/>
                <a:gd name="connsiteX16" fmla="*/ 1144520 w 1625423"/>
                <a:gd name="connsiteY16" fmla="*/ 279313 h 759215"/>
                <a:gd name="connsiteX17" fmla="*/ 998842 w 1625423"/>
                <a:gd name="connsiteY17" fmla="*/ 279313 h 759215"/>
                <a:gd name="connsiteX18" fmla="*/ 941690 w 1625423"/>
                <a:gd name="connsiteY18" fmla="*/ 223987 h 759215"/>
                <a:gd name="connsiteX19" fmla="*/ 884538 w 1625423"/>
                <a:gd name="connsiteY19" fmla="*/ 279313 h 759215"/>
                <a:gd name="connsiteX20" fmla="*/ 743638 w 1625423"/>
                <a:gd name="connsiteY20" fmla="*/ 279313 h 759215"/>
                <a:gd name="connsiteX21" fmla="*/ 733081 w 1625423"/>
                <a:gd name="connsiteY21" fmla="*/ 241475 h 759215"/>
                <a:gd name="connsiteX22" fmla="*/ 241474 w 1625423"/>
                <a:gd name="connsiteY22" fmla="*/ 26133 h 759215"/>
                <a:gd name="connsiteX23" fmla="*/ 26133 w 1625423"/>
                <a:gd name="connsiteY23" fmla="*/ 517741 h 7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5423" h="759215">
                  <a:moveTo>
                    <a:pt x="172433" y="447792"/>
                  </a:moveTo>
                  <a:cubicBezTo>
                    <a:pt x="149619" y="389412"/>
                    <a:pt x="178451" y="323590"/>
                    <a:pt x="236831" y="300776"/>
                  </a:cubicBezTo>
                  <a:cubicBezTo>
                    <a:pt x="295212" y="277962"/>
                    <a:pt x="361033" y="306794"/>
                    <a:pt x="383847" y="365174"/>
                  </a:cubicBezTo>
                  <a:cubicBezTo>
                    <a:pt x="406662" y="423555"/>
                    <a:pt x="377830" y="489376"/>
                    <a:pt x="319449" y="512190"/>
                  </a:cubicBezTo>
                  <a:cubicBezTo>
                    <a:pt x="261068" y="535005"/>
                    <a:pt x="195247" y="506173"/>
                    <a:pt x="172433" y="447792"/>
                  </a:cubicBezTo>
                  <a:close/>
                  <a:moveTo>
                    <a:pt x="26133" y="517741"/>
                  </a:moveTo>
                  <a:cubicBezTo>
                    <a:pt x="102421" y="712959"/>
                    <a:pt x="322522" y="809371"/>
                    <a:pt x="517740" y="733082"/>
                  </a:cubicBezTo>
                  <a:cubicBezTo>
                    <a:pt x="615349" y="694938"/>
                    <a:pt x="688256" y="620840"/>
                    <a:pt x="727226" y="531877"/>
                  </a:cubicBezTo>
                  <a:lnTo>
                    <a:pt x="735093" y="507920"/>
                  </a:lnTo>
                  <a:lnTo>
                    <a:pt x="1455172" y="507920"/>
                  </a:lnTo>
                  <a:lnTo>
                    <a:pt x="1455172" y="507921"/>
                  </a:lnTo>
                  <a:lnTo>
                    <a:pt x="1625423" y="393617"/>
                  </a:lnTo>
                  <a:lnTo>
                    <a:pt x="1455173" y="279315"/>
                  </a:lnTo>
                  <a:lnTo>
                    <a:pt x="1455173" y="279313"/>
                  </a:lnTo>
                  <a:lnTo>
                    <a:pt x="1333418" y="279313"/>
                  </a:lnTo>
                  <a:lnTo>
                    <a:pt x="1238969" y="187882"/>
                  </a:lnTo>
                  <a:lnTo>
                    <a:pt x="1144520" y="279313"/>
                  </a:lnTo>
                  <a:lnTo>
                    <a:pt x="998842" y="279313"/>
                  </a:lnTo>
                  <a:lnTo>
                    <a:pt x="941690" y="223987"/>
                  </a:lnTo>
                  <a:lnTo>
                    <a:pt x="884538" y="279313"/>
                  </a:lnTo>
                  <a:lnTo>
                    <a:pt x="743638" y="279313"/>
                  </a:lnTo>
                  <a:lnTo>
                    <a:pt x="733081" y="241475"/>
                  </a:lnTo>
                  <a:cubicBezTo>
                    <a:pt x="656793" y="46257"/>
                    <a:pt x="436692" y="-50155"/>
                    <a:pt x="241474" y="26133"/>
                  </a:cubicBezTo>
                  <a:cubicBezTo>
                    <a:pt x="46256" y="102422"/>
                    <a:pt x="-50156" y="322523"/>
                    <a:pt x="26133" y="517741"/>
                  </a:cubicBezTo>
                  <a:close/>
                </a:path>
              </a:pathLst>
            </a:custGeom>
            <a:ln w="38100">
              <a:solidFill>
                <a:schemeClr val="accent4">
                  <a:alpha val="52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p:nvSpPr>
            <p:cNvPr id="9" name="Oval 8">
              <a:extLst>
                <a:ext uri="{FF2B5EF4-FFF2-40B4-BE49-F238E27FC236}">
                  <a16:creationId xmlns:a16="http://schemas.microsoft.com/office/drawing/2014/main" id="{3BF4D037-6267-4137-A95B-4279D4490557}"/>
                </a:ext>
                <a:ext uri="{C183D7F6-B498-43B3-948B-1728B52AA6E4}">
                  <adec:decorative xmlns:adec="http://schemas.microsoft.com/office/drawing/2017/decorative" val="1"/>
                </a:ext>
              </a:extLst>
            </p:cNvPr>
            <p:cNvSpPr/>
            <p:nvPr/>
          </p:nvSpPr>
          <p:spPr>
            <a:xfrm>
              <a:off x="5673400" y="2168057"/>
              <a:ext cx="230789" cy="230789"/>
            </a:xfrm>
            <a:prstGeom prst="ellipse">
              <a:avLst/>
            </a:prstGeom>
            <a:noFill/>
            <a:ln>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useBgFill="1">
          <p:nvSpPr>
            <p:cNvPr id="10" name="Freeform: Shape 196">
              <a:extLst>
                <a:ext uri="{FF2B5EF4-FFF2-40B4-BE49-F238E27FC236}">
                  <a16:creationId xmlns:a16="http://schemas.microsoft.com/office/drawing/2014/main" id="{DFD6A727-519C-4387-9685-A908D3BCEB5A}"/>
                </a:ext>
                <a:ext uri="{C183D7F6-B498-43B3-948B-1728B52AA6E4}">
                  <adec:decorative xmlns:adec="http://schemas.microsoft.com/office/drawing/2017/decorative" val="1"/>
                </a:ext>
              </a:extLst>
            </p:cNvPr>
            <p:cNvSpPr/>
            <p:nvPr/>
          </p:nvSpPr>
          <p:spPr>
            <a:xfrm rot="4119307" flipV="1">
              <a:off x="5449118" y="2337044"/>
              <a:ext cx="808862" cy="377812"/>
            </a:xfrm>
            <a:custGeom>
              <a:avLst/>
              <a:gdLst>
                <a:gd name="connsiteX0" fmla="*/ 172433 w 1625423"/>
                <a:gd name="connsiteY0" fmla="*/ 447792 h 759215"/>
                <a:gd name="connsiteX1" fmla="*/ 236831 w 1625423"/>
                <a:gd name="connsiteY1" fmla="*/ 300776 h 759215"/>
                <a:gd name="connsiteX2" fmla="*/ 383847 w 1625423"/>
                <a:gd name="connsiteY2" fmla="*/ 365174 h 759215"/>
                <a:gd name="connsiteX3" fmla="*/ 319449 w 1625423"/>
                <a:gd name="connsiteY3" fmla="*/ 512190 h 759215"/>
                <a:gd name="connsiteX4" fmla="*/ 172433 w 1625423"/>
                <a:gd name="connsiteY4" fmla="*/ 447792 h 759215"/>
                <a:gd name="connsiteX5" fmla="*/ 26133 w 1625423"/>
                <a:gd name="connsiteY5" fmla="*/ 517741 h 759215"/>
                <a:gd name="connsiteX6" fmla="*/ 517740 w 1625423"/>
                <a:gd name="connsiteY6" fmla="*/ 733082 h 759215"/>
                <a:gd name="connsiteX7" fmla="*/ 727226 w 1625423"/>
                <a:gd name="connsiteY7" fmla="*/ 531877 h 759215"/>
                <a:gd name="connsiteX8" fmla="*/ 735093 w 1625423"/>
                <a:gd name="connsiteY8" fmla="*/ 507920 h 759215"/>
                <a:gd name="connsiteX9" fmla="*/ 1455172 w 1625423"/>
                <a:gd name="connsiteY9" fmla="*/ 507920 h 759215"/>
                <a:gd name="connsiteX10" fmla="*/ 1455172 w 1625423"/>
                <a:gd name="connsiteY10" fmla="*/ 507921 h 759215"/>
                <a:gd name="connsiteX11" fmla="*/ 1625423 w 1625423"/>
                <a:gd name="connsiteY11" fmla="*/ 393617 h 759215"/>
                <a:gd name="connsiteX12" fmla="*/ 1455173 w 1625423"/>
                <a:gd name="connsiteY12" fmla="*/ 279315 h 759215"/>
                <a:gd name="connsiteX13" fmla="*/ 1455173 w 1625423"/>
                <a:gd name="connsiteY13" fmla="*/ 279313 h 759215"/>
                <a:gd name="connsiteX14" fmla="*/ 1333418 w 1625423"/>
                <a:gd name="connsiteY14" fmla="*/ 279313 h 759215"/>
                <a:gd name="connsiteX15" fmla="*/ 1238969 w 1625423"/>
                <a:gd name="connsiteY15" fmla="*/ 187882 h 759215"/>
                <a:gd name="connsiteX16" fmla="*/ 1144520 w 1625423"/>
                <a:gd name="connsiteY16" fmla="*/ 279313 h 759215"/>
                <a:gd name="connsiteX17" fmla="*/ 998842 w 1625423"/>
                <a:gd name="connsiteY17" fmla="*/ 279313 h 759215"/>
                <a:gd name="connsiteX18" fmla="*/ 941690 w 1625423"/>
                <a:gd name="connsiteY18" fmla="*/ 223987 h 759215"/>
                <a:gd name="connsiteX19" fmla="*/ 884538 w 1625423"/>
                <a:gd name="connsiteY19" fmla="*/ 279313 h 759215"/>
                <a:gd name="connsiteX20" fmla="*/ 743638 w 1625423"/>
                <a:gd name="connsiteY20" fmla="*/ 279313 h 759215"/>
                <a:gd name="connsiteX21" fmla="*/ 733081 w 1625423"/>
                <a:gd name="connsiteY21" fmla="*/ 241475 h 759215"/>
                <a:gd name="connsiteX22" fmla="*/ 241474 w 1625423"/>
                <a:gd name="connsiteY22" fmla="*/ 26133 h 759215"/>
                <a:gd name="connsiteX23" fmla="*/ 26133 w 1625423"/>
                <a:gd name="connsiteY23" fmla="*/ 517741 h 7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5423" h="759215">
                  <a:moveTo>
                    <a:pt x="172433" y="447792"/>
                  </a:moveTo>
                  <a:cubicBezTo>
                    <a:pt x="149619" y="389412"/>
                    <a:pt x="178451" y="323590"/>
                    <a:pt x="236831" y="300776"/>
                  </a:cubicBezTo>
                  <a:cubicBezTo>
                    <a:pt x="295212" y="277962"/>
                    <a:pt x="361033" y="306794"/>
                    <a:pt x="383847" y="365174"/>
                  </a:cubicBezTo>
                  <a:cubicBezTo>
                    <a:pt x="406662" y="423555"/>
                    <a:pt x="377830" y="489376"/>
                    <a:pt x="319449" y="512190"/>
                  </a:cubicBezTo>
                  <a:cubicBezTo>
                    <a:pt x="261068" y="535005"/>
                    <a:pt x="195247" y="506173"/>
                    <a:pt x="172433" y="447792"/>
                  </a:cubicBezTo>
                  <a:close/>
                  <a:moveTo>
                    <a:pt x="26133" y="517741"/>
                  </a:moveTo>
                  <a:cubicBezTo>
                    <a:pt x="102421" y="712959"/>
                    <a:pt x="322522" y="809371"/>
                    <a:pt x="517740" y="733082"/>
                  </a:cubicBezTo>
                  <a:cubicBezTo>
                    <a:pt x="615349" y="694938"/>
                    <a:pt x="688256" y="620840"/>
                    <a:pt x="727226" y="531877"/>
                  </a:cubicBezTo>
                  <a:lnTo>
                    <a:pt x="735093" y="507920"/>
                  </a:lnTo>
                  <a:lnTo>
                    <a:pt x="1455172" y="507920"/>
                  </a:lnTo>
                  <a:lnTo>
                    <a:pt x="1455172" y="507921"/>
                  </a:lnTo>
                  <a:lnTo>
                    <a:pt x="1625423" y="393617"/>
                  </a:lnTo>
                  <a:lnTo>
                    <a:pt x="1455173" y="279315"/>
                  </a:lnTo>
                  <a:lnTo>
                    <a:pt x="1455173" y="279313"/>
                  </a:lnTo>
                  <a:lnTo>
                    <a:pt x="1333418" y="279313"/>
                  </a:lnTo>
                  <a:lnTo>
                    <a:pt x="1238969" y="187882"/>
                  </a:lnTo>
                  <a:lnTo>
                    <a:pt x="1144520" y="279313"/>
                  </a:lnTo>
                  <a:lnTo>
                    <a:pt x="998842" y="279313"/>
                  </a:lnTo>
                  <a:lnTo>
                    <a:pt x="941690" y="223987"/>
                  </a:lnTo>
                  <a:lnTo>
                    <a:pt x="884538" y="279313"/>
                  </a:lnTo>
                  <a:lnTo>
                    <a:pt x="743638" y="279313"/>
                  </a:lnTo>
                  <a:lnTo>
                    <a:pt x="733081" y="241475"/>
                  </a:lnTo>
                  <a:cubicBezTo>
                    <a:pt x="656793" y="46257"/>
                    <a:pt x="436692" y="-50155"/>
                    <a:pt x="241474" y="26133"/>
                  </a:cubicBezTo>
                  <a:cubicBezTo>
                    <a:pt x="46256" y="102422"/>
                    <a:pt x="-50156" y="322523"/>
                    <a:pt x="26133" y="517741"/>
                  </a:cubicBezTo>
                  <a:close/>
                </a:path>
              </a:pathLst>
            </a:custGeom>
            <a:ln w="38100">
              <a:solidFill>
                <a:schemeClr val="accent4">
                  <a:alpha val="52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p:nvSpPr>
            <p:cNvPr id="11" name="Freeform: Shape 197">
              <a:extLst>
                <a:ext uri="{FF2B5EF4-FFF2-40B4-BE49-F238E27FC236}">
                  <a16:creationId xmlns:a16="http://schemas.microsoft.com/office/drawing/2014/main" id="{C37BF4EF-DD20-4671-A263-9F5313BFE353}"/>
                </a:ext>
                <a:ext uri="{C183D7F6-B498-43B3-948B-1728B52AA6E4}">
                  <adec:decorative xmlns:adec="http://schemas.microsoft.com/office/drawing/2017/decorative" val="1"/>
                </a:ext>
              </a:extLst>
            </p:cNvPr>
            <p:cNvSpPr/>
            <p:nvPr/>
          </p:nvSpPr>
          <p:spPr>
            <a:xfrm>
              <a:off x="5562551" y="1918539"/>
              <a:ext cx="340939" cy="340938"/>
            </a:xfrm>
            <a:custGeom>
              <a:avLst/>
              <a:gdLst>
                <a:gd name="connsiteX0" fmla="*/ 170304 w 340608"/>
                <a:gd name="connsiteY0" fmla="*/ 0 h 340608"/>
                <a:gd name="connsiteX1" fmla="*/ 340608 w 340608"/>
                <a:gd name="connsiteY1" fmla="*/ 170304 h 340608"/>
                <a:gd name="connsiteX2" fmla="*/ 170304 w 340608"/>
                <a:gd name="connsiteY2" fmla="*/ 340608 h 340608"/>
                <a:gd name="connsiteX3" fmla="*/ 165012 w 340608"/>
                <a:gd name="connsiteY3" fmla="*/ 339540 h 340608"/>
                <a:gd name="connsiteX4" fmla="*/ 160690 w 340608"/>
                <a:gd name="connsiteY4" fmla="*/ 311242 h 340608"/>
                <a:gd name="connsiteX5" fmla="*/ 45498 w 340608"/>
                <a:gd name="connsiteY5" fmla="*/ 210308 h 340608"/>
                <a:gd name="connsiteX6" fmla="*/ 9990 w 340608"/>
                <a:gd name="connsiteY6" fmla="*/ 219785 h 340608"/>
                <a:gd name="connsiteX7" fmla="*/ 0 w 340608"/>
                <a:gd name="connsiteY7" fmla="*/ 170304 h 340608"/>
                <a:gd name="connsiteX8" fmla="*/ 170304 w 340608"/>
                <a:gd name="connsiteY8" fmla="*/ 0 h 340608"/>
                <a:gd name="connsiteX0" fmla="*/ 160690 w 340608"/>
                <a:gd name="connsiteY0" fmla="*/ 311242 h 402682"/>
                <a:gd name="connsiteX1" fmla="*/ 45498 w 340608"/>
                <a:gd name="connsiteY1" fmla="*/ 210308 h 402682"/>
                <a:gd name="connsiteX2" fmla="*/ 9990 w 340608"/>
                <a:gd name="connsiteY2" fmla="*/ 219785 h 402682"/>
                <a:gd name="connsiteX3" fmla="*/ 0 w 340608"/>
                <a:gd name="connsiteY3" fmla="*/ 170304 h 402682"/>
                <a:gd name="connsiteX4" fmla="*/ 170304 w 340608"/>
                <a:gd name="connsiteY4" fmla="*/ 0 h 402682"/>
                <a:gd name="connsiteX5" fmla="*/ 340608 w 340608"/>
                <a:gd name="connsiteY5" fmla="*/ 170304 h 402682"/>
                <a:gd name="connsiteX6" fmla="*/ 170304 w 340608"/>
                <a:gd name="connsiteY6" fmla="*/ 340608 h 402682"/>
                <a:gd name="connsiteX7" fmla="*/ 165012 w 340608"/>
                <a:gd name="connsiteY7" fmla="*/ 339540 h 402682"/>
                <a:gd name="connsiteX8" fmla="*/ 252130 w 340608"/>
                <a:gd name="connsiteY8" fmla="*/ 402682 h 402682"/>
                <a:gd name="connsiteX0" fmla="*/ 160690 w 340608"/>
                <a:gd name="connsiteY0" fmla="*/ 311242 h 340608"/>
                <a:gd name="connsiteX1" fmla="*/ 45498 w 340608"/>
                <a:gd name="connsiteY1" fmla="*/ 210308 h 340608"/>
                <a:gd name="connsiteX2" fmla="*/ 9990 w 340608"/>
                <a:gd name="connsiteY2" fmla="*/ 219785 h 340608"/>
                <a:gd name="connsiteX3" fmla="*/ 0 w 340608"/>
                <a:gd name="connsiteY3" fmla="*/ 170304 h 340608"/>
                <a:gd name="connsiteX4" fmla="*/ 170304 w 340608"/>
                <a:gd name="connsiteY4" fmla="*/ 0 h 340608"/>
                <a:gd name="connsiteX5" fmla="*/ 340608 w 340608"/>
                <a:gd name="connsiteY5" fmla="*/ 170304 h 340608"/>
                <a:gd name="connsiteX6" fmla="*/ 170304 w 340608"/>
                <a:gd name="connsiteY6" fmla="*/ 340608 h 340608"/>
                <a:gd name="connsiteX7" fmla="*/ 165012 w 340608"/>
                <a:gd name="connsiteY7" fmla="*/ 339540 h 340608"/>
                <a:gd name="connsiteX0" fmla="*/ 45498 w 340608"/>
                <a:gd name="connsiteY0" fmla="*/ 210308 h 340608"/>
                <a:gd name="connsiteX1" fmla="*/ 9990 w 340608"/>
                <a:gd name="connsiteY1" fmla="*/ 219785 h 340608"/>
                <a:gd name="connsiteX2" fmla="*/ 0 w 340608"/>
                <a:gd name="connsiteY2" fmla="*/ 170304 h 340608"/>
                <a:gd name="connsiteX3" fmla="*/ 170304 w 340608"/>
                <a:gd name="connsiteY3" fmla="*/ 0 h 340608"/>
                <a:gd name="connsiteX4" fmla="*/ 340608 w 340608"/>
                <a:gd name="connsiteY4" fmla="*/ 170304 h 340608"/>
                <a:gd name="connsiteX5" fmla="*/ 170304 w 340608"/>
                <a:gd name="connsiteY5" fmla="*/ 340608 h 340608"/>
                <a:gd name="connsiteX6" fmla="*/ 165012 w 340608"/>
                <a:gd name="connsiteY6" fmla="*/ 339540 h 340608"/>
                <a:gd name="connsiteX0" fmla="*/ 9990 w 340608"/>
                <a:gd name="connsiteY0" fmla="*/ 219785 h 340608"/>
                <a:gd name="connsiteX1" fmla="*/ 0 w 340608"/>
                <a:gd name="connsiteY1" fmla="*/ 170304 h 340608"/>
                <a:gd name="connsiteX2" fmla="*/ 170304 w 340608"/>
                <a:gd name="connsiteY2" fmla="*/ 0 h 340608"/>
                <a:gd name="connsiteX3" fmla="*/ 340608 w 340608"/>
                <a:gd name="connsiteY3" fmla="*/ 170304 h 340608"/>
                <a:gd name="connsiteX4" fmla="*/ 170304 w 340608"/>
                <a:gd name="connsiteY4" fmla="*/ 340608 h 340608"/>
                <a:gd name="connsiteX5" fmla="*/ 165012 w 340608"/>
                <a:gd name="connsiteY5" fmla="*/ 339540 h 3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08" h="340608">
                  <a:moveTo>
                    <a:pt x="9990" y="219785"/>
                  </a:moveTo>
                  <a:lnTo>
                    <a:pt x="0" y="170304"/>
                  </a:lnTo>
                  <a:cubicBezTo>
                    <a:pt x="0" y="76248"/>
                    <a:pt x="76248" y="0"/>
                    <a:pt x="170304" y="0"/>
                  </a:cubicBezTo>
                  <a:cubicBezTo>
                    <a:pt x="264360" y="0"/>
                    <a:pt x="340608" y="76248"/>
                    <a:pt x="340608" y="170304"/>
                  </a:cubicBezTo>
                  <a:cubicBezTo>
                    <a:pt x="340608" y="264360"/>
                    <a:pt x="264360" y="340608"/>
                    <a:pt x="170304" y="340608"/>
                  </a:cubicBezTo>
                  <a:lnTo>
                    <a:pt x="165012" y="339540"/>
                  </a:lnTo>
                </a:path>
              </a:pathLst>
            </a:custGeom>
            <a:noFill/>
            <a:ln w="38100">
              <a:solidFill>
                <a:schemeClr val="accent4">
                  <a:alpha val="52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grpSp>
      <p:sp>
        <p:nvSpPr>
          <p:cNvPr id="14" name="Rectangle 13">
            <a:extLst>
              <a:ext uri="{FF2B5EF4-FFF2-40B4-BE49-F238E27FC236}">
                <a16:creationId xmlns:a16="http://schemas.microsoft.com/office/drawing/2014/main" id="{5566AC34-3E35-40FC-9913-DD980C338ECB}"/>
              </a:ext>
            </a:extLst>
          </p:cNvPr>
          <p:cNvSpPr/>
          <p:nvPr/>
        </p:nvSpPr>
        <p:spPr>
          <a:xfrm>
            <a:off x="5203975" y="1034148"/>
            <a:ext cx="6589439" cy="3456844"/>
          </a:xfrm>
          <a:prstGeom prst="rect">
            <a:avLst/>
          </a:prstGeom>
        </p:spPr>
        <p:txBody>
          <a:bodyPr wrap="square">
            <a:spAutoFit/>
          </a:bodyPr>
          <a:lstStyle/>
          <a:p>
            <a:pPr lvl="0">
              <a:lnSpc>
                <a:spcPct val="90000"/>
              </a:lnSpc>
              <a:spcBef>
                <a:spcPts val="1000"/>
              </a:spcBef>
            </a:pPr>
            <a:r>
              <a:rPr lang="en-US" sz="2800" b="1" dirty="0">
                <a:solidFill>
                  <a:srgbClr val="000000"/>
                </a:solidFill>
                <a:ea typeface="Amazon Ember" panose="020B0603020204020204" pitchFamily="34" charset="0"/>
                <a:cs typeface="Amazon Ember" panose="020B0603020204020204" pitchFamily="34" charset="0"/>
              </a:rPr>
              <a:t>Administrators do the following:</a:t>
            </a:r>
          </a:p>
          <a:p>
            <a:pPr marL="228600" lvl="0" indent="-228600">
              <a:lnSpc>
                <a:spcPct val="90000"/>
              </a:lnSpc>
              <a:spcBef>
                <a:spcPts val="1000"/>
              </a:spcBef>
              <a:buFont typeface="Arial" panose="020B0604020202020204" pitchFamily="34" charset="0"/>
              <a:buChar char="•"/>
            </a:pPr>
            <a:r>
              <a:rPr lang="en-US" sz="2800" dirty="0">
                <a:solidFill>
                  <a:srgbClr val="000000"/>
                </a:solidFill>
                <a:ea typeface="Amazon Ember" panose="020B0603020204020204" pitchFamily="34" charset="0"/>
                <a:cs typeface="Amazon Ember" panose="020B0603020204020204" pitchFamily="34" charset="0"/>
              </a:rPr>
              <a:t>Connect securely to instances</a:t>
            </a:r>
          </a:p>
          <a:p>
            <a:pPr marL="228600" lvl="0" indent="-228600">
              <a:lnSpc>
                <a:spcPct val="90000"/>
              </a:lnSpc>
              <a:spcBef>
                <a:spcPts val="1000"/>
              </a:spcBef>
              <a:buFont typeface="Arial" panose="020B0604020202020204" pitchFamily="34" charset="0"/>
              <a:buChar char="•"/>
            </a:pPr>
            <a:r>
              <a:rPr lang="en-US" sz="2800" dirty="0">
                <a:solidFill>
                  <a:srgbClr val="000000"/>
                </a:solidFill>
                <a:ea typeface="Amazon Ember" panose="020B0603020204020204" pitchFamily="34" charset="0"/>
                <a:cs typeface="Amazon Ember" panose="020B0603020204020204" pitchFamily="34" charset="0"/>
              </a:rPr>
              <a:t>Control access to instances</a:t>
            </a:r>
          </a:p>
          <a:p>
            <a:pPr marL="228600" lvl="0" indent="-228600">
              <a:lnSpc>
                <a:spcPct val="90000"/>
              </a:lnSpc>
              <a:spcBef>
                <a:spcPts val="1000"/>
              </a:spcBef>
              <a:buFont typeface="Arial" panose="020B0604020202020204" pitchFamily="34" charset="0"/>
              <a:buChar char="•"/>
            </a:pPr>
            <a:r>
              <a:rPr lang="en-US" sz="2800" dirty="0">
                <a:solidFill>
                  <a:srgbClr val="000000"/>
                </a:solidFill>
                <a:ea typeface="Amazon Ember" panose="020B0603020204020204" pitchFamily="34" charset="0"/>
                <a:cs typeface="Amazon Ember" panose="020B0603020204020204" pitchFamily="34" charset="0"/>
              </a:rPr>
              <a:t>Track user activity in instances</a:t>
            </a:r>
          </a:p>
          <a:p>
            <a:pPr lvl="1">
              <a:lnSpc>
                <a:spcPct val="90000"/>
              </a:lnSpc>
              <a:spcBef>
                <a:spcPts val="500"/>
              </a:spcBef>
            </a:pPr>
            <a:endParaRPr lang="en-US" sz="2400" dirty="0">
              <a:solidFill>
                <a:srgbClr val="000000"/>
              </a:solidFill>
              <a:ea typeface="Amazon Ember" panose="020B0603020204020204" pitchFamily="34" charset="0"/>
              <a:cs typeface="Amazon Ember" panose="020B0603020204020204" pitchFamily="34" charset="0"/>
            </a:endParaRPr>
          </a:p>
          <a:p>
            <a:pPr lvl="0">
              <a:lnSpc>
                <a:spcPct val="90000"/>
              </a:lnSpc>
              <a:spcBef>
                <a:spcPts val="1000"/>
              </a:spcBef>
            </a:pPr>
            <a:r>
              <a:rPr lang="en-US" sz="2800" dirty="0">
                <a:solidFill>
                  <a:srgbClr val="000000"/>
                </a:solidFill>
                <a:ea typeface="Amazon Ember" panose="020B0603020204020204" pitchFamily="34" charset="0"/>
                <a:cs typeface="Amazon Ember" panose="020B0603020204020204" pitchFamily="34" charset="0"/>
              </a:rPr>
              <a:t>AWS Systems Manager tools:</a:t>
            </a:r>
          </a:p>
          <a:p>
            <a:pPr marL="228600" lvl="0" indent="-228600">
              <a:lnSpc>
                <a:spcPct val="90000"/>
              </a:lnSpc>
              <a:spcBef>
                <a:spcPts val="1000"/>
              </a:spcBef>
              <a:buFont typeface="Arial" panose="020B0604020202020204" pitchFamily="34" charset="0"/>
              <a:buChar char="•"/>
            </a:pPr>
            <a:r>
              <a:rPr lang="en-US" sz="2800" dirty="0">
                <a:solidFill>
                  <a:srgbClr val="000000"/>
                </a:solidFill>
                <a:ea typeface="Amazon Ember" panose="020B0603020204020204" pitchFamily="34" charset="0"/>
                <a:cs typeface="Amazon Ember" panose="020B0603020204020204" pitchFamily="34" charset="0"/>
              </a:rPr>
              <a:t>Session Manager</a:t>
            </a:r>
          </a:p>
        </p:txBody>
      </p:sp>
    </p:spTree>
    <p:custDataLst>
      <p:tags r:id="rId1"/>
    </p:custDataLst>
    <p:extLst>
      <p:ext uri="{BB962C8B-B14F-4D97-AF65-F5344CB8AC3E}">
        <p14:creationId xmlns:p14="http://schemas.microsoft.com/office/powerpoint/2010/main" val="3948630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NEBRAND EVO (2022-Q4) COLORSET 3" val="JwoIAZVm"/>
  <p:tag name="ARTICULATE_DESIGN_ID_ONEBRAND EVO (2022-Q4) COLORSET 3" val="nyhCID1M"/>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2.xml><?xml version="1.0" encoding="utf-8"?>
<a:theme xmlns:a="http://schemas.openxmlformats.org/drawingml/2006/main" name="1_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B836B743ECE46852905788428607C" ma:contentTypeVersion="3" ma:contentTypeDescription="Create a new document." ma:contentTypeScope="" ma:versionID="4aa4e4073472faa6165beddf6c8e5686">
  <xsd:schema xmlns:xsd="http://www.w3.org/2001/XMLSchema" xmlns:xs="http://www.w3.org/2001/XMLSchema" xmlns:p="http://schemas.microsoft.com/office/2006/metadata/properties" xmlns:ns2="16fd4261-a5ff-43cb-98f5-bb94e3bdc1c5" targetNamespace="http://schemas.microsoft.com/office/2006/metadata/properties" ma:root="true" ma:fieldsID="312dfb1285275c998b3f6d5c513550dc" ns2:_="">
    <xsd:import namespace="16fd4261-a5ff-43cb-98f5-bb94e3bdc1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d4261-a5ff-43cb-98f5-bb94e3bd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00A99-C278-4D26-A1C8-23113E59EA27}">
  <ds:schemaRefs>
    <ds:schemaRef ds:uri="16fd4261-a5ff-43cb-98f5-bb94e3bdc1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9FC815-B095-4B48-AC60-B1EC522F0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 Official Evolved ColorSet 3 (2022-Q4)</Template>
  <TotalTime>11696</TotalTime>
  <Words>4268</Words>
  <Application>Microsoft Office PowerPoint</Application>
  <PresentationFormat>Widescreen</PresentationFormat>
  <Paragraphs>538</Paragraphs>
  <Slides>31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Amazon Ember</vt:lpstr>
      <vt:lpstr>Amazon Ember Display</vt:lpstr>
      <vt:lpstr>Amazon Ember Display Heavy</vt:lpstr>
      <vt:lpstr>Amazon Ember Light</vt:lpstr>
      <vt:lpstr>Amazon Ember Medium</vt:lpstr>
      <vt:lpstr>Arial</vt:lpstr>
      <vt:lpstr>Calibri</vt:lpstr>
      <vt:lpstr>Lucida Console</vt:lpstr>
      <vt:lpstr>Segoe UI</vt:lpstr>
      <vt:lpstr>OneBrand EVO (2022-Q4) ColorSet 3</vt:lpstr>
      <vt:lpstr>1_OneBrand EVO (2022-Q4) ColorSet 3</vt:lpstr>
      <vt:lpstr>Cloud Operations on AWS</vt:lpstr>
      <vt:lpstr>Module overview</vt:lpstr>
      <vt:lpstr>Example Corp. manager requests </vt:lpstr>
      <vt:lpstr>Interacting with AWS resources </vt:lpstr>
      <vt:lpstr>Methods to interact  with AWS services </vt:lpstr>
      <vt:lpstr>Introduction to AWS CLI</vt:lpstr>
      <vt:lpstr>Command line format</vt:lpstr>
      <vt:lpstr>AWS CLI option: --dry-run</vt:lpstr>
      <vt:lpstr>Session Manager, a capability of AWS Systems Manager</vt:lpstr>
      <vt:lpstr>Session Manager</vt:lpstr>
      <vt:lpstr>Session Manager security benefits</vt:lpstr>
      <vt:lpstr>Session Manager core benefits</vt:lpstr>
      <vt:lpstr>AWS CloudShell</vt:lpstr>
      <vt:lpstr> Tools for automating resource discovery</vt:lpstr>
      <vt:lpstr>AWS Systems Manager overview</vt:lpstr>
      <vt:lpstr>AWS Config overview</vt:lpstr>
      <vt:lpstr>AWS Config: Use cases</vt:lpstr>
      <vt:lpstr>AWS Config rules</vt:lpstr>
      <vt:lpstr>Setting up AWS Config</vt:lpstr>
      <vt:lpstr> Inventory with AWS Systems Manager and AWS Config</vt:lpstr>
      <vt:lpstr>AWS Config compared to Inventory</vt:lpstr>
      <vt:lpstr>AWS Config integrates with Inventory</vt:lpstr>
      <vt:lpstr>Multi-account inventory </vt:lpstr>
      <vt:lpstr>Example Corp. manager requests </vt:lpstr>
      <vt:lpstr>Troubleshooting scenario</vt:lpstr>
      <vt:lpstr>Troubleshooting issue</vt:lpstr>
      <vt:lpstr>Troubleshooting solution</vt:lpstr>
      <vt:lpstr>Summary</vt:lpstr>
      <vt:lpstr>Lab 1</vt:lpstr>
      <vt:lpstr>Diagram: Auditing AWS Resources with  AWS Systems Manager and AWS Config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Operations on AWS</dc:title>
  <dc:subject>Dev-03-SystemDiscovery</dc:subject>
  <dc:creator>Moore, John</dc:creator>
  <cp:keywords>v5.0</cp:keywords>
  <cp:lastModifiedBy>Daswani, Monisha</cp:lastModifiedBy>
  <cp:revision>212</cp:revision>
  <dcterms:created xsi:type="dcterms:W3CDTF">2022-12-07T21:02:08Z</dcterms:created>
  <dcterms:modified xsi:type="dcterms:W3CDTF">2026-03-10T17:45:04Z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965B5BBA-998E-4CE2-A51E-B898E8D34C70</vt:lpwstr>
  </property>
  <property fmtid="{D5CDD505-2E9C-101B-9397-08002B2CF9AE}" pid="3" name="ArticulatePath">
    <vt:lpwstr>Color Set 4</vt:lpwstr>
  </property>
  <property fmtid="{D5CDD505-2E9C-101B-9397-08002B2CF9AE}" pid="4" name="MSIP_Label_19e68092-05df-4271-8e3e-b2a4c82ba797_Enabled">
    <vt:lpwstr>true</vt:lpwstr>
  </property>
  <property fmtid="{D5CDD505-2E9C-101B-9397-08002B2CF9AE}" pid="5" name="MSIP_Label_19e68092-05df-4271-8e3e-b2a4c82ba797_SetDate">
    <vt:lpwstr>2026-03-03T17:53:41Z</vt:lpwstr>
  </property>
  <property fmtid="{D5CDD505-2E9C-101B-9397-08002B2CF9AE}" pid="6" name="MSIP_Label_19e68092-05df-4271-8e3e-b2a4c82ba797_Method">
    <vt:lpwstr>Standard</vt:lpwstr>
  </property>
  <property fmtid="{D5CDD505-2E9C-101B-9397-08002B2CF9AE}" pid="7" name="MSIP_Label_19e68092-05df-4271-8e3e-b2a4c82ba797_Name">
    <vt:lpwstr>Amazon Confidential</vt:lpwstr>
  </property>
  <property fmtid="{D5CDD505-2E9C-101B-9397-08002B2CF9AE}" pid="8" name="MSIP_Label_19e68092-05df-4271-8e3e-b2a4c82ba797_SiteId">
    <vt:lpwstr>5280104a-472d-4538-9ccf-1e1d0efe8b1b</vt:lpwstr>
  </property>
  <property fmtid="{D5CDD505-2E9C-101B-9397-08002B2CF9AE}" pid="9" name="MSIP_Label_19e68092-05df-4271-8e3e-b2a4c82ba797_ActionId">
    <vt:lpwstr>4db55510-92f5-4447-9b00-dbe06d7c20ea</vt:lpwstr>
  </property>
  <property fmtid="{D5CDD505-2E9C-101B-9397-08002B2CF9AE}" pid="10" name="MSIP_Label_19e68092-05df-4271-8e3e-b2a4c82ba797_ContentBits">
    <vt:lpwstr>0</vt:lpwstr>
  </property>
  <property fmtid="{D5CDD505-2E9C-101B-9397-08002B2CF9AE}" pid="11" name="MSIP_Label_19e68092-05df-4271-8e3e-b2a4c82ba797_Tag">
    <vt:lpwstr>50, 3, 0, 1</vt:lpwstr>
  </property>
</Properties>
</file>