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notesSlides/notesSlide20.xml" ContentType="application/vnd.openxmlformats-officedocument.presentationml.notesSlide+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notesSlides/notesSlide22.xml" ContentType="application/vnd.openxmlformats-officedocument.presentationml.notesSlide+xml"/>
  <Override PartName="/ppt/tags/tag79.xml" ContentType="application/vnd.openxmlformats-officedocument.presentationml.tags+xml"/>
  <Override PartName="/ppt/notesSlides/notesSlide23.xml" ContentType="application/vnd.openxmlformats-officedocument.presentationml.notesSlide+xml"/>
  <Override PartName="/ppt/tags/tag80.xml" ContentType="application/vnd.openxmlformats-officedocument.presentationml.tags+xml"/>
  <Override PartName="/ppt/notesSlides/notesSlide24.xml" ContentType="application/vnd.openxmlformats-officedocument.presentationml.notesSlide+xml"/>
  <Override PartName="/ppt/tags/tag81.xml" ContentType="application/vnd.openxmlformats-officedocument.presentationml.tags+xml"/>
  <Override PartName="/ppt/notesSlides/notesSlide25.xml" ContentType="application/vnd.openxmlformats-officedocument.presentationml.notesSlide+xml"/>
  <Override PartName="/ppt/tags/tag82.xml" ContentType="application/vnd.openxmlformats-officedocument.presentationml.tags+xml"/>
  <Override PartName="/ppt/notesSlides/notesSlide26.xml" ContentType="application/vnd.openxmlformats-officedocument.presentationml.notesSlide+xml"/>
  <Override PartName="/ppt/tags/tag83.xml" ContentType="application/vnd.openxmlformats-officedocument.presentationml.tags+xml"/>
  <Override PartName="/ppt/notesSlides/notesSlide27.xml" ContentType="application/vnd.openxmlformats-officedocument.presentationml.notesSlide+xml"/>
  <Override PartName="/ppt/tags/tag84.xml" ContentType="application/vnd.openxmlformats-officedocument.presentationml.tags+xml"/>
  <Override PartName="/ppt/notesSlides/notesSlide28.xml" ContentType="application/vnd.openxmlformats-officedocument.presentationml.notesSlide+xml"/>
  <Override PartName="/ppt/tags/tag85.xml" ContentType="application/vnd.openxmlformats-officedocument.presentationml.tags+xml"/>
  <Override PartName="/ppt/notesSlides/notesSlide29.xml" ContentType="application/vnd.openxmlformats-officedocument.presentationml.notesSlide+xml"/>
  <Override PartName="/ppt/tags/tag86.xml" ContentType="application/vnd.openxmlformats-officedocument.presentationml.tags+xml"/>
  <Override PartName="/ppt/notesSlides/notesSlide30.xml" ContentType="application/vnd.openxmlformats-officedocument.presentationml.notesSlide+xml"/>
  <Override PartName="/ppt/tags/tag87.xml" ContentType="application/vnd.openxmlformats-officedocument.presentationml.tags+xml"/>
  <Override PartName="/ppt/notesSlides/notesSlide31.xml" ContentType="application/vnd.openxmlformats-officedocument.presentationml.notesSlide+xml"/>
  <Override PartName="/ppt/tags/tag88.xml" ContentType="application/vnd.openxmlformats-officedocument.presentationml.tags+xml"/>
  <Override PartName="/ppt/notesSlides/notesSlide32.xml" ContentType="application/vnd.openxmlformats-officedocument.presentationml.notesSlide+xml"/>
  <Override PartName="/ppt/tags/tag89.xml" ContentType="application/vnd.openxmlformats-officedocument.presentationml.tags+xml"/>
  <Override PartName="/ppt/notesSlides/notesSlide33.xml" ContentType="application/vnd.openxmlformats-officedocument.presentationml.notesSlide+xml"/>
  <Override PartName="/ppt/tags/tag90.xml" ContentType="application/vnd.openxmlformats-officedocument.presentationml.tags+xml"/>
  <Override PartName="/ppt/notesSlides/notesSlide34.xml" ContentType="application/vnd.openxmlformats-officedocument.presentationml.notesSlide+xml"/>
  <Override PartName="/ppt/tags/tag91.xml" ContentType="application/vnd.openxmlformats-officedocument.presentationml.tags+xml"/>
  <Override PartName="/ppt/notesSlides/notesSlide35.xml" ContentType="application/vnd.openxmlformats-officedocument.presentationml.notesSlide+xml"/>
  <Override PartName="/ppt/tags/tag92.xml" ContentType="application/vnd.openxmlformats-officedocument.presentationml.tags+xml"/>
  <Override PartName="/ppt/notesSlides/notesSlide36.xml" ContentType="application/vnd.openxmlformats-officedocument.presentationml.notesSlide+xml"/>
  <Override PartName="/ppt/tags/tag93.xml" ContentType="application/vnd.openxmlformats-officedocument.presentationml.tags+xml"/>
  <Override PartName="/ppt/notesSlides/notesSlide37.xml" ContentType="application/vnd.openxmlformats-officedocument.presentationml.notesSlide+xml"/>
  <Override PartName="/ppt/tags/tag94.xml" ContentType="application/vnd.openxmlformats-officedocument.presentationml.tags+xml"/>
  <Override PartName="/ppt/notesSlides/notesSlide38.xml" ContentType="application/vnd.openxmlformats-officedocument.presentationml.notesSlide+xml"/>
  <Override PartName="/ppt/tags/tag95.xml" ContentType="application/vnd.openxmlformats-officedocument.presentationml.tags+xml"/>
  <Override PartName="/ppt/notesSlides/notesSlide39.xml" ContentType="application/vnd.openxmlformats-officedocument.presentationml.notesSlide+xml"/>
  <Override PartName="/ppt/tags/tag96.xml" ContentType="application/vnd.openxmlformats-officedocument.presentationml.tags+xml"/>
  <Override PartName="/ppt/notesSlides/notesSlide40.xml" ContentType="application/vnd.openxmlformats-officedocument.presentationml.notesSlide+xml"/>
  <Override PartName="/ppt/tags/tag97.xml" ContentType="application/vnd.openxmlformats-officedocument.presentationml.tags+xml"/>
  <Override PartName="/ppt/notesSlides/notesSlide41.xml" ContentType="application/vnd.openxmlformats-officedocument.presentationml.notesSlide+xml"/>
  <Override PartName="/ppt/tags/tag98.xml" ContentType="application/vnd.openxmlformats-officedocument.presentationml.tags+xml"/>
  <Override PartName="/ppt/notesSlides/notesSlide42.xml" ContentType="application/vnd.openxmlformats-officedocument.presentationml.notesSlide+xml"/>
  <Override PartName="/ppt/tags/tag99.xml" ContentType="application/vnd.openxmlformats-officedocument.presentationml.tags+xml"/>
  <Override PartName="/ppt/notesSlides/notesSlide43.xml" ContentType="application/vnd.openxmlformats-officedocument.presentationml.notesSlide+xml"/>
  <Override PartName="/ppt/tags/tag100.xml" ContentType="application/vnd.openxmlformats-officedocument.presentationml.tags+xml"/>
  <Override PartName="/ppt/notesSlides/notesSlide44.xml" ContentType="application/vnd.openxmlformats-officedocument.presentationml.notesSlide+xml"/>
  <Override PartName="/ppt/tags/tag101.xml" ContentType="application/vnd.openxmlformats-officedocument.presentationml.tags+xml"/>
  <Override PartName="/ppt/notesSlides/notesSlide45.xml" ContentType="application/vnd.openxmlformats-officedocument.presentationml.notesSlide+xml"/>
  <Override PartName="/ppt/tags/tag102.xml" ContentType="application/vnd.openxmlformats-officedocument.presentationml.tags+xml"/>
  <Override PartName="/ppt/notesSlides/notesSlide46.xml" ContentType="application/vnd.openxmlformats-officedocument.presentationml.notesSlide+xml"/>
  <Override PartName="/ppt/tags/tag103.xml" ContentType="application/vnd.openxmlformats-officedocument.presentationml.tags+xml"/>
  <Override PartName="/ppt/notesSlides/notesSlide47.xml" ContentType="application/vnd.openxmlformats-officedocument.presentationml.notesSlide+xml"/>
  <Override PartName="/ppt/tags/tag104.xml" ContentType="application/vnd.openxmlformats-officedocument.presentationml.tags+xml"/>
  <Override PartName="/ppt/notesSlides/notesSlide48.xml" ContentType="application/vnd.openxmlformats-officedocument.presentationml.notesSlide+xml"/>
  <Override PartName="/ppt/tags/tag105.xml" ContentType="application/vnd.openxmlformats-officedocument.presentationml.tags+xml"/>
  <Override PartName="/ppt/notesSlides/notesSlide49.xml" ContentType="application/vnd.openxmlformats-officedocument.presentationml.notesSlide+xml"/>
  <Override PartName="/ppt/tags/tag106.xml" ContentType="application/vnd.openxmlformats-officedocument.presentationml.tags+xml"/>
  <Override PartName="/ppt/notesSlides/notesSlide50.xml" ContentType="application/vnd.openxmlformats-officedocument.presentationml.notesSlide+xml"/>
  <Override PartName="/ppt/tags/tag107.xml" ContentType="application/vnd.openxmlformats-officedocument.presentationml.tags+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4"/>
  </p:sldMasterIdLst>
  <p:notesMasterIdLst>
    <p:notesMasterId r:id="rId56"/>
  </p:notesMasterIdLst>
  <p:sldIdLst>
    <p:sldId id="1691" r:id="rId5"/>
    <p:sldId id="1704" r:id="rId6"/>
    <p:sldId id="1706" r:id="rId7"/>
    <p:sldId id="1809" r:id="rId8"/>
    <p:sldId id="1786" r:id="rId9"/>
    <p:sldId id="1810" r:id="rId10"/>
    <p:sldId id="1811" r:id="rId11"/>
    <p:sldId id="1842" r:id="rId12"/>
    <p:sldId id="1788" r:id="rId13"/>
    <p:sldId id="1812" r:id="rId14"/>
    <p:sldId id="1790" r:id="rId15"/>
    <p:sldId id="1791" r:id="rId16"/>
    <p:sldId id="1792" r:id="rId17"/>
    <p:sldId id="1794" r:id="rId18"/>
    <p:sldId id="1813" r:id="rId19"/>
    <p:sldId id="1776" r:id="rId20"/>
    <p:sldId id="1737" r:id="rId21"/>
    <p:sldId id="1795" r:id="rId22"/>
    <p:sldId id="1807" r:id="rId23"/>
    <p:sldId id="1773" r:id="rId24"/>
    <p:sldId id="1735" r:id="rId25"/>
    <p:sldId id="1815" r:id="rId26"/>
    <p:sldId id="1785" r:id="rId27"/>
    <p:sldId id="1820" r:id="rId28"/>
    <p:sldId id="1836" r:id="rId29"/>
    <p:sldId id="1827" r:id="rId30"/>
    <p:sldId id="1835" r:id="rId31"/>
    <p:sldId id="1828" r:id="rId32"/>
    <p:sldId id="1829" r:id="rId33"/>
    <p:sldId id="1843" r:id="rId34"/>
    <p:sldId id="1832" r:id="rId35"/>
    <p:sldId id="1839" r:id="rId36"/>
    <p:sldId id="1822" r:id="rId37"/>
    <p:sldId id="1823" r:id="rId38"/>
    <p:sldId id="1837" r:id="rId39"/>
    <p:sldId id="1749" r:id="rId40"/>
    <p:sldId id="1830" r:id="rId41"/>
    <p:sldId id="1834" r:id="rId42"/>
    <p:sldId id="1841" r:id="rId43"/>
    <p:sldId id="1769" r:id="rId44"/>
    <p:sldId id="1770" r:id="rId45"/>
    <p:sldId id="1771" r:id="rId46"/>
    <p:sldId id="1805" r:id="rId47"/>
    <p:sldId id="1731" r:id="rId48"/>
    <p:sldId id="1816" r:id="rId49"/>
    <p:sldId id="1817" r:id="rId50"/>
    <p:sldId id="1818" r:id="rId51"/>
    <p:sldId id="1768" r:id="rId52"/>
    <p:sldId id="1763" r:id="rId53"/>
    <p:sldId id="1765" r:id="rId54"/>
    <p:sldId id="1777" r:id="rId55"/>
  </p:sldIdLst>
  <p:sldSz cx="12192000" cy="6858000"/>
  <p:notesSz cx="7772400" cy="10058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98EB284-D26F-4B6B-94A6-BD5F46D7B791}">
          <p14:sldIdLst>
            <p14:sldId id="1691"/>
            <p14:sldId id="1704"/>
            <p14:sldId id="1706"/>
            <p14:sldId id="1809"/>
          </p14:sldIdLst>
        </p14:section>
        <p14:section name="AWS Systems Manager" id="{3C43592F-967F-4BA2-AC2A-2D21DD5B76D6}">
          <p14:sldIdLst>
            <p14:sldId id="1786"/>
            <p14:sldId id="1810"/>
            <p14:sldId id="1811"/>
            <p14:sldId id="1842"/>
          </p14:sldIdLst>
        </p14:section>
        <p14:section name="Operations management" id="{7F416FF5-74F1-4F78-98F8-3068E4813C29}">
          <p14:sldIdLst>
            <p14:sldId id="1788"/>
            <p14:sldId id="1812"/>
            <p14:sldId id="1790"/>
            <p14:sldId id="1791"/>
            <p14:sldId id="1792"/>
          </p14:sldIdLst>
        </p14:section>
        <p14:section name="Application management" id="{906CFFEC-D696-4F9C-920C-F052ACC93DEC}">
          <p14:sldIdLst>
            <p14:sldId id="1794"/>
            <p14:sldId id="1813"/>
            <p14:sldId id="1776"/>
            <p14:sldId id="1737"/>
            <p14:sldId id="1795"/>
            <p14:sldId id="1807"/>
            <p14:sldId id="1773"/>
            <p14:sldId id="1735"/>
            <p14:sldId id="1815"/>
          </p14:sldIdLst>
        </p14:section>
        <p14:section name="Change management" id="{B66103D1-4CDF-4E44-8CF4-93F348474971}">
          <p14:sldIdLst>
            <p14:sldId id="1785"/>
            <p14:sldId id="1820"/>
            <p14:sldId id="1836"/>
            <p14:sldId id="1827"/>
            <p14:sldId id="1835"/>
            <p14:sldId id="1828"/>
            <p14:sldId id="1829"/>
            <p14:sldId id="1843"/>
            <p14:sldId id="1832"/>
            <p14:sldId id="1839"/>
          </p14:sldIdLst>
        </p14:section>
        <p14:section name="Node management" id="{163F2363-A764-484C-B27D-DF5605EA9DF0}">
          <p14:sldIdLst>
            <p14:sldId id="1822"/>
            <p14:sldId id="1823"/>
            <p14:sldId id="1837"/>
            <p14:sldId id="1749"/>
            <p14:sldId id="1830"/>
            <p14:sldId id="1834"/>
            <p14:sldId id="1841"/>
          </p14:sldIdLst>
        </p14:section>
        <p14:section name="Example Corp" id="{6DE0633D-B84F-4040-89ED-98E8DF6FE16D}">
          <p14:sldIdLst>
            <p14:sldId id="1769"/>
            <p14:sldId id="1770"/>
            <p14:sldId id="1771"/>
          </p14:sldIdLst>
        </p14:section>
        <p14:section name="Troubleshooting" id="{B5EDB329-3CDB-458F-AD5A-FA364A24F1A0}">
          <p14:sldIdLst>
            <p14:sldId id="1805"/>
            <p14:sldId id="1731"/>
            <p14:sldId id="1816"/>
            <p14:sldId id="1817"/>
            <p14:sldId id="1818"/>
            <p14:sldId id="1768"/>
          </p14:sldIdLst>
        </p14:section>
        <p14:section name="Lab 3" id="{528C5806-B8F8-4943-81CC-F326B4C6535B}">
          <p14:sldIdLst>
            <p14:sldId id="1763"/>
            <p14:sldId id="1765"/>
          </p14:sldIdLst>
        </p14:section>
        <p14:section name="Thank you" id="{8FC66975-9DEC-4043-897B-22692FE4443B}">
          <p14:sldIdLst>
            <p14:sldId id="17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5756BF-F3E3-89F0-8C6D-E79DF158466B}" name="Kameron Ghaffari" initials="KG" userId="S::kameron.ghaffari@pulselearning.com::8fa5dab2-361d-4265-a255-b5035b00118c" providerId="AD"/>
  <p188:author id="{D7CDEACB-A65B-F875-B710-5772C0871053}" name="Savannah Woodcock" initials="SW" userId="S::Savannah.Woodcock@pulselearning.com::30ed6833-d951-40f5-800f-f8a6e249d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650"/>
    <a:srgbClr val="AFBBBC"/>
    <a:srgbClr val="006CE0"/>
    <a:srgbClr val="F2F4F4"/>
    <a:srgbClr val="FFFFFF"/>
    <a:srgbClr val="0573BA"/>
    <a:srgbClr val="7AA116"/>
    <a:srgbClr val="8C4FFF"/>
    <a:srgbClr val="E7157B"/>
    <a:srgbClr val="7D8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63" autoAdjust="0"/>
    <p:restoredTop sz="76129" autoAdjust="0"/>
  </p:normalViewPr>
  <p:slideViewPr>
    <p:cSldViewPr snapToGrid="0">
      <p:cViewPr varScale="1">
        <p:scale>
          <a:sx n="122" d="100"/>
          <a:sy n="122" d="100"/>
        </p:scale>
        <p:origin x="1292" y="88"/>
      </p:cViewPr>
      <p:guideLst/>
    </p:cSldViewPr>
  </p:slideViewPr>
  <p:notesTextViewPr>
    <p:cViewPr>
      <p:scale>
        <a:sx n="1" d="1"/>
        <a:sy n="1" d="1"/>
      </p:scale>
      <p:origin x="0" y="0"/>
    </p:cViewPr>
  </p:notesTextViewPr>
  <p:sorterViewPr>
    <p:cViewPr>
      <p:scale>
        <a:sx n="120" d="100"/>
        <a:sy n="120" d="100"/>
      </p:scale>
      <p:origin x="0" y="-16344"/>
    </p:cViewPr>
  </p:sorterViewPr>
  <p:notesViewPr>
    <p:cSldViewPr snapToGrid="0">
      <p:cViewPr varScale="1">
        <p:scale>
          <a:sx n="111" d="100"/>
          <a:sy n="111" d="100"/>
        </p:scale>
        <p:origin x="4924" y="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35000"/>
            <a:ext cx="5486400" cy="308682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17500" y="3810000"/>
            <a:ext cx="7112000" cy="5588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8903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spcBef>
        <a:spcPts val="0"/>
      </a:spcBef>
      <a:spcAft>
        <a:spcPts val="0"/>
      </a:spcAft>
      <a:defRPr sz="1200" kern="1200">
        <a:solidFill>
          <a:schemeClr val="tx1"/>
        </a:solidFill>
        <a:latin typeface="+mn-lt"/>
        <a:ea typeface="+mn-ea"/>
        <a:cs typeface="+mn-cs"/>
      </a:defRPr>
    </a:lvl2pPr>
    <a:lvl3pPr marL="914400" algn="l" defTabSz="914400" rtl="0" eaLnBrk="1" latinLnBrk="0" hangingPunct="1">
      <a:spcBef>
        <a:spcPts val="0"/>
      </a:spcBef>
      <a:spcAft>
        <a:spcPts val="0"/>
      </a:spcAft>
      <a:defRPr sz="1200" kern="1200">
        <a:solidFill>
          <a:schemeClr val="tx1"/>
        </a:solidFill>
        <a:latin typeface="+mn-lt"/>
        <a:ea typeface="+mn-ea"/>
        <a:cs typeface="+mn-cs"/>
      </a:defRPr>
    </a:lvl3pPr>
    <a:lvl4pPr marL="1371600" algn="l" defTabSz="914400" rtl="0" eaLnBrk="1" latinLnBrk="0" hangingPunct="1">
      <a:spcBef>
        <a:spcPts val="0"/>
      </a:spcBef>
      <a:spcAft>
        <a:spcPts val="0"/>
      </a:spcAft>
      <a:defRPr sz="1200" kern="1200">
        <a:solidFill>
          <a:schemeClr val="tx1"/>
        </a:solidFill>
        <a:latin typeface="+mn-lt"/>
        <a:ea typeface="+mn-ea"/>
        <a:cs typeface="+mn-cs"/>
      </a:defRPr>
    </a:lvl4pPr>
    <a:lvl5pPr marL="1828800" algn="l" defTabSz="914400" rtl="0" eaLnBrk="1" latinLnBrk="0" hangingPunct="1">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aws.amazon.com/systems-manager/latest/userguide/Explorer.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aws.amazon.com/systems-manager/latest/userguide/OpsCenter.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aws.amazon.com/systems-manager/latest/userguide/OpsCenter.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aws.amazon.com/systems-manager/latest/userguide/application-manager.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aws.amazon.com/systems-manager/latest/userguide/appconfig-working.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aws.amazon.com/kms/latest/developerguide/services-parameter-store.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aws.amazon.com/systems-manager/latest/userguide/sysman-paramstore-hierarchie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aws.amazon.com/systems-manager/latest/userguide/parameter-store-public-parameter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aws.amazon.com/systems-manager/latest/userguide/automation-working-executing-approval.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aws.amazon.com/systems-manager/latest/userguide/sysman-ssm-doc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cs.aws.amazon.com/systems-manager/latest/userguide/automation-action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ocs.aws.amazon.com/systems-manager/latest/userguide/systems-manager-maintenance.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aws.amazon.com/systems-manager/latest/userguide/systems-manager-state.html#systems-manager-stat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aws.amazon.com/systems-manager/latest/userguide/systems-manager-patch.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ocs.aws.amazon.com/systems-manager/latest/userguide/automation-troubleshooting.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aws.amazon.com/systems-manager/latest/userguide/systems-manager-prereq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ocs.aws.amazon.com/systems-manager/latest/userguide/setup-create-vpc.html" TargetMode="External"/><Relationship Id="rId4" Type="http://schemas.openxmlformats.org/officeDocument/2006/relationships/hyperlink" Target="https://docs.aws.amazon.com/systems-manager/latest/userguide/sysman-service-role.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aws.amazon.com/systems-manager/latest/userguide/managed-instances-default-host-management.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 </a:t>
            </a:r>
          </a:p>
          <a:p>
            <a:pPr marL="0" indent="0">
              <a:buNone/>
            </a:pPr>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a:p>
            <a:pPr marL="285750" indent="-285750"/>
            <a:endParaRPr lang="en-US" dirty="0">
              <a:solidFill>
                <a:srgbClr val="000000"/>
              </a:solidFill>
              <a:latin typeface="Calibri" panose="020F0502020204030204" pitchFamily="34" charset="0"/>
            </a:endParaRP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1645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dirty="0"/>
          </a:p>
        </p:txBody>
      </p:sp>
    </p:spTree>
    <p:extLst>
      <p:ext uri="{BB962C8B-B14F-4D97-AF65-F5344CB8AC3E}">
        <p14:creationId xmlns:p14="http://schemas.microsoft.com/office/powerpoint/2010/main" val="83720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Explorer, a capability of AWS Systems Manager, is a customizable operations dashboard. Explorer includes drag-and-drop widgets that automatically display actionable information about your AWS resources. Explorer displays an aggregated view of </a:t>
            </a:r>
            <a:r>
              <a:rPr lang="en-US" b="0" dirty="0">
                <a:latin typeface="Calibri" panose="020F0502020204030204" pitchFamily="34" charset="0"/>
              </a:rPr>
              <a:t>OpsDat</a:t>
            </a:r>
            <a:r>
              <a:rPr lang="en-IE" b="0" dirty="0">
                <a:latin typeface="Calibri" panose="020F0502020204030204" pitchFamily="34" charset="0"/>
              </a:rPr>
              <a:t>a</a:t>
            </a:r>
            <a:r>
              <a:rPr lang="en-US" dirty="0">
                <a:latin typeface="Calibri" panose="020F0502020204030204" pitchFamily="34" charset="0"/>
              </a:rPr>
              <a:t> for your AWS accounts and across Regions. In Explorer, OpsData includes the following:</a:t>
            </a:r>
          </a:p>
          <a:p>
            <a:pPr marL="180640" indent="-180640">
              <a:buFont typeface="Arial" panose="020B0604020202020204" pitchFamily="34" charset="0"/>
              <a:buChar char="•"/>
            </a:pPr>
            <a:r>
              <a:rPr lang="en-US" dirty="0">
                <a:latin typeface="Calibri" panose="020F0502020204030204" pitchFamily="34" charset="0"/>
              </a:rPr>
              <a:t>Metadata about your EC2 instances</a:t>
            </a:r>
          </a:p>
          <a:p>
            <a:pPr marL="180640" indent="-180640">
              <a:buFont typeface="Arial" panose="020B0604020202020204" pitchFamily="34" charset="0"/>
              <a:buChar char="•"/>
            </a:pPr>
            <a:r>
              <a:rPr lang="en-US" dirty="0">
                <a:latin typeface="Calibri" panose="020F0502020204030204" pitchFamily="34" charset="0"/>
              </a:rPr>
              <a:t>Patch compliance details</a:t>
            </a:r>
          </a:p>
          <a:p>
            <a:pPr marL="180640" indent="-180640">
              <a:buFont typeface="Arial" panose="020B0604020202020204" pitchFamily="34" charset="0"/>
              <a:buChar char="•"/>
            </a:pPr>
            <a:r>
              <a:rPr lang="en-US" dirty="0">
                <a:latin typeface="Calibri" panose="020F0502020204030204" pitchFamily="34" charset="0"/>
              </a:rPr>
              <a:t>OpsCenter</a:t>
            </a:r>
            <a:r>
              <a:rPr lang="en-US" baseline="0" dirty="0">
                <a:latin typeface="Calibri" panose="020F0502020204030204" pitchFamily="34" charset="0"/>
              </a:rPr>
              <a:t> details, such as </a:t>
            </a:r>
            <a:r>
              <a:rPr lang="en-US" dirty="0">
                <a:latin typeface="Calibri" panose="020F0502020204030204" pitchFamily="34" charset="0"/>
              </a:rPr>
              <a:t>operational work items (OpsItems)</a:t>
            </a:r>
          </a:p>
          <a:p>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rPr>
              <a:t>Explorer provides context about the following:</a:t>
            </a:r>
          </a:p>
          <a:p>
            <a:pPr marL="171450" marR="0" lvl="0" indent="-171450" defTabSz="9144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How OpsItems are distributed across your business units or applications</a:t>
            </a:r>
          </a:p>
          <a:p>
            <a:pPr marL="171450" marR="0" lvl="0" indent="-171450" defTabSz="9144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How they trend over time</a:t>
            </a:r>
          </a:p>
          <a:p>
            <a:pPr marL="171450" marR="0" lvl="0" indent="-171450" defTabSz="914400" rtl="0" eaLnBrk="1" fontAlgn="auto" latinLnBrk="0" hangingPunct="1">
              <a:buClrTx/>
              <a:buSzTx/>
              <a:buFont typeface="Arial" panose="020B0604020202020204" pitchFamily="34" charset="0"/>
              <a:buChar char="•"/>
              <a:tabLst/>
              <a:defRPr/>
            </a:pPr>
            <a:r>
              <a:rPr lang="en-US" dirty="0">
                <a:latin typeface="Calibri" panose="020F0502020204030204" pitchFamily="34" charset="0"/>
              </a:rPr>
              <a:t>How they vary by category</a:t>
            </a:r>
          </a:p>
          <a:p>
            <a:pPr marL="0" marR="0" lvl="0" indent="0" defTabSz="914400" rtl="0" eaLnBrk="1" fontAlgn="auto" latinLnBrk="0" hangingPunct="1">
              <a:buClrTx/>
              <a:buSzTx/>
              <a:buFontTx/>
              <a:buNone/>
              <a:tabLst/>
              <a:defRPr/>
            </a:pPr>
            <a:endParaRPr lang="en-US" dirty="0">
              <a:latin typeface="Calibri" panose="020F0502020204030204" pitchFamily="34" charset="0"/>
            </a:endParaRPr>
          </a:p>
          <a:p>
            <a:pPr lvl="0">
              <a:defRPr/>
            </a:pPr>
            <a:r>
              <a:rPr lang="en-US" dirty="0">
                <a:latin typeface="Calibri" panose="020F0502020204030204" pitchFamily="34" charset="0"/>
              </a:rPr>
              <a:t>You can group and filter information in Explorer to focus on items that are relevant to you and that require action. When you identify high-priority issues, you can use OpsCenter, a capability of Systems Manager,  to</a:t>
            </a:r>
            <a:r>
              <a:rPr lang="en-US" baseline="0" dirty="0">
                <a:latin typeface="Calibri" panose="020F0502020204030204" pitchFamily="34" charset="0"/>
              </a:rPr>
              <a:t> run </a:t>
            </a:r>
            <a:r>
              <a:rPr lang="en-US" dirty="0">
                <a:latin typeface="Calibri" panose="020F0502020204030204" pitchFamily="34" charset="0"/>
              </a:rPr>
              <a:t>Automation (another capability of Systems Manager) documents (runbooks) to resolve issues quickly.</a:t>
            </a:r>
          </a:p>
          <a:p>
            <a:endParaRPr lang="en-US" dirty="0">
              <a:latin typeface="Calibri" panose="020F0502020204030204" pitchFamily="34" charset="0"/>
            </a:endParaRPr>
          </a:p>
          <a:p>
            <a:r>
              <a:rPr lang="en-US" dirty="0">
                <a:latin typeface="Calibri" panose="020F0502020204030204" pitchFamily="34" charset="0"/>
              </a:rPr>
              <a:t>For more information about Explorer,</a:t>
            </a:r>
            <a:r>
              <a:rPr lang="en-US" baseline="0" dirty="0">
                <a:latin typeface="Calibri" panose="020F0502020204030204" pitchFamily="34" charset="0"/>
              </a:rPr>
              <a:t> see </a:t>
            </a:r>
            <a:r>
              <a:rPr lang="en-US" i="0" dirty="0">
                <a:latin typeface="Calibri" panose="020F0502020204030204" pitchFamily="34" charset="0"/>
              </a:rPr>
              <a:t>“AWS Systems Manager Explorer”</a:t>
            </a:r>
            <a:r>
              <a:rPr lang="en-US" dirty="0">
                <a:latin typeface="Calibri" panose="020F0502020204030204" pitchFamily="34" charset="0"/>
              </a:rPr>
              <a:t>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https://docs.aws.amazon.com/systems-manager/latest/userguide/Explorer.html</a:t>
            </a:r>
            <a:r>
              <a:rPr lang="en-US" dirty="0">
                <a:latin typeface="Calibri" panose="020F0502020204030204" pitchFamily="34" charset="0"/>
              </a:rPr>
              <a:t>).</a:t>
            </a:r>
          </a:p>
        </p:txBody>
      </p:sp>
    </p:spTree>
    <p:extLst>
      <p:ext uri="{BB962C8B-B14F-4D97-AF65-F5344CB8AC3E}">
        <p14:creationId xmlns:p14="http://schemas.microsoft.com/office/powerpoint/2010/main" val="194020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OpsCenter provides a central location where operations engineers and IT professionals can view, investigate, and resolve OpsItems related to AWS resources. OpsCenter is designed to reduce mean time to resolution for issues affecting AWS resources. This Systems Manager capability aggregates and standardizes OpsItems across services while providing contextual investigation data about each OpsItem, related OpsItems, and related resources. OpsCenter also provides Automation documents (runbooks) that you can use to resolve issues quickly.</a:t>
            </a:r>
          </a:p>
          <a:p>
            <a:endParaRPr lang="en-US" dirty="0">
              <a:latin typeface="Calibri" panose="020F0502020204030204" pitchFamily="34" charset="0"/>
            </a:endParaRPr>
          </a:p>
          <a:p>
            <a:r>
              <a:rPr lang="en-US" dirty="0">
                <a:latin typeface="Calibri" panose="020F0502020204030204" pitchFamily="34" charset="0"/>
              </a:rPr>
              <a:t>For more information, see “AWS Systems Manager OpsCenter”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https://docs.aws.amazon.com/systems-manager/latest/userguide/OpsCenter.html</a:t>
            </a:r>
            <a:r>
              <a:rPr lang="en-US" dirty="0">
                <a:latin typeface="Calibri" panose="020F0502020204030204" pitchFamily="34" charset="0"/>
              </a:rPr>
              <a:t>).</a:t>
            </a:r>
          </a:p>
        </p:txBody>
      </p:sp>
    </p:spTree>
    <p:extLst>
      <p:ext uri="{BB962C8B-B14F-4D97-AF65-F5344CB8AC3E}">
        <p14:creationId xmlns:p14="http://schemas.microsoft.com/office/powerpoint/2010/main" val="106938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Systems Manager automatically creates OpsItems in OpsCenter for some AWS services and Systems Manager capabilities, if those services and capabilities are enabled. You can also configure the system to create OpsItems automatically based on Amazon CloudWatch alarms and Amazon EventBridge events. When an alarm reaches the alarm state or an event is processed, the system creates an OpsItem in OpsCenter and provides detailed information about the alarm or the event in the OpsItem. You can also create OpsItems manually.</a:t>
            </a:r>
          </a:p>
          <a:p>
            <a:endParaRPr lang="en-US" dirty="0">
              <a:latin typeface="Calibri" panose="020F0502020204030204" pitchFamily="34" charset="0"/>
            </a:endParaRPr>
          </a:p>
          <a:p>
            <a:r>
              <a:rPr lang="en-US" dirty="0">
                <a:latin typeface="Calibri" panose="020F0502020204030204" pitchFamily="34" charset="0"/>
              </a:rPr>
              <a:t>For example, you can configure</a:t>
            </a:r>
            <a:r>
              <a:rPr lang="en-US" b="0" dirty="0">
                <a:latin typeface="Calibri" panose="020F0502020204030204" pitchFamily="34" charset="0"/>
              </a:rPr>
              <a:t> OpsItems </a:t>
            </a:r>
            <a:r>
              <a:rPr lang="en-US" dirty="0">
                <a:latin typeface="Calibri" panose="020F0502020204030204" pitchFamily="34" charset="0"/>
              </a:rPr>
              <a:t>as the target for the following types of events, and hundreds more: </a:t>
            </a:r>
          </a:p>
          <a:p>
            <a:pPr marL="180640" indent="-180640">
              <a:buFont typeface="Arial" panose="020B0604020202020204" pitchFamily="34" charset="0"/>
              <a:buChar char="•"/>
            </a:pPr>
            <a:r>
              <a:rPr lang="en-US" dirty="0">
                <a:latin typeface="Calibri" panose="020F0502020204030204" pitchFamily="34" charset="0"/>
              </a:rPr>
              <a:t>Security issues, such as alerts from AWS Security Hub</a:t>
            </a:r>
          </a:p>
          <a:p>
            <a:pPr marL="180640" indent="-180640">
              <a:buFont typeface="Arial" panose="020B0604020202020204" pitchFamily="34" charset="0"/>
              <a:buChar char="•"/>
            </a:pPr>
            <a:r>
              <a:rPr lang="en-US" dirty="0">
                <a:latin typeface="Calibri" panose="020F0502020204030204" pitchFamily="34" charset="0"/>
              </a:rPr>
              <a:t>Performance issues, such as a throttling event for Amazon DynamoDB or degraded Amazon Elastic Block Store (Amazon EBS) volume performance </a:t>
            </a:r>
          </a:p>
          <a:p>
            <a:pPr marL="180640" indent="-180640">
              <a:buFont typeface="Arial" panose="020B0604020202020204" pitchFamily="34" charset="0"/>
              <a:buChar char="•"/>
            </a:pPr>
            <a:r>
              <a:rPr lang="en-US" dirty="0">
                <a:latin typeface="Calibri" panose="020F0502020204030204" pitchFamily="34" charset="0"/>
              </a:rPr>
              <a:t>Failures, such as an Amazon EC2 Auto Scaling group failure to launch an instance or an Automation failure </a:t>
            </a:r>
          </a:p>
          <a:p>
            <a:pPr marL="180640" indent="-180640">
              <a:buFont typeface="Arial" panose="020B0604020202020204" pitchFamily="34" charset="0"/>
              <a:buChar char="•"/>
            </a:pPr>
            <a:r>
              <a:rPr lang="en-US" dirty="0">
                <a:latin typeface="Calibri" panose="020F0502020204030204" pitchFamily="34" charset="0"/>
              </a:rPr>
              <a:t>Health alerts, such as an AWS Health alert for scheduled maintenance</a:t>
            </a:r>
          </a:p>
          <a:p>
            <a:pPr marL="180640" indent="-180640">
              <a:buFont typeface="Arial" panose="020B0604020202020204" pitchFamily="34" charset="0"/>
              <a:buChar char="•"/>
            </a:pPr>
            <a:r>
              <a:rPr lang="en-US" dirty="0">
                <a:latin typeface="Calibri" panose="020F0502020204030204" pitchFamily="34" charset="0"/>
              </a:rPr>
              <a:t>State changes, such as an EC2 instance state change from </a:t>
            </a:r>
            <a:r>
              <a:rPr lang="en-US" i="1" dirty="0">
                <a:latin typeface="Calibri" panose="020F0502020204030204" pitchFamily="34" charset="0"/>
              </a:rPr>
              <a:t>Running</a:t>
            </a:r>
            <a:r>
              <a:rPr lang="en-US" dirty="0">
                <a:latin typeface="Calibri" panose="020F0502020204030204" pitchFamily="34" charset="0"/>
              </a:rPr>
              <a:t> to </a:t>
            </a:r>
            <a:r>
              <a:rPr lang="en-US" i="1" dirty="0">
                <a:latin typeface="Calibri" panose="020F0502020204030204" pitchFamily="34" charset="0"/>
              </a:rPr>
              <a:t>Stopped</a:t>
            </a:r>
          </a:p>
          <a:p>
            <a:endParaRPr lang="en-US" dirty="0">
              <a:latin typeface="Calibri" panose="020F0502020204030204" pitchFamily="34" charset="0"/>
            </a:endParaRPr>
          </a:p>
          <a:p>
            <a:r>
              <a:rPr lang="en-US" dirty="0">
                <a:latin typeface="Calibri" panose="020F0502020204030204" pitchFamily="34" charset="0"/>
              </a:rPr>
              <a:t>OpsCenter is integrated with Amazon CloudWatch Application Insights for .NET and SQL Server. CloudWatch Application Insights helps you monitor your applications that use Amazon EC2 instances along with other application resources. When you configure application resources in CloudWatch Application Insights, you can choose to have the system create OpsItems in OpsCenter when problems are detected. You can specify searchable, custom data for each OpsItem. You can also view automatically generated summary reports about OpsItems by status and source.</a:t>
            </a:r>
          </a:p>
          <a:p>
            <a:endParaRPr lang="en-US" dirty="0">
              <a:latin typeface="Calibri" panose="020F0502020204030204" pitchFamily="34" charset="0"/>
            </a:endParaRPr>
          </a:p>
          <a:p>
            <a:pPr defTabSz="963412">
              <a:defRPr/>
            </a:pPr>
            <a:r>
              <a:rPr lang="en-US" dirty="0">
                <a:latin typeface="Calibri" panose="020F0502020204030204" pitchFamily="34" charset="0"/>
              </a:rPr>
              <a:t>For more information, see “AWS Systems Manager OpsCenter”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https://docs.aws.amazon.com/systems-manager/latest/userguide/OpsCenter.html</a:t>
            </a:r>
            <a:r>
              <a:rPr lang="en-US" dirty="0">
                <a:latin typeface="Calibri" panose="020F0502020204030204" pitchFamily="34" charset="0"/>
              </a:rPr>
              <a:t>).</a:t>
            </a:r>
          </a:p>
        </p:txBody>
      </p:sp>
    </p:spTree>
    <p:extLst>
      <p:ext uri="{BB962C8B-B14F-4D97-AF65-F5344CB8AC3E}">
        <p14:creationId xmlns:p14="http://schemas.microsoft.com/office/powerpoint/2010/main" val="10909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5915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dirty="0"/>
          </a:p>
        </p:txBody>
      </p:sp>
    </p:spTree>
    <p:extLst>
      <p:ext uri="{BB962C8B-B14F-4D97-AF65-F5344CB8AC3E}">
        <p14:creationId xmlns:p14="http://schemas.microsoft.com/office/powerpoint/2010/main" val="297473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Application Manager, a capability of AWS Systems Manager, is designed to manage applications from a single console. Developers and operators can use the new capability to discover their applications, view operational data, and perform actions within the context of an application.</a:t>
            </a:r>
          </a:p>
          <a:p>
            <a:endParaRPr lang="en-US" dirty="0">
              <a:latin typeface="Calibri" panose="020F0502020204030204" pitchFamily="34" charset="0"/>
            </a:endParaRPr>
          </a:p>
          <a:p>
            <a:r>
              <a:rPr lang="en-US" dirty="0">
                <a:latin typeface="Calibri" panose="020F0502020204030204" pitchFamily="34" charset="0"/>
              </a:rPr>
              <a:t>With Application Manager, customers can discover applications across multiple AWS services, such as AWS CloudFormation stacks, AWS Resource Groups, Amazon Elastic Kubernetes Service (Amazon EKS) clusters, and AWS Launch Wizard. After discovery, users can view operational and compliance data aggregated from services such as CloudWatch, AWS Config, AWS CloudTrail, and OpsCenter in a single dashboard. This can include such data as alarms, operational issues, and logs for their application. Application Manager includes predefined Automation runbooks for remediating common issues with AWS resources. Customers can choose a resource in Application Manager and then choose a runbook that performs a diagnostic or remediation task.</a:t>
            </a:r>
          </a:p>
          <a:p>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rPr>
              <a:t>For more information about Application Manager, see “AWS Systems Manager Application Manager”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https://docs.aws.amazon.com/systems-manager/latest/userguide/application-manager.html</a:t>
            </a:r>
            <a:r>
              <a:rPr lang="en-US" dirty="0">
                <a:latin typeface="Calibri" panose="020F0502020204030204" pitchFamily="34" charset="0"/>
              </a:rPr>
              <a:t>).</a:t>
            </a:r>
          </a:p>
        </p:txBody>
      </p:sp>
    </p:spTree>
    <p:extLst>
      <p:ext uri="{BB962C8B-B14F-4D97-AF65-F5344CB8AC3E}">
        <p14:creationId xmlns:p14="http://schemas.microsoft.com/office/powerpoint/2010/main" val="202880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613399"/>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228600" indent="-228600">
              <a:buFont typeface="+mj-lt"/>
              <a:buAutoNum type="arabicPeriod"/>
            </a:pPr>
            <a:r>
              <a:rPr lang="en-US" b="1" kern="1200" dirty="0">
                <a:solidFill>
                  <a:schemeClr val="tx1"/>
                </a:solidFill>
                <a:effectLst/>
                <a:latin typeface="Calibri" panose="020F0502020204030204" pitchFamily="34" charset="0"/>
                <a:ea typeface="+mn-ea"/>
                <a:cs typeface="+mn-cs"/>
              </a:rPr>
              <a:t>Create an AWS AppConfig application.</a:t>
            </a:r>
          </a:p>
          <a:p>
            <a:pPr marL="227013"/>
            <a:r>
              <a:rPr lang="en-US" kern="1200" dirty="0">
                <a:solidFill>
                  <a:schemeClr val="tx1"/>
                </a:solidFill>
                <a:effectLst/>
                <a:latin typeface="Calibri" panose="020F0502020204030204" pitchFamily="34" charset="0"/>
                <a:ea typeface="+mn-ea"/>
                <a:cs typeface="+mn-cs"/>
              </a:rPr>
              <a:t>An application in AWS AppConfig is a logical unit of code that provides capabilities for your users. For example, an application can be any of the following:</a:t>
            </a:r>
          </a:p>
          <a:p>
            <a:pPr marL="398463"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 microservice that runs on EC2 instances</a:t>
            </a:r>
          </a:p>
          <a:p>
            <a:pPr marL="398463"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 serverless application using Amazon API Gateway and AWS Lambda</a:t>
            </a:r>
          </a:p>
          <a:p>
            <a:pPr marL="398463"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Any system you run on behalf of others</a:t>
            </a:r>
          </a:p>
          <a:p>
            <a:pPr marL="228600" indent="-228600">
              <a:buFont typeface="+mj-lt"/>
              <a:buAutoNum type="arabicPeriod"/>
            </a:pPr>
            <a:endParaRPr lang="en-US" kern="1200" dirty="0">
              <a:solidFill>
                <a:schemeClr val="tx1"/>
              </a:solidFill>
              <a:effectLst/>
              <a:latin typeface="Calibri" panose="020F0502020204030204" pitchFamily="34" charset="0"/>
              <a:ea typeface="+mn-ea"/>
              <a:cs typeface="+mn-cs"/>
            </a:endParaRPr>
          </a:p>
          <a:p>
            <a:pPr marL="228600" indent="-228600">
              <a:buFont typeface="+mj-lt"/>
              <a:buAutoNum type="arabicPeriod" startAt="2"/>
            </a:pPr>
            <a:r>
              <a:rPr lang="en-US" b="1" kern="1200" dirty="0">
                <a:solidFill>
                  <a:schemeClr val="tx1"/>
                </a:solidFill>
                <a:effectLst/>
                <a:latin typeface="Calibri" panose="020F0502020204030204" pitchFamily="34" charset="0"/>
                <a:ea typeface="+mn-ea"/>
                <a:cs typeface="+mn-cs"/>
              </a:rPr>
              <a:t>Create an environment.</a:t>
            </a:r>
          </a:p>
          <a:p>
            <a:pPr marL="227013" lvl="1"/>
            <a:r>
              <a:rPr lang="en-US" kern="1200" dirty="0">
                <a:solidFill>
                  <a:schemeClr val="tx1"/>
                </a:solidFill>
                <a:effectLst/>
                <a:latin typeface="Calibri" panose="020F0502020204030204" pitchFamily="34" charset="0"/>
                <a:ea typeface="+mn-ea"/>
                <a:cs typeface="+mn-cs"/>
              </a:rPr>
              <a:t>For each application, define one or more environments. An environment is a logical deployment group of AWS AppConfig applications, such as applications in a beta or production environment. </a:t>
            </a:r>
          </a:p>
          <a:p>
            <a:pPr marL="228600" indent="-228600">
              <a:buFont typeface="+mj-lt"/>
              <a:buAutoNum type="arabicPeriod" startAt="2"/>
            </a:pPr>
            <a:endParaRPr lang="en-US" kern="1200" dirty="0">
              <a:solidFill>
                <a:schemeClr val="tx1"/>
              </a:solidFill>
              <a:effectLst/>
              <a:latin typeface="Calibri" panose="020F0502020204030204" pitchFamily="34" charset="0"/>
              <a:ea typeface="+mn-ea"/>
              <a:cs typeface="+mn-cs"/>
            </a:endParaRPr>
          </a:p>
          <a:p>
            <a:pPr marL="228600" indent="-228600">
              <a:buFont typeface="+mj-lt"/>
              <a:buAutoNum type="arabicPeriod" startAt="2"/>
            </a:pPr>
            <a:r>
              <a:rPr lang="en-US" b="1" kern="1200" dirty="0">
                <a:solidFill>
                  <a:schemeClr val="tx1"/>
                </a:solidFill>
                <a:effectLst/>
                <a:latin typeface="Calibri" panose="020F0502020204030204" pitchFamily="34" charset="0"/>
                <a:ea typeface="+mn-ea"/>
                <a:cs typeface="+mn-cs"/>
              </a:rPr>
              <a:t>Create configuration profiles and feature flags.</a:t>
            </a:r>
          </a:p>
          <a:p>
            <a:pPr marL="227013" lvl="1"/>
            <a:r>
              <a:rPr lang="en-US" dirty="0">
                <a:latin typeface="Calibri" panose="020F0502020204030204" pitchFamily="34" charset="0"/>
              </a:rPr>
              <a:t>A </a:t>
            </a:r>
            <a:r>
              <a:rPr lang="en-US" i="0" dirty="0">
                <a:latin typeface="Calibri" panose="020F0502020204030204" pitchFamily="34" charset="0"/>
              </a:rPr>
              <a:t>configuration</a:t>
            </a:r>
            <a:r>
              <a:rPr lang="en-US" dirty="0">
                <a:latin typeface="Calibri" panose="020F0502020204030204" pitchFamily="34" charset="0"/>
              </a:rPr>
              <a:t> is a collection of settings that influence the behavior of your application. </a:t>
            </a:r>
            <a:r>
              <a:rPr lang="en-US" kern="1200" dirty="0">
                <a:solidFill>
                  <a:schemeClr val="tx1"/>
                </a:solidFill>
                <a:effectLst/>
                <a:latin typeface="Calibri" panose="020F0502020204030204" pitchFamily="34" charset="0"/>
                <a:ea typeface="+mn-ea"/>
                <a:cs typeface="+mn-cs"/>
              </a:rPr>
              <a:t>Using a configuration profile, AWS AppConfig can access your configuration from a source location. You can store configurations in the following formats and locations: </a:t>
            </a:r>
          </a:p>
          <a:p>
            <a:pPr marL="455613"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YAML, JavaScript Object Notation (JSON), or text documents in the AWS AppConfig hosted configuration store </a:t>
            </a:r>
          </a:p>
          <a:p>
            <a:pPr marL="455613"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Objects in an Amazon Simple Storage Service (Amazon S3) bucket</a:t>
            </a:r>
          </a:p>
          <a:p>
            <a:pPr marL="455613"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Documents in the Systems Manager document store</a:t>
            </a:r>
          </a:p>
          <a:p>
            <a:pPr marL="455613"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Parameters in Parameter Store, a capability of </a:t>
            </a:r>
            <a:r>
              <a:rPr lang="en-US" dirty="0">
                <a:latin typeface="Calibri" panose="020F0502020204030204" pitchFamily="34" charset="0"/>
              </a:rPr>
              <a:t>AWS Systems Manager </a:t>
            </a:r>
            <a:endParaRPr lang="en-US" kern="1200" dirty="0">
              <a:solidFill>
                <a:schemeClr val="tx1"/>
              </a:solidFill>
              <a:effectLst/>
              <a:latin typeface="Calibri" panose="020F0502020204030204" pitchFamily="34" charset="0"/>
              <a:ea typeface="+mn-ea"/>
              <a:cs typeface="+mn-cs"/>
            </a:endParaRPr>
          </a:p>
          <a:p>
            <a:pPr marL="228600" indent="-228600">
              <a:buFont typeface="+mj-lt"/>
              <a:buAutoNum type="arabicPeriod" startAt="2"/>
            </a:pPr>
            <a:endParaRPr lang="en-US" kern="1200" dirty="0">
              <a:solidFill>
                <a:schemeClr val="tx1"/>
              </a:solidFill>
              <a:effectLst/>
              <a:latin typeface="Calibri" panose="020F0502020204030204" pitchFamily="34" charset="0"/>
              <a:ea typeface="+mn-ea"/>
              <a:cs typeface="+mn-cs"/>
            </a:endParaRPr>
          </a:p>
          <a:p>
            <a:pPr marL="227013" lvl="1"/>
            <a:r>
              <a:rPr lang="en-US" kern="1200" dirty="0">
                <a:solidFill>
                  <a:schemeClr val="tx1"/>
                </a:solidFill>
                <a:effectLst/>
                <a:latin typeface="Calibri" panose="020F0502020204030204" pitchFamily="34" charset="0"/>
                <a:ea typeface="+mn-ea"/>
                <a:cs typeface="+mn-cs"/>
              </a:rPr>
              <a:t>A configuration profile can also include optional validators to make sure that your configuration data is syntactically and semantically correct. </a:t>
            </a:r>
          </a:p>
          <a:p>
            <a:pPr marL="228600" indent="-228600">
              <a:buFont typeface="+mj-lt"/>
              <a:buAutoNum type="arabicPeriod" startAt="2"/>
            </a:pPr>
            <a:endParaRPr lang="en-US" kern="1200" dirty="0">
              <a:solidFill>
                <a:schemeClr val="tx1"/>
              </a:solidFill>
              <a:effectLst/>
              <a:latin typeface="Calibri" panose="020F0502020204030204" pitchFamily="34" charset="0"/>
              <a:ea typeface="+mn-ea"/>
              <a:cs typeface="+mn-cs"/>
            </a:endParaRPr>
          </a:p>
          <a:p>
            <a:pPr marL="228600" indent="-228600">
              <a:buFont typeface="+mj-lt"/>
              <a:buAutoNum type="arabicPeriod" startAt="2"/>
            </a:pPr>
            <a:r>
              <a:rPr lang="en-US" b="1" kern="1200" dirty="0">
                <a:solidFill>
                  <a:schemeClr val="tx1"/>
                </a:solidFill>
                <a:effectLst/>
                <a:latin typeface="Calibri" panose="020F0502020204030204" pitchFamily="34" charset="0"/>
                <a:ea typeface="+mn-ea"/>
                <a:cs typeface="+mn-cs"/>
              </a:rPr>
              <a:t>Choose a deployment strategy.</a:t>
            </a:r>
          </a:p>
          <a:p>
            <a:pPr marL="227013"/>
            <a:r>
              <a:rPr lang="en-US" kern="1200" dirty="0">
                <a:solidFill>
                  <a:schemeClr val="tx1"/>
                </a:solidFill>
                <a:effectLst/>
                <a:latin typeface="Calibri" panose="020F0502020204030204" pitchFamily="34" charset="0"/>
                <a:ea typeface="+mn-ea"/>
                <a:cs typeface="+mn-cs"/>
              </a:rPr>
              <a:t>A deployment strategy is an AWS AppConfig resource that helps you control deployments. You can deploy changes in seconds, or you can roll them out slowly to assess the impact of the changes. A deployment strategy includes the following information: </a:t>
            </a:r>
          </a:p>
          <a:p>
            <a:pPr marL="685800"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Total amount of time for a deployment to last</a:t>
            </a:r>
          </a:p>
          <a:p>
            <a:pPr marL="685800"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Percentage of targets to receive a deployed configuration during each interval</a:t>
            </a:r>
          </a:p>
          <a:p>
            <a:pPr marL="685800" lvl="1" indent="-22860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Amount of time that AWS AppConfig monitors for alarms before considering the deployment completed and ineligible for automatic rollback</a:t>
            </a:r>
          </a:p>
          <a:p>
            <a:endParaRPr lang="en-US" kern="1200" dirty="0">
              <a:solidFill>
                <a:schemeClr val="tx1"/>
              </a:solidFill>
              <a:effectLst/>
              <a:latin typeface="Calibri" panose="020F0502020204030204" pitchFamily="34" charset="0"/>
              <a:ea typeface="+mn-ea"/>
              <a:cs typeface="+mn-cs"/>
            </a:endParaRPr>
          </a:p>
          <a:p>
            <a:r>
              <a:rPr lang="en-US" kern="1200" dirty="0">
                <a:solidFill>
                  <a:schemeClr val="tx1"/>
                </a:solidFill>
                <a:effectLst/>
                <a:latin typeface="Calibri" panose="020F0502020204030204" pitchFamily="34" charset="0"/>
                <a:ea typeface="+mn-ea"/>
                <a:cs typeface="+mn-cs"/>
              </a:rPr>
              <a:t>For more information, see “What Is AWS AppConfig” in the </a:t>
            </a:r>
            <a:r>
              <a:rPr lang="en-US" i="1" kern="1200" dirty="0">
                <a:solidFill>
                  <a:schemeClr val="tx1"/>
                </a:solidFill>
                <a:effectLst/>
                <a:latin typeface="Calibri" panose="020F0502020204030204" pitchFamily="34" charset="0"/>
                <a:ea typeface="+mn-ea"/>
                <a:cs typeface="+mn-cs"/>
              </a:rPr>
              <a:t>AWS Systems Manager User Guide</a:t>
            </a:r>
            <a:r>
              <a:rPr lang="en-US" kern="1200" dirty="0">
                <a:solidFill>
                  <a:schemeClr val="tx1"/>
                </a:solidFill>
                <a:effectLst/>
                <a:latin typeface="Calibri" panose="020F0502020204030204" pitchFamily="34" charset="0"/>
                <a:ea typeface="+mn-ea"/>
                <a:cs typeface="+mn-cs"/>
              </a:rPr>
              <a:t> at </a:t>
            </a:r>
            <a:r>
              <a:rPr lang="en-US" u="sng" kern="1200" dirty="0">
                <a:solidFill>
                  <a:schemeClr val="tx1"/>
                </a:solidFill>
                <a:effectLst/>
                <a:latin typeface="Calibri" panose="020F0502020204030204" pitchFamily="34" charset="0"/>
                <a:ea typeface="+mn-ea"/>
                <a:cs typeface="+mn-cs"/>
                <a:hlinkClick r:id="rId3"/>
              </a:rPr>
              <a:t>https://docs.aws.amazon.com/systems-manager/latest/userguide/appconfig-working.html</a:t>
            </a:r>
            <a:r>
              <a:rPr lang="en-US" kern="1200" dirty="0">
                <a:solidFill>
                  <a:schemeClr val="tx1"/>
                </a:solidFill>
                <a:effectLst/>
                <a:latin typeface="Calibri" panose="020F0502020204030204" pitchFamily="34" charset="0"/>
                <a:ea typeface="+mn-ea"/>
                <a:cs typeface="+mn-cs"/>
              </a:rPr>
              <a:t>.</a:t>
            </a:r>
          </a:p>
        </p:txBody>
      </p:sp>
    </p:spTree>
    <p:extLst>
      <p:ext uri="{BB962C8B-B14F-4D97-AF65-F5344CB8AC3E}">
        <p14:creationId xmlns:p14="http://schemas.microsoft.com/office/powerpoint/2010/main" val="379403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Parameter Store, a capability of AWS Systems Manager, provides secure, hierarchical storage for configuration data management and secrets management.</a:t>
            </a:r>
            <a:r>
              <a:rPr lang="en-US" baseline="0" dirty="0">
                <a:latin typeface="Calibri" panose="020F0502020204030204" pitchFamily="34" charset="0"/>
              </a:rPr>
              <a:t> You can store data such as the following:</a:t>
            </a:r>
          </a:p>
          <a:p>
            <a:pPr marL="180640" indent="-180640">
              <a:buFont typeface="Arial" panose="020B0604020202020204" pitchFamily="34" charset="0"/>
              <a:buChar char="•"/>
            </a:pPr>
            <a:r>
              <a:rPr lang="en-US" dirty="0">
                <a:latin typeface="Calibri" panose="020F0502020204030204" pitchFamily="34" charset="0"/>
              </a:rPr>
              <a:t>Passwords</a:t>
            </a:r>
          </a:p>
          <a:p>
            <a:pPr marL="180640" indent="-180640">
              <a:buFont typeface="Arial" panose="020B0604020202020204" pitchFamily="34" charset="0"/>
              <a:buChar char="•"/>
            </a:pPr>
            <a:r>
              <a:rPr lang="en-US" dirty="0">
                <a:latin typeface="Calibri" panose="020F0502020204030204" pitchFamily="34" charset="0"/>
              </a:rPr>
              <a:t>Database strings</a:t>
            </a:r>
          </a:p>
          <a:p>
            <a:pPr marL="180640" indent="-180640">
              <a:buFont typeface="Arial" panose="020B0604020202020204" pitchFamily="34" charset="0"/>
              <a:buChar char="•"/>
            </a:pPr>
            <a:r>
              <a:rPr lang="en-US" dirty="0">
                <a:latin typeface="Calibri" panose="020F0502020204030204" pitchFamily="34" charset="0"/>
              </a:rPr>
              <a:t>AMI IDs </a:t>
            </a:r>
          </a:p>
          <a:p>
            <a:pPr marL="180640" indent="-180640">
              <a:buFont typeface="Arial" panose="020B0604020202020204" pitchFamily="34" charset="0"/>
              <a:buChar char="•"/>
            </a:pPr>
            <a:r>
              <a:rPr lang="en-US" dirty="0">
                <a:latin typeface="Calibri" panose="020F0502020204030204" pitchFamily="34" charset="0"/>
              </a:rPr>
              <a:t>License codes </a:t>
            </a:r>
          </a:p>
          <a:p>
            <a:endParaRPr lang="en-US" dirty="0">
              <a:latin typeface="Calibri" panose="020F0502020204030204" pitchFamily="34" charset="0"/>
            </a:endParaRPr>
          </a:p>
          <a:p>
            <a:r>
              <a:rPr lang="en-US" dirty="0">
                <a:latin typeface="Calibri" panose="020F0502020204030204" pitchFamily="34" charset="0"/>
              </a:rPr>
              <a:t>You can store values as plaintext or encrypted data.</a:t>
            </a:r>
          </a:p>
        </p:txBody>
      </p:sp>
    </p:spTree>
    <p:extLst>
      <p:ext uri="{BB962C8B-B14F-4D97-AF65-F5344CB8AC3E}">
        <p14:creationId xmlns:p14="http://schemas.microsoft.com/office/powerpoint/2010/main" val="4147991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Instead of storing configuration data in configuration files or including it in your source code, use Parameter Store. By using Parameter Store, you can reference this information in your applications or scripts. Use Parameter Store to store configuration information such as passwords, keys, license codes, and database strings. This type of information is referenced in scripts and commands without having to enter it in plaintext.  </a:t>
            </a:r>
          </a:p>
          <a:p>
            <a:endParaRPr lang="en-US" dirty="0">
              <a:latin typeface="Calibri" panose="020F0502020204030204" pitchFamily="34" charset="0"/>
            </a:endParaRPr>
          </a:p>
          <a:p>
            <a:r>
              <a:rPr lang="en-US" dirty="0">
                <a:latin typeface="Calibri" panose="020F0502020204030204" pitchFamily="34" charset="0"/>
              </a:rPr>
              <a:t>In the example, a new parameter was created for a password.</a:t>
            </a:r>
          </a:p>
          <a:p>
            <a:pPr marL="240853" indent="-240853">
              <a:buAutoNum type="arabicPeriod"/>
            </a:pPr>
            <a:r>
              <a:rPr lang="en-US" dirty="0">
                <a:latin typeface="Calibri" panose="020F0502020204030204" pitchFamily="34" charset="0"/>
              </a:rPr>
              <a:t>When you create a secure string parameter, Parameter Store sends an encrypted request to AWS Key Management Service (AWS KMS). During transmission to AWS KMS, the plaintext value in the secure string parameter is protected by Transport Layer Security (TLS). </a:t>
            </a:r>
          </a:p>
          <a:p>
            <a:pPr marL="240853" indent="-240853">
              <a:buAutoNum type="arabicPeriod"/>
            </a:pPr>
            <a:r>
              <a:rPr lang="en-US" dirty="0">
                <a:latin typeface="Calibri" panose="020F0502020204030204" pitchFamily="34" charset="0"/>
              </a:rPr>
              <a:t>AWS KMS encrypts the parameter value with the specified AWS KMS key and encryption context. It returns the ciphertext to Parameter Store, which stores the parameter name and its encrypted value.</a:t>
            </a:r>
          </a:p>
          <a:p>
            <a:endParaRPr lang="en-US" dirty="0">
              <a:latin typeface="Calibri" panose="020F0502020204030204" pitchFamily="34" charset="0"/>
            </a:endParaRPr>
          </a:p>
          <a:p>
            <a:r>
              <a:rPr lang="en-US" dirty="0">
                <a:latin typeface="Calibri" panose="020F0502020204030204" pitchFamily="34" charset="0"/>
              </a:rPr>
              <a:t>Parameter Store integrates with IAM to control parameter access. It also integrates with AWS KMS to encrypt stored information. </a:t>
            </a:r>
          </a:p>
          <a:p>
            <a:endParaRPr lang="en-US" dirty="0">
              <a:latin typeface="Calibri" panose="020F0502020204030204" pitchFamily="34" charset="0"/>
            </a:endParaRPr>
          </a:p>
          <a:p>
            <a:pPr lvl="0"/>
            <a:r>
              <a:rPr lang="en-US" dirty="0">
                <a:latin typeface="Calibri" panose="020F0502020204030204" pitchFamily="34" charset="0"/>
              </a:rPr>
              <a:t>For more information,</a:t>
            </a:r>
            <a:r>
              <a:rPr lang="en-US" baseline="0" dirty="0">
                <a:latin typeface="Calibri" panose="020F0502020204030204" pitchFamily="34" charset="0"/>
              </a:rPr>
              <a:t> see </a:t>
            </a:r>
            <a:r>
              <a:rPr lang="en-US" dirty="0">
                <a:latin typeface="Calibri" panose="020F0502020204030204" pitchFamily="34" charset="0"/>
              </a:rPr>
              <a:t>“How AWS Systems Manager Parameter Store uses AWS KMS” in the </a:t>
            </a:r>
            <a:r>
              <a:rPr lang="en-US" i="1" dirty="0">
                <a:latin typeface="Calibri" panose="020F0502020204030204" pitchFamily="34" charset="0"/>
              </a:rPr>
              <a:t>AWS KMS Developer Guide </a:t>
            </a:r>
            <a:r>
              <a:rPr lang="en-US" dirty="0">
                <a:latin typeface="Calibri" panose="020F0502020204030204" pitchFamily="34" charset="0"/>
              </a:rPr>
              <a:t>(</a:t>
            </a:r>
            <a:r>
              <a:rPr lang="en-US" baseline="0" dirty="0">
                <a:latin typeface="Calibri" panose="020F0502020204030204" pitchFamily="34" charset="0"/>
                <a:hlinkClick r:id="rId3"/>
              </a:rPr>
              <a:t>https://docs.aws.amazon.com/kms/latest/developerguide/services-parameter-store.html</a:t>
            </a:r>
            <a:r>
              <a:rPr lang="en-US" dirty="0">
                <a:latin typeface="Calibri" panose="020F0502020204030204" pitchFamily="34" charset="0"/>
              </a:rPr>
              <a:t>).</a:t>
            </a:r>
            <a:endParaRPr lang="en-US" baseline="0" dirty="0">
              <a:latin typeface="Calibri" panose="020F0502020204030204" pitchFamily="34" charset="0"/>
            </a:endParaRPr>
          </a:p>
        </p:txBody>
      </p:sp>
    </p:spTree>
    <p:extLst>
      <p:ext uri="{BB962C8B-B14F-4D97-AF65-F5344CB8AC3E}">
        <p14:creationId xmlns:p14="http://schemas.microsoft.com/office/powerpoint/2010/main" val="347446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54719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Managing dozens or hundreds of parameters as a flat list is time consuming and prone to errors. It can also be difficult to identify the correct parameter for a task. This means that you might accidentally use the wrong parameter or you might create multiple parameters that use the same configuration data. </a:t>
            </a:r>
          </a:p>
          <a:p>
            <a:endParaRPr lang="en-US" dirty="0">
              <a:latin typeface="Calibri" panose="020F0502020204030204" pitchFamily="34" charset="0"/>
            </a:endParaRPr>
          </a:p>
          <a:p>
            <a:r>
              <a:rPr lang="en-US" dirty="0">
                <a:latin typeface="Calibri" panose="020F0502020204030204" pitchFamily="34" charset="0"/>
              </a:rPr>
              <a:t>You can use parameter hierarchies to help you organize and manage parameters. A hierarchy is a parameter name that includes a path that you define by using forward slashes (/). For example, you might organize application configuration data like this:</a:t>
            </a:r>
          </a:p>
          <a:p>
            <a:pPr marL="171450" indent="-171450">
              <a:buFont typeface="Arial" panose="020B0604020202020204" pitchFamily="34" charset="0"/>
              <a:buChar char="•"/>
            </a:pPr>
            <a:r>
              <a:rPr lang="en-US" dirty="0">
                <a:latin typeface="Calibri" panose="020F0502020204030204" pitchFamily="34" charset="0"/>
              </a:rPr>
              <a:t>/myapp/production/</a:t>
            </a:r>
            <a:r>
              <a:rPr lang="en-US" dirty="0" err="1">
                <a:latin typeface="Calibri" panose="020F0502020204030204" pitchFamily="34" charset="0"/>
              </a:rPr>
              <a:t>ami</a:t>
            </a:r>
            <a:r>
              <a:rPr lang="en-US" dirty="0">
                <a:latin typeface="Calibri" panose="020F0502020204030204" pitchFamily="34" charset="0"/>
              </a:rPr>
              <a:t>-id </a:t>
            </a:r>
          </a:p>
          <a:p>
            <a:pPr marL="171450" indent="-171450">
              <a:buFont typeface="Arial" panose="020B0604020202020204" pitchFamily="34" charset="0"/>
              <a:buChar char="•"/>
            </a:pPr>
            <a:r>
              <a:rPr lang="en-US" dirty="0">
                <a:latin typeface="Calibri" panose="020F0502020204030204" pitchFamily="34" charset="0"/>
              </a:rPr>
              <a:t>/myapp/development/</a:t>
            </a:r>
            <a:r>
              <a:rPr lang="en-US" dirty="0" err="1">
                <a:latin typeface="Calibri" panose="020F0502020204030204" pitchFamily="34" charset="0"/>
              </a:rPr>
              <a:t>ami</a:t>
            </a:r>
            <a:r>
              <a:rPr lang="en-US" dirty="0">
                <a:latin typeface="Calibri" panose="020F0502020204030204" pitchFamily="34" charset="0"/>
              </a:rPr>
              <a:t>-id </a:t>
            </a:r>
          </a:p>
          <a:p>
            <a:pPr marL="171450" indent="-171450">
              <a:buFont typeface="Arial" panose="020B0604020202020204" pitchFamily="34" charset="0"/>
              <a:buChar char="•"/>
            </a:pPr>
            <a:r>
              <a:rPr lang="en-US" dirty="0">
                <a:latin typeface="Calibri" panose="020F0502020204030204" pitchFamily="34" charset="0"/>
              </a:rPr>
              <a:t>/myapp/production/log-level </a:t>
            </a:r>
          </a:p>
          <a:p>
            <a:pPr marL="171450" indent="-171450">
              <a:buFont typeface="Arial" panose="020B0604020202020204" pitchFamily="34" charset="0"/>
              <a:buChar char="•"/>
            </a:pPr>
            <a:r>
              <a:rPr lang="en-US" dirty="0">
                <a:latin typeface="Calibri" panose="020F0502020204030204" pitchFamily="34" charset="0"/>
              </a:rPr>
              <a:t>/myapp/development/log-level </a:t>
            </a:r>
          </a:p>
          <a:p>
            <a:pPr marL="171450" indent="-171450">
              <a:buFont typeface="Arial" panose="020B0604020202020204" pitchFamily="34" charset="0"/>
              <a:buChar char="•"/>
            </a:pPr>
            <a:r>
              <a:rPr lang="en-US" dirty="0">
                <a:latin typeface="Calibri" panose="020F0502020204030204" pitchFamily="34" charset="0"/>
              </a:rPr>
              <a:t>/myapp/staging/log-level</a:t>
            </a:r>
          </a:p>
          <a:p>
            <a:endParaRPr lang="en-US" dirty="0">
              <a:latin typeface="Calibri" panose="020F0502020204030204" pitchFamily="34" charset="0"/>
            </a:endParaRPr>
          </a:p>
          <a:p>
            <a:r>
              <a:rPr lang="en-US" dirty="0">
                <a:latin typeface="Calibri" panose="020F0502020204030204" pitchFamily="34" charset="0"/>
              </a:rPr>
              <a:t>This structure groups related parameters by environment, makes it easy to identify the correct parameter for a task, and helps you manage access at different hierarchy levels using AWS Identity and Access Management (IAM) policies.</a:t>
            </a:r>
          </a:p>
          <a:p>
            <a:endParaRPr lang="en-US" dirty="0">
              <a:latin typeface="Calibri" panose="020F0502020204030204" pitchFamily="34" charset="0"/>
            </a:endParaRPr>
          </a:p>
          <a:p>
            <a:r>
              <a:rPr lang="en-US" dirty="0">
                <a:latin typeface="Calibri" panose="020F0502020204030204" pitchFamily="34" charset="0"/>
              </a:rPr>
              <a:t>A parameter label is a user-defined alias to help you manage different versions of a parameter. When you modify a parameter, Systems Manager automatically saves a new version and increments the version number by one. A label can help you remember the purpose of a parameter version when there are multiple versions.</a:t>
            </a:r>
          </a:p>
          <a:p>
            <a:endParaRPr lang="en-US" dirty="0">
              <a:latin typeface="Calibri" panose="020F0502020204030204" pitchFamily="34" charset="0"/>
            </a:endParaRPr>
          </a:p>
          <a:p>
            <a:r>
              <a:rPr lang="en-US" dirty="0">
                <a:latin typeface="Calibri" panose="020F0502020204030204" pitchFamily="34" charset="0"/>
              </a:rPr>
              <a:t>Note: Parameter Store is designed for configuration data such as AMI IDs, instance types, environment names, and feature flags. For secrets such as database passwords, API keys, and OAuth tokens, use AWS Secrets Manager, which provides additional capabilities including automatic rotation, cross-account sharing, and native integrations with Amazon RDS and Amazon Aurora.</a:t>
            </a:r>
          </a:p>
          <a:p>
            <a:endParaRPr lang="en-US" dirty="0">
              <a:latin typeface="Calibri" panose="020F0502020204030204" pitchFamily="34" charset="0"/>
            </a:endParaRPr>
          </a:p>
          <a:p>
            <a:pPr lvl="0">
              <a:defRPr/>
            </a:pPr>
            <a:r>
              <a:rPr lang="en-US" kern="1200" dirty="0">
                <a:solidFill>
                  <a:schemeClr val="tx1"/>
                </a:solidFill>
                <a:effectLst/>
                <a:latin typeface="Calibri" panose="020F0502020204030204" pitchFamily="34" charset="0"/>
                <a:ea typeface="+mn-ea"/>
                <a:cs typeface="+mn-cs"/>
              </a:rPr>
              <a:t>For more information about parameter labels, see “Working with Parameter Hierarchies” in the </a:t>
            </a:r>
            <a:r>
              <a:rPr lang="en-US" i="1" kern="1200" dirty="0">
                <a:solidFill>
                  <a:schemeClr val="tx1"/>
                </a:solidFill>
                <a:effectLst/>
                <a:latin typeface="Calibri" panose="020F0502020204030204" pitchFamily="34" charset="0"/>
                <a:ea typeface="+mn-ea"/>
                <a:cs typeface="+mn-cs"/>
              </a:rPr>
              <a:t>AWS Systems Manager User </a:t>
            </a:r>
            <a:r>
              <a:rPr lang="en-US" i="1" dirty="0">
                <a:latin typeface="Calibri" panose="020F0502020204030204" pitchFamily="34" charset="0"/>
              </a:rPr>
              <a:t>Guide (</a:t>
            </a:r>
            <a:r>
              <a:rPr lang="en-US" i="0" dirty="0">
                <a:latin typeface="Calibri" panose="020F0502020204030204" pitchFamily="34" charset="0"/>
                <a:hlinkClick r:id="rId3"/>
              </a:rPr>
              <a:t>https://docs.aws.amazon.com/systems-manager/latest/userguide/sysman-paramstore-hierarchies.html</a:t>
            </a:r>
            <a:r>
              <a:rPr lang="en-US" i="1" dirty="0">
                <a:latin typeface="Calibri" panose="020F0502020204030204" pitchFamily="34" charset="0"/>
              </a:rPr>
              <a:t>).</a:t>
            </a:r>
          </a:p>
        </p:txBody>
      </p:sp>
    </p:spTree>
    <p:extLst>
      <p:ext uri="{BB962C8B-B14F-4D97-AF65-F5344CB8AC3E}">
        <p14:creationId xmlns:p14="http://schemas.microsoft.com/office/powerpoint/2010/main" val="2374987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Some AWS services publish information about common artifacts as Systems Manager </a:t>
            </a:r>
            <a:r>
              <a:rPr lang="en-US" i="1" dirty="0">
                <a:latin typeface="Calibri" panose="020F0502020204030204" pitchFamily="34" charset="0"/>
              </a:rPr>
              <a:t>public</a:t>
            </a:r>
            <a:r>
              <a:rPr lang="en-US" dirty="0">
                <a:latin typeface="Calibri" panose="020F0502020204030204" pitchFamily="34" charset="0"/>
              </a:rPr>
              <a:t> parameters. For example, Amazon EC2 publishes information about AMIs as public parameters. You can call this information from your scripts and code. </a:t>
            </a:r>
          </a:p>
          <a:p>
            <a:endParaRPr lang="en-US" dirty="0">
              <a:latin typeface="Calibri" panose="020F0502020204030204" pitchFamily="34" charset="0"/>
            </a:endParaRPr>
          </a:p>
          <a:p>
            <a:r>
              <a:rPr lang="en-US" dirty="0">
                <a:latin typeface="Calibri" panose="020F0502020204030204" pitchFamily="34" charset="0"/>
              </a:rPr>
              <a:t>Public parameters can be accessed from the console, AWS Command Line Interface (AWS CLI), PowerShell, or an SDK.</a:t>
            </a:r>
          </a:p>
          <a:p>
            <a:endParaRPr lang="en-US" dirty="0">
              <a:latin typeface="Calibri" panose="020F0502020204030204" pitchFamily="34" charset="0"/>
            </a:endParaRPr>
          </a:p>
          <a:p>
            <a:r>
              <a:rPr lang="en-US" dirty="0">
                <a:latin typeface="Calibri" panose="020F0502020204030204" pitchFamily="34" charset="0"/>
              </a:rPr>
              <a:t>For more information</a:t>
            </a:r>
            <a:r>
              <a:rPr lang="en-US" baseline="0" dirty="0">
                <a:latin typeface="Calibri" panose="020F0502020204030204" pitchFamily="34" charset="0"/>
              </a:rPr>
              <a:t>, see </a:t>
            </a:r>
            <a:r>
              <a:rPr lang="en-US" dirty="0">
                <a:latin typeface="Calibri" panose="020F0502020204030204" pitchFamily="34" charset="0"/>
              </a:rPr>
              <a:t>“Working with Public Parameters”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baseline="0" dirty="0">
                <a:latin typeface="Calibri" panose="020F0502020204030204" pitchFamily="34" charset="0"/>
                <a:hlinkClick r:id="rId3"/>
              </a:rPr>
              <a:t>https://docs.aws.amazon.com/systems-manager/latest/userguide/parameter-store-public-parameters.html</a:t>
            </a:r>
            <a:r>
              <a:rPr lang="en-US" dirty="0">
                <a:latin typeface="Calibri" panose="020F0502020204030204" pitchFamily="34" charset="0"/>
              </a:rPr>
              <a:t>).</a:t>
            </a:r>
            <a:endParaRPr lang="en-US" baseline="0" dirty="0">
              <a:latin typeface="Calibri" panose="020F0502020204030204" pitchFamily="34" charset="0"/>
            </a:endParaRPr>
          </a:p>
        </p:txBody>
      </p:sp>
    </p:spTree>
    <p:extLst>
      <p:ext uri="{BB962C8B-B14F-4D97-AF65-F5344CB8AC3E}">
        <p14:creationId xmlns:p14="http://schemas.microsoft.com/office/powerpoint/2010/main" val="37771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pPr marL="0" marR="0" lvl="0" indent="0" defTabSz="914400" rtl="0" eaLnBrk="1" fontAlgn="auto" latinLnBrk="0" hangingPunct="1">
              <a:buClrTx/>
              <a:buSzTx/>
              <a:buFontTx/>
              <a:buNone/>
              <a:tabLst/>
              <a:defRPr/>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When using AWS CloudFormation templates to code your infrastructure, consider integrating</a:t>
            </a:r>
            <a:r>
              <a:rPr lang="en-US" baseline="0" dirty="0">
                <a:latin typeface="Calibri" panose="020F0502020204030204" pitchFamily="34" charset="0"/>
              </a:rPr>
              <a:t> Parameter Store </a:t>
            </a:r>
            <a:r>
              <a:rPr lang="en-US" dirty="0">
                <a:latin typeface="Calibri" panose="020F0502020204030204" pitchFamily="34" charset="0"/>
              </a:rPr>
              <a:t>to improve the maintainability of your code. With Parameter Store, you can set up parameter strings that you can store and update centrally. As a result, you can reuse the strings in template code and in many other use cases beyond CloudFormation. </a:t>
            </a:r>
          </a:p>
          <a:p>
            <a:endParaRPr lang="en-US" dirty="0">
              <a:latin typeface="Calibri" panose="020F0502020204030204" pitchFamily="34" charset="0"/>
            </a:endParaRPr>
          </a:p>
          <a:p>
            <a:r>
              <a:rPr lang="en-US" dirty="0">
                <a:latin typeface="Calibri" panose="020F0502020204030204" pitchFamily="34" charset="0"/>
              </a:rPr>
              <a:t>Previously, you could specify values for these parameters in the following ways:</a:t>
            </a:r>
          </a:p>
          <a:p>
            <a:pPr marL="171450" indent="-171450">
              <a:buFont typeface="Arial" panose="020B0604020202020204" pitchFamily="34" charset="0"/>
              <a:buChar char="•"/>
            </a:pPr>
            <a:r>
              <a:rPr lang="en-US" dirty="0">
                <a:latin typeface="Calibri" panose="020F0502020204030204" pitchFamily="34" charset="0"/>
              </a:rPr>
              <a:t>Pass the plaintext values as arguments to the CloudFormation API.</a:t>
            </a:r>
          </a:p>
          <a:p>
            <a:pPr marL="171450" indent="-171450">
              <a:buFont typeface="Arial" panose="020B0604020202020204" pitchFamily="34" charset="0"/>
              <a:buChar char="•"/>
            </a:pPr>
            <a:r>
              <a:rPr lang="en-US" dirty="0">
                <a:latin typeface="Calibri" panose="020F0502020204030204" pitchFamily="34" charset="0"/>
              </a:rPr>
              <a:t>Hardcode the parameter values in the template using default values.</a:t>
            </a:r>
          </a:p>
        </p:txBody>
      </p:sp>
    </p:spTree>
    <p:extLst>
      <p:ext uri="{BB962C8B-B14F-4D97-AF65-F5344CB8AC3E}">
        <p14:creationId xmlns:p14="http://schemas.microsoft.com/office/powerpoint/2010/main" val="376038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dirty="0"/>
          </a:p>
        </p:txBody>
      </p:sp>
    </p:spTree>
    <p:extLst>
      <p:ext uri="{BB962C8B-B14F-4D97-AF65-F5344CB8AC3E}">
        <p14:creationId xmlns:p14="http://schemas.microsoft.com/office/powerpoint/2010/main" val="3827551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a:defRPr/>
            </a:pPr>
            <a:r>
              <a:rPr lang="en-US" dirty="0">
                <a:latin typeface="Calibri" panose="020F0502020204030204" pitchFamily="34" charset="0"/>
              </a:rPr>
              <a:t>You can use the Automation, a capability of Systems Manager, to build workflows and simplify common maintenance and deployment tasks. For instance, Automation can define the following:</a:t>
            </a:r>
          </a:p>
          <a:p>
            <a:pPr marL="171450" indent="-171450">
              <a:buFont typeface="Arial" panose="020B0604020202020204" pitchFamily="34" charset="0"/>
              <a:buChar char="•"/>
              <a:defRPr/>
            </a:pPr>
            <a:r>
              <a:rPr lang="en-US" dirty="0">
                <a:latin typeface="Calibri" panose="020F0502020204030204" pitchFamily="34" charset="0"/>
              </a:rPr>
              <a:t>How you want to create your AMIs</a:t>
            </a:r>
          </a:p>
          <a:p>
            <a:pPr marL="171450" indent="-171450">
              <a:buFont typeface="Arial" panose="020B0604020202020204" pitchFamily="34" charset="0"/>
              <a:buChar char="•"/>
              <a:defRPr/>
            </a:pPr>
            <a:r>
              <a:rPr lang="en-US" dirty="0">
                <a:latin typeface="Calibri" panose="020F0502020204030204" pitchFamily="34" charset="0"/>
              </a:rPr>
              <a:t>Software installed on your image</a:t>
            </a:r>
          </a:p>
          <a:p>
            <a:pPr marL="171450" indent="-171450">
              <a:buFont typeface="Arial" panose="020B0604020202020204" pitchFamily="34" charset="0"/>
              <a:buChar char="•"/>
              <a:defRPr/>
            </a:pPr>
            <a:r>
              <a:rPr lang="en-US" dirty="0">
                <a:latin typeface="Calibri" panose="020F0502020204030204" pitchFamily="34" charset="0"/>
              </a:rPr>
              <a:t>Amount of memory</a:t>
            </a:r>
          </a:p>
          <a:p>
            <a:pPr marL="171450" indent="-171450">
              <a:buFont typeface="Arial" panose="020B0604020202020204" pitchFamily="34" charset="0"/>
              <a:buChar char="•"/>
              <a:defRPr/>
            </a:pPr>
            <a:r>
              <a:rPr lang="en-US" dirty="0">
                <a:latin typeface="Calibri" panose="020F0502020204030204" pitchFamily="34" charset="0"/>
              </a:rPr>
              <a:t>Other resources</a:t>
            </a:r>
          </a:p>
          <a:p>
            <a:pPr>
              <a:defRPr/>
            </a:pPr>
            <a:endParaRPr lang="en-US" dirty="0">
              <a:latin typeface="Calibri" panose="020F0502020204030204" pitchFamily="34" charset="0"/>
            </a:endParaRPr>
          </a:p>
          <a:p>
            <a:pPr>
              <a:defRPr/>
            </a:pPr>
            <a:r>
              <a:rPr lang="en-US" dirty="0">
                <a:latin typeface="Calibri" panose="020F0502020204030204" pitchFamily="34" charset="0"/>
              </a:rPr>
              <a:t>In general, the Automation workflow includes the following main steps:</a:t>
            </a:r>
          </a:p>
          <a:p>
            <a:pPr marL="240853" indent="-240853">
              <a:buFont typeface="+mj-lt"/>
              <a:buAutoNum type="arabicPeriod"/>
              <a:defRPr/>
            </a:pPr>
            <a:r>
              <a:rPr lang="en-US" dirty="0">
                <a:latin typeface="Calibri" panose="020F0502020204030204" pitchFamily="34" charset="0"/>
              </a:rPr>
              <a:t>Create an Automation document, or use a template, which includes sequential steps and parameters that Systems Manager runs. </a:t>
            </a:r>
          </a:p>
          <a:p>
            <a:pPr marL="240853" indent="-240853">
              <a:buFont typeface="+mj-lt"/>
              <a:buAutoNum type="arabicPeriod"/>
              <a:defRPr/>
            </a:pPr>
            <a:r>
              <a:rPr lang="en-US" dirty="0">
                <a:latin typeface="Calibri" panose="020F0502020204030204" pitchFamily="34" charset="0"/>
              </a:rPr>
              <a:t>Systems Manager runs the document, which defines how to launch the image, take a snapshot, tag instances, delete earlier images, and terminate the image. </a:t>
            </a:r>
          </a:p>
          <a:p>
            <a:pPr marL="240853" indent="-240853">
              <a:buFont typeface="+mj-lt"/>
              <a:buAutoNum type="arabicPeriod"/>
              <a:defRPr/>
            </a:pPr>
            <a:r>
              <a:rPr lang="en-US" dirty="0">
                <a:latin typeface="Calibri" panose="020F0502020204030204" pitchFamily="34" charset="0"/>
              </a:rPr>
              <a:t>Use the console to monitor the workflow. After it finishes, you can launch a test instance from the updated AMI to verify changes.</a:t>
            </a:r>
          </a:p>
          <a:p>
            <a:pPr>
              <a:defRPr/>
            </a:pPr>
            <a:endParaRPr lang="en-US" dirty="0">
              <a:latin typeface="Calibri" panose="020F0502020204030204" pitchFamily="34" charset="0"/>
            </a:endParaRPr>
          </a:p>
          <a:p>
            <a:pPr>
              <a:defRPr/>
            </a:pPr>
            <a:r>
              <a:rPr lang="en-US" dirty="0">
                <a:latin typeface="Calibri" panose="020F0502020204030204" pitchFamily="34" charset="0"/>
              </a:rPr>
              <a:t>For an example, see “Run an Automation with Approvers”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https://docs.aws.amazon.com/systems-manager/latest/userguide/automation-working-executing-approval.html</a:t>
            </a:r>
            <a:r>
              <a:rPr lang="en-US" dirty="0">
                <a:latin typeface="Calibri" panose="020F0502020204030204" pitchFamily="34" charset="0"/>
              </a:rPr>
              <a:t>).</a:t>
            </a:r>
          </a:p>
        </p:txBody>
      </p:sp>
    </p:spTree>
    <p:extLst>
      <p:ext uri="{BB962C8B-B14F-4D97-AF65-F5344CB8AC3E}">
        <p14:creationId xmlns:p14="http://schemas.microsoft.com/office/powerpoint/2010/main" val="3186116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An AWS Systems Manager document defines the actions that Systems Manager performs on your managed instances. Systems Manager includes more than a dozen preconfigured documents that you can use by specifying parameters at runtime. Documents use JSON or YAML format, and they include steps and parameters that you specify. You can use a</a:t>
            </a:r>
            <a:r>
              <a:rPr lang="en-US" baseline="0" dirty="0">
                <a:latin typeface="Calibri" panose="020F0502020204030204" pitchFamily="34" charset="0"/>
              </a:rPr>
              <a:t> predefined Systems Manager Automation document, create your own custom document, or use a shared document. </a:t>
            </a:r>
            <a:r>
              <a:rPr lang="en-US" dirty="0">
                <a:latin typeface="Calibri" panose="020F0502020204030204" pitchFamily="34" charset="0"/>
              </a:rPr>
              <a:t> </a:t>
            </a:r>
          </a:p>
          <a:p>
            <a:endParaRPr lang="en-US" dirty="0">
              <a:latin typeface="Calibri" panose="020F0502020204030204" pitchFamily="34" charset="0"/>
            </a:endParaRPr>
          </a:p>
          <a:p>
            <a:r>
              <a:rPr lang="en-US" dirty="0">
                <a:latin typeface="Calibri" panose="020F0502020204030204" pitchFamily="34" charset="0"/>
              </a:rPr>
              <a:t>For more information, see “AWS Systems Manager Documents”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https://docs.aws.amazon.com/systems-manager/latest/userguide/sysman-ssm-docs.html</a:t>
            </a:r>
            <a:r>
              <a:rPr lang="en-US" dirty="0">
                <a:latin typeface="Calibri" panose="020F0502020204030204" pitchFamily="34" charset="0"/>
              </a:rPr>
              <a:t>).</a:t>
            </a:r>
          </a:p>
        </p:txBody>
      </p:sp>
    </p:spTree>
    <p:extLst>
      <p:ext uri="{BB962C8B-B14F-4D97-AF65-F5344CB8AC3E}">
        <p14:creationId xmlns:p14="http://schemas.microsoft.com/office/powerpoint/2010/main" val="352413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Systems</a:t>
            </a:r>
            <a:r>
              <a:rPr lang="en-US" baseline="0" dirty="0">
                <a:latin typeface="Calibri" panose="020F0502020204030204" pitchFamily="34" charset="0"/>
              </a:rPr>
              <a:t> Manager provides </a:t>
            </a:r>
            <a:r>
              <a:rPr lang="en-US" dirty="0">
                <a:latin typeface="Calibri" panose="020F0502020204030204" pitchFamily="34" charset="0"/>
              </a:rPr>
              <a:t>more than 70 </a:t>
            </a:r>
            <a:r>
              <a:rPr lang="en-US" baseline="0" dirty="0">
                <a:latin typeface="Calibri" panose="020F0502020204030204" pitchFamily="34" charset="0"/>
              </a:rPr>
              <a:t>predefined Automation documents that </a:t>
            </a:r>
            <a:r>
              <a:rPr lang="en-US" dirty="0">
                <a:latin typeface="Calibri" panose="020F0502020204030204" pitchFamily="34" charset="0"/>
              </a:rPr>
              <a:t>you </a:t>
            </a:r>
            <a:r>
              <a:rPr lang="en-US" baseline="0" dirty="0">
                <a:latin typeface="Calibri" panose="020F0502020204030204" pitchFamily="34" charset="0"/>
              </a:rPr>
              <a:t>can </a:t>
            </a:r>
            <a:r>
              <a:rPr lang="en-US" dirty="0">
                <a:latin typeface="Calibri" panose="020F0502020204030204" pitchFamily="34" charset="0"/>
              </a:rPr>
              <a:t>use </a:t>
            </a:r>
            <a:r>
              <a:rPr lang="en-US" baseline="0" dirty="0">
                <a:latin typeface="Calibri" panose="020F0502020204030204" pitchFamily="34" charset="0"/>
              </a:rPr>
              <a:t>or </a:t>
            </a:r>
            <a:r>
              <a:rPr lang="en-US" dirty="0">
                <a:latin typeface="Calibri" panose="020F0502020204030204" pitchFamily="34" charset="0"/>
              </a:rPr>
              <a:t>customize </a:t>
            </a:r>
            <a:r>
              <a:rPr lang="en-US" baseline="0" dirty="0">
                <a:latin typeface="Calibri" panose="020F0502020204030204" pitchFamily="34" charset="0"/>
              </a:rPr>
              <a:t>to manage your resources. You </a:t>
            </a:r>
            <a:r>
              <a:rPr lang="en-US" dirty="0">
                <a:latin typeface="Calibri" panose="020F0502020204030204" pitchFamily="34" charset="0"/>
              </a:rPr>
              <a:t>can </a:t>
            </a:r>
            <a:r>
              <a:rPr lang="en-US" baseline="0" dirty="0">
                <a:latin typeface="Calibri" panose="020F0502020204030204" pitchFamily="34" charset="0"/>
              </a:rPr>
              <a:t>filter your documents by categories. </a:t>
            </a:r>
          </a:p>
        </p:txBody>
      </p:sp>
    </p:spTree>
    <p:extLst>
      <p:ext uri="{BB962C8B-B14F-4D97-AF65-F5344CB8AC3E}">
        <p14:creationId xmlns:p14="http://schemas.microsoft.com/office/powerpoint/2010/main" val="3970393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If the Systems Manager public documents don't perform all the actions that you want to perform on your AWS resources, you can create your own Systems Manager documents. You can create two primary types</a:t>
            </a:r>
            <a:r>
              <a:rPr lang="en-US" baseline="0" dirty="0">
                <a:latin typeface="Calibri" panose="020F0502020204030204" pitchFamily="34" charset="0"/>
              </a:rPr>
              <a:t> of documents</a:t>
            </a:r>
            <a:r>
              <a:rPr lang="en-US" dirty="0">
                <a:latin typeface="Calibri" panose="020F0502020204030204" pitchFamily="34" charset="0"/>
              </a:rPr>
              <a:t>: </a:t>
            </a:r>
          </a:p>
          <a:p>
            <a:pPr marL="180640" indent="-180640">
              <a:buFont typeface="Arial" panose="020B0604020202020204" pitchFamily="34" charset="0"/>
              <a:buChar char="•"/>
            </a:pPr>
            <a:r>
              <a:rPr lang="en-US" b="0" baseline="0" dirty="0">
                <a:latin typeface="Calibri" panose="020F0502020204030204" pitchFamily="34" charset="0"/>
              </a:rPr>
              <a:t> Command </a:t>
            </a:r>
            <a:r>
              <a:rPr lang="en-US" baseline="0" dirty="0">
                <a:latin typeface="Calibri" panose="020F0502020204030204" pitchFamily="34" charset="0"/>
              </a:rPr>
              <a:t>documents</a:t>
            </a:r>
            <a:endParaRPr lang="en-US" dirty="0">
              <a:latin typeface="Calibri" panose="020F0502020204030204" pitchFamily="34" charset="0"/>
            </a:endParaRPr>
          </a:p>
          <a:p>
            <a:pPr marL="180640" indent="-180640">
              <a:buFont typeface="Arial" panose="020B0604020202020204" pitchFamily="34" charset="0"/>
              <a:buChar char="•"/>
            </a:pPr>
            <a:r>
              <a:rPr lang="en-US" baseline="0" dirty="0">
                <a:latin typeface="Calibri" panose="020F0502020204030204" pitchFamily="34" charset="0"/>
              </a:rPr>
              <a:t> </a:t>
            </a:r>
            <a:r>
              <a:rPr lang="en-US" b="0" baseline="0" dirty="0">
                <a:latin typeface="Calibri" panose="020F0502020204030204" pitchFamily="34" charset="0"/>
              </a:rPr>
              <a:t>Automation </a:t>
            </a:r>
            <a:r>
              <a:rPr lang="en-US" baseline="0" dirty="0">
                <a:latin typeface="Calibri" panose="020F0502020204030204" pitchFamily="34" charset="0"/>
              </a:rPr>
              <a:t>documents </a:t>
            </a:r>
            <a:endParaRPr lang="en-US" dirty="0">
              <a:latin typeface="Calibri" panose="020F0502020204030204" pitchFamily="34" charset="0"/>
            </a:endParaRPr>
          </a:p>
          <a:p>
            <a:endParaRPr lang="en-US" baseline="0" dirty="0">
              <a:latin typeface="Calibri" panose="020F0502020204030204" pitchFamily="34" charset="0"/>
            </a:endParaRPr>
          </a:p>
          <a:p>
            <a:r>
              <a:rPr lang="en-US" i="1" dirty="0">
                <a:latin typeface="Calibri" panose="020F0502020204030204" pitchFamily="34" charset="0"/>
              </a:rPr>
              <a:t>Command documents </a:t>
            </a:r>
            <a:r>
              <a:rPr lang="en-US" baseline="0" dirty="0">
                <a:latin typeface="Calibri" panose="020F0502020204030204" pitchFamily="34" charset="0"/>
              </a:rPr>
              <a:t>are used to r</a:t>
            </a:r>
            <a:r>
              <a:rPr lang="en-US" dirty="0">
                <a:latin typeface="Calibri" panose="020F0502020204030204" pitchFamily="34" charset="0"/>
              </a:rPr>
              <a:t>un scripts on a set of instances. They</a:t>
            </a:r>
            <a:r>
              <a:rPr lang="en-US" baseline="0" dirty="0">
                <a:latin typeface="Calibri" panose="020F0502020204030204" pitchFamily="34" charset="0"/>
              </a:rPr>
              <a:t> are used with Run </a:t>
            </a:r>
            <a:r>
              <a:rPr lang="en-US" dirty="0">
                <a:latin typeface="Calibri" panose="020F0502020204030204" pitchFamily="34" charset="0"/>
              </a:rPr>
              <a:t>Command</a:t>
            </a:r>
            <a:r>
              <a:rPr lang="en-US" baseline="0" dirty="0">
                <a:latin typeface="Calibri" panose="020F0502020204030204" pitchFamily="34" charset="0"/>
              </a:rPr>
              <a:t>, State Manager, and Maintenance </a:t>
            </a:r>
            <a:r>
              <a:rPr lang="en-US" dirty="0">
                <a:latin typeface="Calibri" panose="020F0502020204030204" pitchFamily="34" charset="0"/>
              </a:rPr>
              <a:t>Windows</a:t>
            </a:r>
            <a:r>
              <a:rPr lang="en-US" baseline="0" dirty="0">
                <a:latin typeface="Calibri" panose="020F0502020204030204" pitchFamily="34" charset="0"/>
              </a:rPr>
              <a:t>.</a:t>
            </a:r>
            <a:endParaRPr lang="en-US" dirty="0">
              <a:latin typeface="Calibri" panose="020F0502020204030204" pitchFamily="34" charset="0"/>
            </a:endParaRPr>
          </a:p>
          <a:p>
            <a:endParaRPr lang="en-US" dirty="0">
              <a:latin typeface="Calibri" panose="020F0502020204030204" pitchFamily="34" charset="0"/>
            </a:endParaRPr>
          </a:p>
          <a:p>
            <a:r>
              <a:rPr lang="en-US" i="1" dirty="0">
                <a:latin typeface="Calibri" panose="020F0502020204030204" pitchFamily="34" charset="0"/>
              </a:rPr>
              <a:t>Automation documents </a:t>
            </a:r>
            <a:r>
              <a:rPr lang="en-US" baseline="0" dirty="0">
                <a:latin typeface="Calibri" panose="020F0502020204030204" pitchFamily="34" charset="0"/>
              </a:rPr>
              <a:t>are used to create a workflow that follows a sequential order. They are used with Automation, State Manager, and Maintenance W</a:t>
            </a:r>
            <a:r>
              <a:rPr lang="en-US" dirty="0">
                <a:latin typeface="Calibri" panose="020F0502020204030204" pitchFamily="34" charset="0"/>
              </a:rPr>
              <a:t>indows</a:t>
            </a:r>
            <a:r>
              <a:rPr lang="en-US" baseline="0" dirty="0">
                <a:latin typeface="Calibri" panose="020F0502020204030204" pitchFamily="34" charset="0"/>
              </a:rPr>
              <a:t>. </a:t>
            </a:r>
          </a:p>
        </p:txBody>
      </p:sp>
    </p:spTree>
    <p:extLst>
      <p:ext uri="{BB962C8B-B14F-4D97-AF65-F5344CB8AC3E}">
        <p14:creationId xmlns:p14="http://schemas.microsoft.com/office/powerpoint/2010/main" val="1319414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63412">
              <a:defRPr/>
            </a:pPr>
            <a:r>
              <a:rPr lang="en-US" dirty="0">
                <a:latin typeface="Calibri" panose="020F0502020204030204" pitchFamily="34" charset="0"/>
              </a:rPr>
              <a:t>When you create a new command document, we recommend that you use Schema version 2.2 or later so that you can take advantage of the latest features. These features include document editing, automatic versioning, sequencing, and more.</a:t>
            </a:r>
          </a:p>
          <a:p>
            <a:endParaRPr lang="en-US" dirty="0">
              <a:latin typeface="Calibri" panose="020F0502020204030204" pitchFamily="34" charset="0"/>
            </a:endParaRPr>
          </a:p>
          <a:p>
            <a:r>
              <a:rPr lang="en-US" dirty="0">
                <a:latin typeface="Calibri" panose="020F0502020204030204" pitchFamily="34" charset="0"/>
              </a:rPr>
              <a:t>The following top-level elements provide the structure of the Systems</a:t>
            </a:r>
            <a:r>
              <a:rPr lang="en-US" baseline="0" dirty="0">
                <a:latin typeface="Calibri" panose="020F0502020204030204" pitchFamily="34" charset="0"/>
              </a:rPr>
              <a:t> </a:t>
            </a:r>
            <a:r>
              <a:rPr lang="en-US" dirty="0">
                <a:latin typeface="Calibri" panose="020F0502020204030204" pitchFamily="34" charset="0"/>
              </a:rPr>
              <a:t>Manager document:</a:t>
            </a:r>
          </a:p>
          <a:p>
            <a:pPr marL="180640" indent="-180640">
              <a:buFont typeface="Arial" panose="020B0604020202020204" pitchFamily="34" charset="0"/>
              <a:buChar char="•"/>
            </a:pPr>
            <a:r>
              <a:rPr lang="en-US" b="1" dirty="0">
                <a:latin typeface="Calibri" panose="020F0502020204030204" pitchFamily="34" charset="0"/>
              </a:rPr>
              <a:t>schemaVersion </a:t>
            </a:r>
            <a:r>
              <a:rPr lang="en-US" b="0" dirty="0">
                <a:latin typeface="Calibri" panose="020F0502020204030204" pitchFamily="34" charset="0"/>
              </a:rPr>
              <a:t>– </a:t>
            </a:r>
            <a:r>
              <a:rPr lang="en-US" dirty="0">
                <a:latin typeface="Calibri" panose="020F0502020204030204" pitchFamily="34" charset="0"/>
              </a:rPr>
              <a:t>The schema version to use</a:t>
            </a:r>
          </a:p>
          <a:p>
            <a:pPr marL="182313" lvl="1"/>
            <a:r>
              <a:rPr lang="en-US" dirty="0">
                <a:latin typeface="Calibri" panose="020F0502020204030204" pitchFamily="34" charset="0"/>
              </a:rPr>
              <a:t>Type: Version</a:t>
            </a:r>
          </a:p>
          <a:p>
            <a:pPr marL="182313" lvl="1"/>
            <a:r>
              <a:rPr lang="en-US" dirty="0">
                <a:latin typeface="Calibri" panose="020F0502020204030204" pitchFamily="34" charset="0"/>
              </a:rPr>
              <a:t>Required: Yes</a:t>
            </a:r>
          </a:p>
          <a:p>
            <a:pPr marL="180640" indent="-180640">
              <a:buFont typeface="Arial" panose="020B0604020202020204" pitchFamily="34" charset="0"/>
              <a:buChar char="•"/>
            </a:pPr>
            <a:r>
              <a:rPr lang="en-US" b="1" dirty="0">
                <a:latin typeface="Calibri" panose="020F0502020204030204" pitchFamily="34" charset="0"/>
              </a:rPr>
              <a:t>description</a:t>
            </a:r>
            <a:r>
              <a:rPr lang="en-US" dirty="0">
                <a:latin typeface="Calibri" panose="020F0502020204030204" pitchFamily="34" charset="0"/>
              </a:rPr>
              <a:t>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Information that you provide to describe the purpose of the document</a:t>
            </a:r>
          </a:p>
          <a:p>
            <a:pPr marL="182313"/>
            <a:r>
              <a:rPr lang="en-US" dirty="0">
                <a:latin typeface="Calibri" panose="020F0502020204030204" pitchFamily="34" charset="0"/>
              </a:rPr>
              <a:t>Type: String</a:t>
            </a:r>
          </a:p>
          <a:p>
            <a:pPr marL="182313"/>
            <a:r>
              <a:rPr lang="en-US" dirty="0">
                <a:latin typeface="Calibri" panose="020F0502020204030204" pitchFamily="34" charset="0"/>
              </a:rPr>
              <a:t>Required: No</a:t>
            </a:r>
          </a:p>
          <a:p>
            <a:pPr marL="180640" indent="-180640">
              <a:buFont typeface="Arial" panose="020B0604020202020204" pitchFamily="34" charset="0"/>
              <a:buChar char="•"/>
            </a:pPr>
            <a:r>
              <a:rPr lang="en-US" b="1" dirty="0">
                <a:latin typeface="Calibri" panose="020F0502020204030204" pitchFamily="34" charset="0"/>
              </a:rPr>
              <a:t>mainSteps </a:t>
            </a:r>
            <a:r>
              <a:rPr lang="en-US" b="0" dirty="0">
                <a:latin typeface="Calibri" panose="020F0502020204030204" pitchFamily="34" charset="0"/>
              </a:rPr>
              <a:t>– </a:t>
            </a:r>
            <a:r>
              <a:rPr lang="en-US" dirty="0">
                <a:latin typeface="Calibri" panose="020F0502020204030204" pitchFamily="34" charset="0"/>
              </a:rPr>
              <a:t>(Schema version 0.3, 2.0, and 2.2 only) An object that can include multiple steps (plugins). Plugins are defined in steps. Steps run in sequential order, as listed in the document. </a:t>
            </a:r>
          </a:p>
          <a:p>
            <a:pPr marL="182313"/>
            <a:r>
              <a:rPr lang="en-US" dirty="0">
                <a:latin typeface="Calibri" panose="020F0502020204030204" pitchFamily="34" charset="0"/>
              </a:rPr>
              <a:t>Type: Dictionary&lt;string,PluginConfiguration&gt;</a:t>
            </a:r>
          </a:p>
          <a:p>
            <a:pPr marL="182313"/>
            <a:r>
              <a:rPr lang="en-US" dirty="0">
                <a:latin typeface="Calibri" panose="020F0502020204030204" pitchFamily="34" charset="0"/>
              </a:rPr>
              <a:t>Required: Yes</a:t>
            </a:r>
          </a:p>
          <a:p>
            <a:endParaRPr lang="en-US" dirty="0">
              <a:latin typeface="Calibri" panose="020F0502020204030204" pitchFamily="34" charset="0"/>
            </a:endParaRPr>
          </a:p>
          <a:p>
            <a:r>
              <a:rPr lang="en-US" dirty="0">
                <a:latin typeface="Calibri" panose="020F0502020204030204" pitchFamily="34" charset="0"/>
              </a:rPr>
              <a:t>AWS Systems Manager categorizes command documents owned by AWS to improve discoverability.</a:t>
            </a:r>
          </a:p>
        </p:txBody>
      </p:sp>
    </p:spTree>
    <p:extLst>
      <p:ext uri="{BB962C8B-B14F-4D97-AF65-F5344CB8AC3E}">
        <p14:creationId xmlns:p14="http://schemas.microsoft.com/office/powerpoint/2010/main" val="108513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89713">
              <a:defRPr/>
            </a:pPr>
            <a:r>
              <a:rPr lang="en-US" dirty="0">
                <a:latin typeface="Calibri" panose="020F0502020204030204" pitchFamily="34" charset="0"/>
              </a:rPr>
              <a:t>Example Corp. has launched a new application, and leadership wants your team to manage its resources and workloads. Your manager has asked you to develop a plan to streamline processes, reduce downtime, and track activity in your environment.  </a:t>
            </a:r>
          </a:p>
        </p:txBody>
      </p:sp>
    </p:spTree>
    <p:extLst>
      <p:ext uri="{BB962C8B-B14F-4D97-AF65-F5344CB8AC3E}">
        <p14:creationId xmlns:p14="http://schemas.microsoft.com/office/powerpoint/2010/main" val="396021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A2ADB-DA7E-0A5E-5F77-508B4E869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E4C9A-F991-0273-577C-2AF5FCDDBCFB}"/>
              </a:ext>
            </a:extLst>
          </p:cNvPr>
          <p:cNvSpPr>
            <a:spLocks noGrp="1" noRot="1" noChangeAspect="1"/>
          </p:cNvSpPr>
          <p:nvPr>
            <p:ph type="sldImg"/>
          </p:nvPr>
        </p:nvSpPr>
        <p:spPr>
          <a:xfrm>
            <a:off x="1143000" y="635000"/>
            <a:ext cx="5486400" cy="3086100"/>
          </a:xfrm>
        </p:spPr>
        <p:txBody>
          <a:bodyPr/>
          <a:lstStyle/>
          <a:p>
            <a:endParaRPr lang="en-US"/>
          </a:p>
        </p:txBody>
      </p:sp>
      <p:sp>
        <p:nvSpPr>
          <p:cNvPr id="3" name="Notes Placeholder 2">
            <a:extLst>
              <a:ext uri="{FF2B5EF4-FFF2-40B4-BE49-F238E27FC236}">
                <a16:creationId xmlns:a16="http://schemas.microsoft.com/office/drawing/2014/main" id="{86744AAC-8F2C-ED68-A570-81B7391020BA}"/>
              </a:ext>
            </a:extLst>
          </p:cNvPr>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63412">
              <a:defRPr/>
            </a:pPr>
            <a:r>
              <a:rPr lang="en-US" dirty="0">
                <a:latin typeface="Calibri" panose="020F0502020204030204" pitchFamily="34" charset="0"/>
              </a:rPr>
              <a:t>An Automation document defines the Automation workflow (the actions that Systems Manager performs on your managed instances and AWS resources).</a:t>
            </a:r>
            <a:r>
              <a:rPr lang="en-US" baseline="0" dirty="0">
                <a:latin typeface="Calibri" panose="020F0502020204030204" pitchFamily="34" charset="0"/>
              </a:rPr>
              <a:t> </a:t>
            </a:r>
            <a:r>
              <a:rPr lang="en-US" dirty="0">
                <a:latin typeface="Calibri" panose="020F0502020204030204" pitchFamily="34" charset="0"/>
              </a:rPr>
              <a:t>An Automation document contains one or more steps that run in sequential order. Each step is built around a single action.</a:t>
            </a:r>
            <a:r>
              <a:rPr lang="en-US" baseline="0" dirty="0">
                <a:latin typeface="Calibri" panose="020F0502020204030204" pitchFamily="34" charset="0"/>
              </a:rPr>
              <a:t> More than 20 </a:t>
            </a:r>
            <a:r>
              <a:rPr lang="en-US" dirty="0">
                <a:latin typeface="Calibri" panose="020F0502020204030204" pitchFamily="34" charset="0"/>
              </a:rPr>
              <a:t>different </a:t>
            </a:r>
            <a:r>
              <a:rPr lang="en-US" baseline="0" dirty="0">
                <a:latin typeface="Calibri" panose="020F0502020204030204" pitchFamily="34" charset="0"/>
              </a:rPr>
              <a:t>actions are available.</a:t>
            </a:r>
          </a:p>
          <a:p>
            <a:pPr defTabSz="963412">
              <a:defRPr/>
            </a:pPr>
            <a:endParaRPr lang="en-US" baseline="0" dirty="0">
              <a:latin typeface="Calibri" panose="020F0502020204030204" pitchFamily="34" charset="0"/>
            </a:endParaRPr>
          </a:p>
          <a:p>
            <a:pPr defTabSz="963412">
              <a:defRPr/>
            </a:pPr>
            <a:r>
              <a:rPr lang="en-US" baseline="0" dirty="0">
                <a:latin typeface="Calibri" panose="020F0502020204030204" pitchFamily="34" charset="0"/>
              </a:rPr>
              <a:t>When you create a new Automation document, AWS Systems Manager provides two authoring experiences to match different skill levels and use cases.</a:t>
            </a:r>
          </a:p>
          <a:p>
            <a:pPr defTabSz="963412">
              <a:defRPr/>
            </a:pPr>
            <a:endParaRPr lang="en-US" baseline="0" dirty="0">
              <a:latin typeface="Calibri" panose="020F0502020204030204" pitchFamily="34" charset="0"/>
            </a:endParaRPr>
          </a:p>
          <a:p>
            <a:pPr defTabSz="963412">
              <a:defRPr/>
            </a:pPr>
            <a:r>
              <a:rPr lang="en-US" baseline="0" dirty="0">
                <a:latin typeface="Calibri" panose="020F0502020204030204" pitchFamily="34" charset="0"/>
              </a:rPr>
              <a:t>The visual design experience is a low-code, drag-and-drop canvas for building Automation workflows. You access it directly from the Automation console when you choose to create or edit a runbook. The interface has three main panels. The Actions browser on the left contains tabs for available actions, AWS API calls, and reusable runbooks organized by category. The canvas in the center is where you drag actions from the browser to build your workflow. You can connect steps, add conditional branches based on step outcomes, and configure error handling. As you work, the system validates your workflow and auto-generates the underlying YAML or JSON code in real time. The Form panel on the right lets you configure properties for each step, including inputs, outputs, timeouts, and error behavior, using a guided form interface. When you are finished, you can save your runbook, run it, and examine the results in the Automation console. You can also export the generated code for local development using the AWS Toolkit for Visual Studio Code.</a:t>
            </a:r>
          </a:p>
          <a:p>
            <a:pPr defTabSz="963412">
              <a:defRPr/>
            </a:pPr>
            <a:endParaRPr lang="en-US" baseline="0" dirty="0">
              <a:latin typeface="Calibri" panose="020F0502020204030204" pitchFamily="34" charset="0"/>
            </a:endParaRPr>
          </a:p>
          <a:p>
            <a:pPr defTabSz="963412">
              <a:defRPr/>
            </a:pPr>
            <a:r>
              <a:rPr lang="en-US" baseline="0" dirty="0">
                <a:latin typeface="Calibri" panose="020F0502020204030204" pitchFamily="34" charset="0"/>
              </a:rPr>
              <a:t>If you are comfortable writing JSON or YAML directly, use the code editor to author the document yourself. The visual design experience includes a code pane alongside the visual workflow pane, so you can switch between the two views at any time. This gives you full control over every aspect of the document syntax and is the right choice if you are working with infrastructure as code tools or modifying an existing document.</a:t>
            </a:r>
          </a:p>
        </p:txBody>
      </p:sp>
    </p:spTree>
    <p:extLst>
      <p:ext uri="{BB962C8B-B14F-4D97-AF65-F5344CB8AC3E}">
        <p14:creationId xmlns:p14="http://schemas.microsoft.com/office/powerpoint/2010/main" val="3144264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An Automation document is composed </a:t>
            </a:r>
            <a:r>
              <a:rPr lang="en-US" baseline="0" dirty="0">
                <a:latin typeface="Calibri" panose="020F0502020204030204" pitchFamily="34" charset="0"/>
              </a:rPr>
              <a:t>of two primary sections</a:t>
            </a:r>
            <a:r>
              <a:rPr lang="en-US" dirty="0">
                <a:latin typeface="Calibri" panose="020F0502020204030204" pitchFamily="34" charset="0"/>
              </a:rPr>
              <a:t>: </a:t>
            </a:r>
            <a:r>
              <a:rPr lang="en-US" baseline="0" dirty="0">
                <a:latin typeface="Calibri" panose="020F0502020204030204" pitchFamily="34" charset="0"/>
              </a:rPr>
              <a:t>the document attributes and steps. </a:t>
            </a:r>
            <a:r>
              <a:rPr lang="en-US" dirty="0">
                <a:latin typeface="Calibri" panose="020F0502020204030204" pitchFamily="34" charset="0"/>
              </a:rPr>
              <a:t>Automation</a:t>
            </a:r>
            <a:r>
              <a:rPr lang="en-US" baseline="0" dirty="0">
                <a:latin typeface="Calibri" panose="020F0502020204030204" pitchFamily="34" charset="0"/>
              </a:rPr>
              <a:t> documents contain </a:t>
            </a:r>
            <a:r>
              <a:rPr lang="en-US" dirty="0">
                <a:latin typeface="Calibri" panose="020F0502020204030204" pitchFamily="34" charset="0"/>
              </a:rPr>
              <a:t>one or more steps that run in sequential order. Each step is built around a single action. More than </a:t>
            </a:r>
            <a:r>
              <a:rPr lang="en-US" baseline="0" dirty="0">
                <a:latin typeface="Calibri" panose="020F0502020204030204" pitchFamily="34" charset="0"/>
              </a:rPr>
              <a:t>20 actions </a:t>
            </a:r>
            <a:r>
              <a:rPr lang="en-US" dirty="0">
                <a:latin typeface="Calibri" panose="020F0502020204030204" pitchFamily="34" charset="0"/>
              </a:rPr>
              <a:t>are </a:t>
            </a:r>
            <a:r>
              <a:rPr lang="en-US" baseline="0" dirty="0">
                <a:latin typeface="Calibri" panose="020F0502020204030204" pitchFamily="34" charset="0"/>
              </a:rPr>
              <a:t>available. </a:t>
            </a:r>
          </a:p>
          <a:p>
            <a:endParaRPr lang="en-US" dirty="0">
              <a:latin typeface="Calibri" panose="020F0502020204030204" pitchFamily="34" charset="0"/>
            </a:endParaRPr>
          </a:p>
          <a:p>
            <a:r>
              <a:rPr lang="en-US" baseline="0" dirty="0">
                <a:latin typeface="Calibri" panose="020F0502020204030204" pitchFamily="34" charset="0"/>
              </a:rPr>
              <a:t>Here are some examples of these actions:</a:t>
            </a:r>
            <a:endParaRPr lang="en-US" dirty="0">
              <a:latin typeface="Calibri" panose="020F0502020204030204" pitchFamily="34" charset="0"/>
            </a:endParaRPr>
          </a:p>
          <a:p>
            <a:pPr marL="180640" indent="-180640">
              <a:buFont typeface="Arial" panose="020B0604020202020204" pitchFamily="34" charset="0"/>
              <a:buChar char="•"/>
            </a:pPr>
            <a:r>
              <a:rPr lang="en-US" dirty="0">
                <a:latin typeface="Calibri" panose="020F0502020204030204" pitchFamily="34" charset="0"/>
              </a:rPr>
              <a:t>ExecuteScript – Run Python or PowerShell script directly.</a:t>
            </a:r>
          </a:p>
          <a:p>
            <a:pPr marL="180640" indent="-180640">
              <a:buFont typeface="Arial" panose="020B0604020202020204" pitchFamily="34" charset="0"/>
              <a:buChar char="•"/>
            </a:pPr>
            <a:r>
              <a:rPr lang="en-US" dirty="0">
                <a:latin typeface="Calibri" panose="020F0502020204030204" pitchFamily="34" charset="0"/>
              </a:rPr>
              <a:t>CreateStack – Launch an AWS CloudFormation template.</a:t>
            </a:r>
          </a:p>
          <a:p>
            <a:pPr marL="180640" indent="-180640">
              <a:buFont typeface="Arial" panose="020B0604020202020204" pitchFamily="34" charset="0"/>
              <a:buChar char="•"/>
            </a:pPr>
            <a:r>
              <a:rPr lang="en-US" dirty="0">
                <a:latin typeface="Calibri" panose="020F0502020204030204" pitchFamily="34" charset="0"/>
              </a:rPr>
              <a:t>ExecuteAWSapi – Run any AWS API call.</a:t>
            </a:r>
          </a:p>
          <a:p>
            <a:pPr marL="180640" indent="-180640">
              <a:buFont typeface="Arial" panose="020B0604020202020204" pitchFamily="34" charset="0"/>
              <a:buChar char="•"/>
            </a:pPr>
            <a:endParaRPr lang="en-US" dirty="0">
              <a:latin typeface="Calibri" panose="020F0502020204030204" pitchFamily="34" charset="0"/>
            </a:endParaRPr>
          </a:p>
          <a:p>
            <a:r>
              <a:rPr lang="en-US" dirty="0">
                <a:latin typeface="Calibri" panose="020F0502020204030204" pitchFamily="34" charset="0"/>
              </a:rPr>
              <a:t>For more information</a:t>
            </a:r>
            <a:r>
              <a:rPr lang="en-US" baseline="0" dirty="0">
                <a:latin typeface="Calibri" panose="020F0502020204030204" pitchFamily="34" charset="0"/>
              </a:rPr>
              <a:t>, see </a:t>
            </a:r>
            <a:r>
              <a:rPr lang="en-US" dirty="0">
                <a:latin typeface="Calibri" panose="020F0502020204030204" pitchFamily="34" charset="0"/>
              </a:rPr>
              <a:t>“Systems Manager Automation Actions Reference” in the </a:t>
            </a:r>
            <a:r>
              <a:rPr lang="en-US" i="1" dirty="0">
                <a:latin typeface="Calibri" panose="020F0502020204030204" pitchFamily="34" charset="0"/>
              </a:rPr>
              <a:t>AWS Systems Manager User Guide </a:t>
            </a:r>
            <a:r>
              <a:rPr lang="en-US" dirty="0">
                <a:latin typeface="Calibri" panose="020F0502020204030204" pitchFamily="34" charset="0"/>
              </a:rPr>
              <a:t>(</a:t>
            </a:r>
            <a:r>
              <a:rPr lang="en-US" dirty="0">
                <a:latin typeface="Calibri" panose="020F0502020204030204" pitchFamily="34" charset="0"/>
                <a:hlinkClick r:id="rId3"/>
              </a:rPr>
              <a:t>https://docs.aws.amazon.com/systems-manager/latest/userguide/automation-actions.html</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1291838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a:defRPr/>
            </a:pPr>
            <a:r>
              <a:rPr lang="en-US" dirty="0">
                <a:latin typeface="Calibri" panose="020F0502020204030204" pitchFamily="34" charset="0"/>
              </a:rPr>
              <a:t>Use Maintenance Windows, a capability of AWS Systems Manager, to define a schedule for when to perform potentially disruptive actions on your instances. For example, these actions can include patching an OS, updating drivers, or installing software or patches. Using Maintenance Windows, you can schedule actions on numerous other AWS resource types, such as the following: </a:t>
            </a:r>
          </a:p>
          <a:p>
            <a:pPr marL="180640" indent="-180640">
              <a:buFont typeface="Arial" panose="020B0604020202020204" pitchFamily="34" charset="0"/>
              <a:buChar char="•"/>
              <a:defRPr/>
            </a:pPr>
            <a:r>
              <a:rPr lang="en-US" dirty="0">
                <a:latin typeface="Calibri" panose="020F0502020204030204" pitchFamily="34" charset="0"/>
              </a:rPr>
              <a:t>Amazon S3 buckets</a:t>
            </a:r>
          </a:p>
          <a:p>
            <a:pPr marL="180640" indent="-180640">
              <a:buFont typeface="Arial" panose="020B0604020202020204" pitchFamily="34" charset="0"/>
              <a:buChar char="•"/>
              <a:defRPr/>
            </a:pPr>
            <a:r>
              <a:rPr lang="en-US" dirty="0">
                <a:latin typeface="Calibri" panose="020F0502020204030204" pitchFamily="34" charset="0"/>
              </a:rPr>
              <a:t>Amazon Simple Queue Service (Amazon SQS) queues</a:t>
            </a:r>
          </a:p>
          <a:p>
            <a:pPr marL="180640" indent="-180640">
              <a:buFont typeface="Arial" panose="020B0604020202020204" pitchFamily="34" charset="0"/>
              <a:buChar char="•"/>
              <a:defRPr/>
            </a:pPr>
            <a:r>
              <a:rPr lang="en-US" dirty="0">
                <a:latin typeface="Calibri" panose="020F0502020204030204" pitchFamily="34" charset="0"/>
              </a:rPr>
              <a:t>AWS KMS keys</a:t>
            </a:r>
          </a:p>
          <a:p>
            <a:pPr defTabSz="963412">
              <a:defRPr/>
            </a:pPr>
            <a:endParaRPr lang="en-US" dirty="0">
              <a:latin typeface="Calibri" panose="020F0502020204030204" pitchFamily="34" charset="0"/>
            </a:endParaRPr>
          </a:p>
          <a:p>
            <a:pPr defTabSz="963412">
              <a:defRPr/>
            </a:pPr>
            <a:r>
              <a:rPr lang="en-US" dirty="0">
                <a:latin typeface="Calibri" panose="020F0502020204030204" pitchFamily="34" charset="0"/>
              </a:rPr>
              <a:t>For more information, see “AWS Systems Manager Maintenance Windows”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https://docs.aws.amazon.com/systems-manager/latest/userguide/systems-manager-maintenance.html</a:t>
            </a:r>
            <a:r>
              <a:rPr lang="en-US" dirty="0">
                <a:latin typeface="Calibri" panose="020F0502020204030204" pitchFamily="34" charset="0"/>
              </a:rPr>
              <a:t>).</a:t>
            </a:r>
          </a:p>
        </p:txBody>
      </p:sp>
    </p:spTree>
    <p:extLst>
      <p:ext uri="{BB962C8B-B14F-4D97-AF65-F5344CB8AC3E}">
        <p14:creationId xmlns:p14="http://schemas.microsoft.com/office/powerpoint/2010/main" val="3738051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8063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r>
              <a:rPr lang="en-US" b="1" dirty="0">
                <a:solidFill>
                  <a:srgbClr val="000000"/>
                </a:solidFill>
                <a:latin typeface="Calibri" panose="020F0502020204030204" pitchFamily="34" charset="0"/>
              </a:rPr>
              <a:t>|Mention that Inventory and Session Manager were already covered in prior modules.</a:t>
            </a:r>
          </a:p>
          <a:p>
            <a:r>
              <a:rPr lang="en-US" b="1" dirty="0">
                <a:solidFill>
                  <a:srgbClr val="000000"/>
                </a:solidFill>
                <a:latin typeface="Calibri" panose="020F0502020204030204" pitchFamily="34" charset="0"/>
              </a:rPr>
              <a:t>|Hybrid Activation and Distributor are not covered. </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dirty="0"/>
          </a:p>
        </p:txBody>
      </p:sp>
    </p:spTree>
    <p:extLst>
      <p:ext uri="{BB962C8B-B14F-4D97-AF65-F5344CB8AC3E}">
        <p14:creationId xmlns:p14="http://schemas.microsoft.com/office/powerpoint/2010/main" val="403959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pPr marL="0" indent="0">
              <a:buNone/>
            </a:pPr>
            <a:endParaRPr lang="en-US" b="0" dirty="0">
              <a:solidFill>
                <a:srgbClr val="000000"/>
              </a:solidFill>
              <a:latin typeface="Calibri" panose="020F0502020204030204" pitchFamily="34" charset="0"/>
            </a:endParaRPr>
          </a:p>
          <a:p>
            <a:pPr marL="0" indent="0">
              <a:buNone/>
            </a:pP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Fleet Manager, a capability of AWS Systems Manager, is a unified user interface (UI) experience that helps you remotely manage your nodes running on AWS or on premises. With Fleet Manager, you can view the health and performance status of your entire server fleet from one console. You can also gather data from individual nodes to perform common troubleshooting and management tasks from the console. This includes connecting to Windows instances using the Remote Desktop Protocol (RDP), viewing folder and file contents, managing the Windows registry, managing OS users, and more.</a:t>
            </a:r>
          </a:p>
        </p:txBody>
      </p:sp>
    </p:spTree>
    <p:extLst>
      <p:ext uri="{BB962C8B-B14F-4D97-AF65-F5344CB8AC3E}">
        <p14:creationId xmlns:p14="http://schemas.microsoft.com/office/powerpoint/2010/main" val="2331801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63412">
              <a:defRPr/>
            </a:pPr>
            <a:r>
              <a:rPr lang="en-US" dirty="0">
                <a:latin typeface="Calibri" panose="020F0502020204030204" pitchFamily="34" charset="0"/>
              </a:rPr>
              <a:t>You can use Compliance, a capability of AWS Systems Manager, to scan your fleet of managed instances for patch compliance and configuration inconsistencies. You can collect and aggregate data from multiple AWS accounts and Regions, and then drill down into specific resources that aren’t compliant. The Compliance resources summary section displays a count of resources that pass and fail compliance requirements. The Resource section helps you to identify noncompliant resources. You can drill down into more details about the resource’s compliance history.  </a:t>
            </a:r>
          </a:p>
        </p:txBody>
      </p:sp>
    </p:spTree>
    <p:extLst>
      <p:ext uri="{BB962C8B-B14F-4D97-AF65-F5344CB8AC3E}">
        <p14:creationId xmlns:p14="http://schemas.microsoft.com/office/powerpoint/2010/main" val="3197770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In</a:t>
            </a:r>
            <a:r>
              <a:rPr lang="en-US" baseline="0" dirty="0">
                <a:latin typeface="Calibri" panose="020F0502020204030204" pitchFamily="34" charset="0"/>
              </a:rPr>
              <a:t> this example, CloudWatchAgentUpdate is a command document in the Systems Manager console. You can run the command document by choosing </a:t>
            </a:r>
            <a:r>
              <a:rPr lang="en-US" b="1" baseline="0" dirty="0">
                <a:latin typeface="Calibri" panose="020F0502020204030204" pitchFamily="34" charset="0"/>
              </a:rPr>
              <a:t>Run command</a:t>
            </a:r>
            <a:r>
              <a:rPr lang="en-US" baseline="0" dirty="0">
                <a:latin typeface="Calibri" panose="020F0502020204030204" pitchFamily="34" charset="0"/>
              </a:rPr>
              <a:t>. You can set some of the following options before running the document: </a:t>
            </a:r>
            <a:endParaRPr lang="en-US" dirty="0">
              <a:latin typeface="Calibri" panose="020F0502020204030204" pitchFamily="34" charset="0"/>
            </a:endParaRPr>
          </a:p>
          <a:p>
            <a:pPr marL="171450" indent="-171450">
              <a:buFont typeface="Arial" panose="020B0604020202020204" pitchFamily="34" charset="0"/>
              <a:buChar char="•"/>
            </a:pPr>
            <a:r>
              <a:rPr lang="en-US" dirty="0">
                <a:latin typeface="Calibri" panose="020F0502020204030204" pitchFamily="34" charset="0"/>
              </a:rPr>
              <a:t>In the </a:t>
            </a:r>
            <a:r>
              <a:rPr lang="en-US" b="1" dirty="0">
                <a:latin typeface="Calibri" panose="020F0502020204030204" pitchFamily="34" charset="0"/>
              </a:rPr>
              <a:t>Targets</a:t>
            </a:r>
            <a:r>
              <a:rPr lang="en-US" dirty="0">
                <a:latin typeface="Calibri" panose="020F0502020204030204" pitchFamily="34" charset="0"/>
              </a:rPr>
              <a:t> section, identify the instances on which you want to run this operation. Specify tags, choose instances manually, or specify a resource group. </a:t>
            </a:r>
          </a:p>
          <a:p>
            <a:pPr marL="171450" indent="-171450">
              <a:buFont typeface="Arial" panose="020B0604020202020204" pitchFamily="34" charset="0"/>
              <a:buChar char="•"/>
            </a:pPr>
            <a:r>
              <a:rPr lang="en-US" dirty="0">
                <a:latin typeface="Calibri" panose="020F0502020204030204" pitchFamily="34" charset="0"/>
              </a:rPr>
              <a:t>(Optional) For </a:t>
            </a:r>
            <a:r>
              <a:rPr lang="en-US" b="1" dirty="0">
                <a:latin typeface="Calibri" panose="020F0502020204030204" pitchFamily="34" charset="0"/>
              </a:rPr>
              <a:t>Rate control</a:t>
            </a:r>
            <a:r>
              <a:rPr lang="en-US" dirty="0">
                <a:latin typeface="Calibri" panose="020F0502020204030204" pitchFamily="34" charset="0"/>
              </a:rPr>
              <a:t>, specify a number or a percentage of instances on which to run the command at the same time. </a:t>
            </a:r>
          </a:p>
          <a:p>
            <a:pPr marL="171450" indent="-171450">
              <a:buFont typeface="Arial" panose="020B0604020202020204" pitchFamily="34" charset="0"/>
              <a:buChar char="•"/>
            </a:pPr>
            <a:r>
              <a:rPr lang="en-US" dirty="0">
                <a:latin typeface="Calibri" panose="020F0502020204030204" pitchFamily="34" charset="0"/>
              </a:rPr>
              <a:t>(Optional) For </a:t>
            </a:r>
            <a:r>
              <a:rPr lang="en-US" b="1" dirty="0">
                <a:latin typeface="Calibri" panose="020F0502020204030204" pitchFamily="34" charset="0"/>
              </a:rPr>
              <a:t>Output options</a:t>
            </a:r>
            <a:r>
              <a:rPr lang="en-US" dirty="0">
                <a:latin typeface="Calibri" panose="020F0502020204030204" pitchFamily="34" charset="0"/>
              </a:rPr>
              <a:t>, to save the command output to a file, select the </a:t>
            </a:r>
            <a:r>
              <a:rPr lang="en-US" b="1" dirty="0">
                <a:latin typeface="Calibri" panose="020F0502020204030204" pitchFamily="34" charset="0"/>
              </a:rPr>
              <a:t>Write command output to an S3 bucket</a:t>
            </a:r>
            <a:r>
              <a:rPr lang="en-US" dirty="0">
                <a:latin typeface="Calibri" panose="020F0502020204030204" pitchFamily="34" charset="0"/>
              </a:rPr>
              <a:t> check box. Enter the bucket and prefix (folder) names in the boxes.</a:t>
            </a:r>
          </a:p>
          <a:p>
            <a:pPr marL="171450" indent="-171450">
              <a:buFont typeface="Arial" panose="020B0604020202020204" pitchFamily="34" charset="0"/>
              <a:buChar char="•"/>
            </a:pPr>
            <a:r>
              <a:rPr lang="en-US" dirty="0">
                <a:latin typeface="Calibri" panose="020F0502020204030204" pitchFamily="34" charset="0"/>
              </a:rPr>
              <a:t>In the </a:t>
            </a:r>
            <a:r>
              <a:rPr lang="en-US" b="1" dirty="0">
                <a:latin typeface="Calibri" panose="020F0502020204030204" pitchFamily="34" charset="0"/>
              </a:rPr>
              <a:t>SNS notifications</a:t>
            </a:r>
            <a:r>
              <a:rPr lang="en-US" dirty="0">
                <a:latin typeface="Calibri" panose="020F0502020204030204" pitchFamily="34" charset="0"/>
              </a:rPr>
              <a:t> section, if you want notifications sent about the status of the run command, select the </a:t>
            </a:r>
            <a:r>
              <a:rPr lang="en-US" b="1" dirty="0">
                <a:latin typeface="Calibri" panose="020F0502020204030204" pitchFamily="34" charset="0"/>
              </a:rPr>
              <a:t>Enable SNS notifications</a:t>
            </a:r>
            <a:r>
              <a:rPr lang="en-US" dirty="0">
                <a:latin typeface="Calibri" panose="020F0502020204030204" pitchFamily="34" charset="0"/>
              </a:rPr>
              <a:t> check box.</a:t>
            </a:r>
          </a:p>
        </p:txBody>
      </p:sp>
    </p:spTree>
    <p:extLst>
      <p:ext uri="{BB962C8B-B14F-4D97-AF65-F5344CB8AC3E}">
        <p14:creationId xmlns:p14="http://schemas.microsoft.com/office/powerpoint/2010/main" val="1370069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State Manager, a capability of AWS Systems Manager, is a secure and scalable configuration management service that automates the process of keeping your Amazon EC2 and hybrid infrastructure in a specified state.</a:t>
            </a:r>
          </a:p>
          <a:p>
            <a:endParaRPr lang="en-US" dirty="0">
              <a:latin typeface="Calibri" panose="020F0502020204030204" pitchFamily="34" charset="0"/>
            </a:endParaRPr>
          </a:p>
          <a:p>
            <a:r>
              <a:rPr lang="en-US" dirty="0">
                <a:latin typeface="Calibri" panose="020F0502020204030204" pitchFamily="34" charset="0"/>
              </a:rPr>
              <a:t>With State Manager, you can do the following:</a:t>
            </a:r>
          </a:p>
          <a:p>
            <a:pPr marL="180640" indent="-180640">
              <a:buFont typeface="Arial" panose="020B0604020202020204" pitchFamily="34" charset="0"/>
              <a:buChar char="•"/>
            </a:pPr>
            <a:r>
              <a:rPr lang="en-US" dirty="0">
                <a:latin typeface="Calibri" panose="020F0502020204030204" pitchFamily="34" charset="0"/>
              </a:rPr>
              <a:t>Install software at instance creation.</a:t>
            </a:r>
          </a:p>
          <a:p>
            <a:pPr marL="180640" indent="-180640">
              <a:buFont typeface="Arial" panose="020B0604020202020204" pitchFamily="34" charset="0"/>
              <a:buChar char="•"/>
            </a:pPr>
            <a:r>
              <a:rPr lang="en-US" dirty="0">
                <a:latin typeface="Calibri" panose="020F0502020204030204" pitchFamily="34" charset="0"/>
              </a:rPr>
              <a:t>Download and update agents.</a:t>
            </a:r>
          </a:p>
          <a:p>
            <a:pPr marL="180640" indent="-180640">
              <a:buFont typeface="Arial" panose="020B0604020202020204" pitchFamily="34" charset="0"/>
              <a:buChar char="•"/>
            </a:pPr>
            <a:r>
              <a:rPr lang="en-US" dirty="0">
                <a:latin typeface="Calibri" panose="020F0502020204030204" pitchFamily="34" charset="0"/>
              </a:rPr>
              <a:t>Configure network settings.</a:t>
            </a:r>
          </a:p>
          <a:p>
            <a:pPr marL="180640" indent="-180640">
              <a:buFont typeface="Arial" panose="020B0604020202020204" pitchFamily="34" charset="0"/>
              <a:buChar char="•"/>
            </a:pPr>
            <a:r>
              <a:rPr lang="en-US" dirty="0">
                <a:latin typeface="Calibri" panose="020F0502020204030204" pitchFamily="34" charset="0"/>
              </a:rPr>
              <a:t>Join a Windows domain.</a:t>
            </a:r>
          </a:p>
          <a:p>
            <a:pPr marL="180640" indent="-180640">
              <a:buFont typeface="Arial" panose="020B0604020202020204" pitchFamily="34" charset="0"/>
              <a:buChar char="•"/>
            </a:pPr>
            <a:r>
              <a:rPr lang="en-US" dirty="0">
                <a:latin typeface="Calibri" panose="020F0502020204030204" pitchFamily="34" charset="0"/>
              </a:rPr>
              <a:t>Patch instances with software updates.</a:t>
            </a:r>
          </a:p>
          <a:p>
            <a:pPr marL="180640" indent="-180640">
              <a:buFont typeface="Arial" panose="020B0604020202020204" pitchFamily="34" charset="0"/>
              <a:buChar char="•"/>
            </a:pPr>
            <a:r>
              <a:rPr lang="en-US" dirty="0">
                <a:latin typeface="Calibri" panose="020F0502020204030204" pitchFamily="34" charset="0"/>
              </a:rPr>
              <a:t>Run scripts on Linux-managed and Windows-managed instances.</a:t>
            </a:r>
          </a:p>
          <a:p>
            <a:pPr marL="180640" indent="-180640">
              <a:buFont typeface="Arial" panose="020B0604020202020204" pitchFamily="34" charset="0"/>
              <a:buChar char="•"/>
            </a:pPr>
            <a:endParaRPr lang="en-US" dirty="0">
              <a:latin typeface="Calibri" panose="020F0502020204030204" pitchFamily="34" charset="0"/>
            </a:endParaRPr>
          </a:p>
          <a:p>
            <a:r>
              <a:rPr lang="en-US" dirty="0">
                <a:latin typeface="Calibri" panose="020F0502020204030204" pitchFamily="34" charset="0"/>
              </a:rPr>
              <a:t>Here’s how State Manager works:</a:t>
            </a:r>
          </a:p>
          <a:p>
            <a:pPr marL="240853" indent="-240853">
              <a:buAutoNum type="arabicPeriod"/>
            </a:pPr>
            <a:r>
              <a:rPr lang="en-US" dirty="0">
                <a:latin typeface="Calibri" panose="020F0502020204030204" pitchFamily="34" charset="0"/>
              </a:rPr>
              <a:t>Determine the state you want to apply to your managed instances and choose or create a Systems Manager document. The document defines the actions that Systems Manager performs on your managed instances. Systems Manager includes preconfigured documents that you can use by specifying parameters at runtime. Documents use JSON or YAML, and they include steps and parameters that you specify.</a:t>
            </a:r>
          </a:p>
          <a:p>
            <a:pPr marL="240853" indent="-240853">
              <a:buAutoNum type="arabicPeriod"/>
            </a:pPr>
            <a:r>
              <a:rPr lang="en-US" dirty="0">
                <a:latin typeface="Calibri" panose="020F0502020204030204" pitchFamily="34" charset="0"/>
              </a:rPr>
              <a:t>Associate your managed instances with the Systems Manager document.</a:t>
            </a:r>
          </a:p>
          <a:p>
            <a:pPr marL="240853" indent="-240853">
              <a:buAutoNum type="arabicPeriod"/>
            </a:pPr>
            <a:r>
              <a:rPr lang="en-US" dirty="0">
                <a:latin typeface="Calibri" panose="020F0502020204030204" pitchFamily="34" charset="0"/>
              </a:rPr>
              <a:t>When creating the association, define the schedule for how often to apply the configured state.</a:t>
            </a:r>
          </a:p>
          <a:p>
            <a:pPr marL="240853" indent="-240853">
              <a:buAutoNum type="arabicPeriod"/>
            </a:pPr>
            <a:r>
              <a:rPr lang="en-US" dirty="0">
                <a:latin typeface="Calibri" panose="020F0502020204030204" pitchFamily="34" charset="0"/>
              </a:rPr>
              <a:t>(Optional) Write the output of the commands to an Amazon S3 bucket when you create an association. </a:t>
            </a:r>
          </a:p>
          <a:p>
            <a:pPr marL="240853" indent="-240853">
              <a:buAutoNum type="arabicPeriod"/>
            </a:pPr>
            <a:endParaRPr lang="en-US" dirty="0">
              <a:latin typeface="Calibri" panose="020F0502020204030204" pitchFamily="34" charset="0"/>
            </a:endParaRPr>
          </a:p>
          <a:p>
            <a:r>
              <a:rPr lang="en-US" dirty="0">
                <a:latin typeface="Calibri" panose="020F0502020204030204" pitchFamily="34" charset="0"/>
              </a:rPr>
              <a:t>For more information, see “AWS Systems Manager State Manager” in the </a:t>
            </a:r>
            <a:r>
              <a:rPr lang="en-US" i="1" dirty="0">
                <a:latin typeface="Calibri" panose="020F0502020204030204" pitchFamily="34" charset="0"/>
              </a:rPr>
              <a:t>AWS Systems Manager User Guide</a:t>
            </a:r>
            <a:r>
              <a:rPr lang="en-US" dirty="0">
                <a:latin typeface="Calibri" panose="020F0502020204030204" pitchFamily="34" charset="0"/>
              </a:rPr>
              <a:t> (</a:t>
            </a:r>
            <a:r>
              <a:rPr lang="en-US" dirty="0">
                <a:latin typeface="Calibri" panose="020F0502020204030204" pitchFamily="34" charset="0"/>
                <a:hlinkClick r:id="rId3"/>
              </a:rPr>
              <a:t>https://docs.aws.amazon.com/systems-manager/latest/userguide/systems-manager-state.html#systems-manager-state</a:t>
            </a:r>
            <a:r>
              <a:rPr lang="en-US" dirty="0">
                <a:latin typeface="Calibri" panose="020F0502020204030204" pitchFamily="34" charset="0"/>
              </a:rPr>
              <a:t>). </a:t>
            </a:r>
          </a:p>
        </p:txBody>
      </p:sp>
    </p:spTree>
    <p:extLst>
      <p:ext uri="{BB962C8B-B14F-4D97-AF65-F5344CB8AC3E}">
        <p14:creationId xmlns:p14="http://schemas.microsoft.com/office/powerpoint/2010/main" val="4032396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Patching your own servers and instances presents the following challenges:</a:t>
            </a:r>
          </a:p>
          <a:p>
            <a:pPr marL="180640" indent="-180640">
              <a:buFont typeface="Arial" panose="020B0604020202020204" pitchFamily="34" charset="0"/>
              <a:buChar char="•"/>
            </a:pPr>
            <a:r>
              <a:rPr lang="en-US" dirty="0">
                <a:latin typeface="Calibri" panose="020F0502020204030204" pitchFamily="34" charset="0"/>
              </a:rPr>
              <a:t>Time-consuming</a:t>
            </a:r>
          </a:p>
          <a:p>
            <a:pPr marL="180640" indent="-180640">
              <a:buFont typeface="Arial" panose="020B0604020202020204" pitchFamily="34" charset="0"/>
              <a:buChar char="•"/>
            </a:pPr>
            <a:r>
              <a:rPr lang="en-US" dirty="0">
                <a:latin typeface="Calibri" panose="020F0502020204030204" pitchFamily="34" charset="0"/>
              </a:rPr>
              <a:t>Task repetition</a:t>
            </a:r>
          </a:p>
          <a:p>
            <a:pPr marL="180640" indent="-180640">
              <a:buFont typeface="Arial" panose="020B0604020202020204" pitchFamily="34" charset="0"/>
              <a:buChar char="•"/>
            </a:pPr>
            <a:r>
              <a:rPr lang="en-US" dirty="0">
                <a:latin typeface="Calibri" panose="020F0502020204030204" pitchFamily="34" charset="0"/>
              </a:rPr>
              <a:t>Errors</a:t>
            </a:r>
          </a:p>
          <a:p>
            <a:pPr marL="180640" indent="-180640">
              <a:buFont typeface="Arial" panose="020B0604020202020204" pitchFamily="34" charset="0"/>
              <a:buChar char="•"/>
            </a:pPr>
            <a:r>
              <a:rPr lang="en-US" dirty="0">
                <a:latin typeface="Calibri" panose="020F0502020204030204" pitchFamily="34" charset="0"/>
              </a:rPr>
              <a:t>Downtime</a:t>
            </a:r>
          </a:p>
          <a:p>
            <a:pPr marL="180640" indent="-180640">
              <a:buFont typeface="Arial" panose="020B0604020202020204" pitchFamily="34" charset="0"/>
              <a:buChar char="•"/>
            </a:pPr>
            <a:r>
              <a:rPr lang="en-US" dirty="0">
                <a:latin typeface="Calibri" panose="020F0502020204030204" pitchFamily="34" charset="0"/>
              </a:rPr>
              <a:t>Compliance issues </a:t>
            </a:r>
          </a:p>
          <a:p>
            <a:pPr lvl="0"/>
            <a:endParaRPr lang="en-US" dirty="0">
              <a:latin typeface="Calibri" panose="020F0502020204030204" pitchFamily="34" charset="0"/>
            </a:endParaRPr>
          </a:p>
          <a:p>
            <a:pPr lvl="0"/>
            <a:r>
              <a:rPr lang="en-US" dirty="0">
                <a:latin typeface="Calibri" panose="020F0502020204030204" pitchFamily="34" charset="0"/>
              </a:rPr>
              <a:t>Using Patch Manager, a capability of AWS Systems Manager, you can deploy patches by automating the following tasks:</a:t>
            </a:r>
          </a:p>
          <a:p>
            <a:pPr marL="228600" lvl="0" indent="-228600">
              <a:buFont typeface="+mj-lt"/>
              <a:buAutoNum type="arabicPeriod"/>
            </a:pPr>
            <a:r>
              <a:rPr lang="en-US" kern="1200" dirty="0">
                <a:solidFill>
                  <a:schemeClr val="tx1"/>
                </a:solidFill>
                <a:effectLst/>
                <a:latin typeface="Calibri" panose="020F0502020204030204" pitchFamily="34" charset="0"/>
                <a:ea typeface="+mn-ea"/>
                <a:cs typeface="+mn-cs"/>
              </a:rPr>
              <a:t>Choose whether the patch policy will </a:t>
            </a:r>
            <a:r>
              <a:rPr lang="en-US" b="1" kern="1200" dirty="0">
                <a:solidFill>
                  <a:schemeClr val="tx1"/>
                </a:solidFill>
                <a:effectLst/>
                <a:latin typeface="Calibri" panose="020F0502020204030204" pitchFamily="34" charset="0"/>
                <a:ea typeface="+mn-ea"/>
                <a:cs typeface="+mn-cs"/>
              </a:rPr>
              <a:t>Scan</a:t>
            </a:r>
            <a:r>
              <a:rPr lang="en-US" kern="1200" dirty="0">
                <a:solidFill>
                  <a:schemeClr val="tx1"/>
                </a:solidFill>
                <a:effectLst/>
                <a:latin typeface="Calibri" panose="020F0502020204030204" pitchFamily="34" charset="0"/>
                <a:ea typeface="+mn-ea"/>
                <a:cs typeface="+mn-cs"/>
              </a:rPr>
              <a:t> the specified targets or </a:t>
            </a:r>
            <a:r>
              <a:rPr lang="en-US" b="1" kern="1200" dirty="0">
                <a:solidFill>
                  <a:schemeClr val="tx1"/>
                </a:solidFill>
                <a:effectLst/>
                <a:latin typeface="Calibri" panose="020F0502020204030204" pitchFamily="34" charset="0"/>
                <a:ea typeface="+mn-ea"/>
                <a:cs typeface="+mn-cs"/>
              </a:rPr>
              <a:t>Scan and install</a:t>
            </a:r>
            <a:r>
              <a:rPr lang="en-US" kern="1200" dirty="0">
                <a:solidFill>
                  <a:schemeClr val="tx1"/>
                </a:solidFill>
                <a:effectLst/>
                <a:latin typeface="Calibri" panose="020F0502020204030204" pitchFamily="34" charset="0"/>
                <a:ea typeface="+mn-ea"/>
                <a:cs typeface="+mn-cs"/>
              </a:rPr>
              <a:t> patches on the specified targets.</a:t>
            </a:r>
          </a:p>
          <a:p>
            <a:pPr marL="228600" lvl="0" indent="-228600">
              <a:buFont typeface="+mj-lt"/>
              <a:buAutoNum type="arabicPeriod"/>
            </a:pPr>
            <a:r>
              <a:rPr lang="en-US" kern="1200" dirty="0">
                <a:solidFill>
                  <a:schemeClr val="tx1"/>
                </a:solidFill>
                <a:effectLst/>
                <a:latin typeface="Calibri" panose="020F0502020204030204" pitchFamily="34" charset="0"/>
                <a:ea typeface="+mn-ea"/>
                <a:cs typeface="+mn-cs"/>
              </a:rPr>
              <a:t>Select a schedule. Choose the default scheduled time (1:00 AM UTC) or a custom time.</a:t>
            </a:r>
          </a:p>
          <a:p>
            <a:pPr marL="228600" lvl="0" indent="-228600">
              <a:buFont typeface="+mj-lt"/>
              <a:buAutoNum type="arabicPeriod"/>
            </a:pPr>
            <a:r>
              <a:rPr lang="en-US" kern="1200" dirty="0">
                <a:solidFill>
                  <a:schemeClr val="tx1"/>
                </a:solidFill>
                <a:effectLst/>
                <a:latin typeface="Calibri" panose="020F0502020204030204" pitchFamily="34" charset="0"/>
                <a:ea typeface="+mn-ea"/>
                <a:cs typeface="+mn-cs"/>
              </a:rPr>
              <a:t>Select the patch baseline. Choose the default patch baseline defined for each OS supported by AWS or a custom patch baseline. </a:t>
            </a:r>
          </a:p>
          <a:p>
            <a:pPr marL="228600" lvl="0" indent="-228600">
              <a:buFont typeface="+mj-lt"/>
              <a:buAutoNum type="arabicPeriod"/>
            </a:pPr>
            <a:r>
              <a:rPr lang="en-US" kern="1200" dirty="0">
                <a:solidFill>
                  <a:schemeClr val="tx1"/>
                </a:solidFill>
                <a:effectLst/>
                <a:latin typeface="Calibri" panose="020F0502020204030204" pitchFamily="34" charset="0"/>
                <a:ea typeface="+mn-ea"/>
                <a:cs typeface="+mn-cs"/>
              </a:rPr>
              <a:t>Specifying the target group either within a single account or across your organization and organizational units.</a:t>
            </a:r>
          </a:p>
          <a:p>
            <a:pPr marL="240853" indent="-240853">
              <a:buAutoNum type="arabicPeriod"/>
            </a:pPr>
            <a:endParaRPr lang="en-US" dirty="0">
              <a:latin typeface="Calibri" panose="020F0502020204030204" pitchFamily="34" charset="0"/>
            </a:endParaRPr>
          </a:p>
          <a:p>
            <a:r>
              <a:rPr lang="en-US" dirty="0">
                <a:latin typeface="Calibri" panose="020F0502020204030204" pitchFamily="34" charset="0"/>
              </a:rPr>
              <a:t>For more information, see “AWS Systems Manager Patch Manager” in the </a:t>
            </a:r>
            <a:r>
              <a:rPr lang="en-US" i="1" dirty="0">
                <a:latin typeface="Calibri" panose="020F0502020204030204" pitchFamily="34" charset="0"/>
              </a:rPr>
              <a:t>AWS Systems Manager User Guide </a:t>
            </a:r>
            <a:r>
              <a:rPr lang="en-US" dirty="0">
                <a:latin typeface="Calibri" panose="020F0502020204030204" pitchFamily="34" charset="0"/>
              </a:rPr>
              <a:t>(</a:t>
            </a:r>
            <a:r>
              <a:rPr lang="en-US" dirty="0">
                <a:latin typeface="Calibri" panose="020F0502020204030204" pitchFamily="34" charset="0"/>
                <a:hlinkClick r:id="rId3"/>
              </a:rPr>
              <a:t>https://docs.aws.amazon.com/systems-manager/latest/userguide/systems-manager-patch.html</a:t>
            </a:r>
            <a:r>
              <a:rPr lang="en-US" dirty="0">
                <a:latin typeface="Calibri" panose="020F0502020204030204" pitchFamily="34" charset="0"/>
              </a:rPr>
              <a:t>).</a:t>
            </a:r>
          </a:p>
        </p:txBody>
      </p:sp>
    </p:spTree>
    <p:extLst>
      <p:ext uri="{BB962C8B-B14F-4D97-AF65-F5344CB8AC3E}">
        <p14:creationId xmlns:p14="http://schemas.microsoft.com/office/powerpoint/2010/main" val="301489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cs typeface="Arial"/>
              </a:rPr>
              <a:t>Although the cloud can offer many capabilities, you must consider how to manage its power and flexibility with the following questions:</a:t>
            </a:r>
          </a:p>
          <a:p>
            <a:pPr marL="174119" indent="-174119">
              <a:buFont typeface="Arial" panose="020B0604020202020204" pitchFamily="34" charset="0"/>
              <a:buChar char="•"/>
            </a:pPr>
            <a:r>
              <a:rPr lang="en-US" dirty="0">
                <a:latin typeface="Calibri" panose="020F0502020204030204" pitchFamily="34" charset="0"/>
                <a:cs typeface="Arial"/>
              </a:rPr>
              <a:t>How do you update servers that have already been deployed into a production environment? </a:t>
            </a:r>
          </a:p>
          <a:p>
            <a:pPr marL="174119" indent="-174119">
              <a:buFont typeface="Arial" panose="020B0604020202020204" pitchFamily="34" charset="0"/>
              <a:buChar char="•"/>
            </a:pPr>
            <a:r>
              <a:rPr lang="en-US" dirty="0">
                <a:latin typeface="Calibri" panose="020F0502020204030204" pitchFamily="34" charset="0"/>
                <a:cs typeface="Arial"/>
              </a:rPr>
              <a:t>How do you track and manage incidents in your environment?</a:t>
            </a:r>
          </a:p>
          <a:p>
            <a:pPr marL="174119" indent="-174119">
              <a:buFont typeface="Arial" panose="020B0604020202020204" pitchFamily="34" charset="0"/>
              <a:buChar char="•"/>
            </a:pPr>
            <a:r>
              <a:rPr lang="en-US" dirty="0">
                <a:latin typeface="Calibri" panose="020F0502020204030204" pitchFamily="34" charset="0"/>
                <a:cs typeface="Arial"/>
              </a:rPr>
              <a:t>How do you organize your resources?</a:t>
            </a:r>
          </a:p>
          <a:p>
            <a:pPr marL="174119" indent="-174119">
              <a:buFont typeface="Arial" panose="020B0604020202020204" pitchFamily="34" charset="0"/>
              <a:buChar char="•"/>
            </a:pPr>
            <a:r>
              <a:rPr lang="en-US" dirty="0">
                <a:latin typeface="Calibri" panose="020F0502020204030204" pitchFamily="34" charset="0"/>
                <a:cs typeface="Arial"/>
              </a:rPr>
              <a:t>How do you securely and efficiently store passwords and other confidential data?</a:t>
            </a:r>
          </a:p>
          <a:p>
            <a:pPr marL="174119" indent="-174119">
              <a:buFont typeface="Arial" panose="020B0604020202020204" pitchFamily="34" charset="0"/>
              <a:buChar char="•"/>
            </a:pPr>
            <a:r>
              <a:rPr lang="en-US" dirty="0">
                <a:latin typeface="Calibri" panose="020F0502020204030204" pitchFamily="34" charset="0"/>
                <a:cs typeface="Arial"/>
              </a:rPr>
              <a:t>How do you control administrative access to your instances? </a:t>
            </a:r>
          </a:p>
          <a:p>
            <a:pPr marL="174119" indent="-174119">
              <a:buFont typeface="Arial" panose="020B0604020202020204" pitchFamily="34" charset="0"/>
              <a:buChar char="•"/>
            </a:pPr>
            <a:r>
              <a:rPr lang="en-US" dirty="0">
                <a:latin typeface="Calibri" panose="020F0502020204030204" pitchFamily="34" charset="0"/>
                <a:cs typeface="Arial"/>
              </a:rPr>
              <a:t>How do you automate more administrative tasks?</a:t>
            </a:r>
          </a:p>
        </p:txBody>
      </p:sp>
    </p:spTree>
    <p:extLst>
      <p:ext uri="{BB962C8B-B14F-4D97-AF65-F5344CB8AC3E}">
        <p14:creationId xmlns:p14="http://schemas.microsoft.com/office/powerpoint/2010/main" val="2976650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89713">
              <a:defRPr/>
            </a:pPr>
            <a:r>
              <a:rPr lang="en-US" baseline="0" dirty="0">
                <a:latin typeface="Calibri" panose="020F0502020204030204" pitchFamily="34" charset="0"/>
              </a:rPr>
              <a:t>Systems Manager helps a </a:t>
            </a:r>
            <a:r>
              <a:rPr lang="en-US" dirty="0">
                <a:latin typeface="Calibri" panose="020F0502020204030204" pitchFamily="34" charset="0"/>
              </a:rPr>
              <a:t>CloudOps </a:t>
            </a:r>
            <a:r>
              <a:rPr lang="en-US" baseline="0" dirty="0">
                <a:latin typeface="Calibri" panose="020F0502020204030204" pitchFamily="34" charset="0"/>
              </a:rPr>
              <a:t>administrator streamline a process or workload. </a:t>
            </a:r>
          </a:p>
          <a:p>
            <a:pPr defTabSz="989713">
              <a:defRPr/>
            </a:pPr>
            <a:endParaRPr lang="en-US" dirty="0">
              <a:latin typeface="Calibri" panose="020F0502020204030204" pitchFamily="34" charset="0"/>
            </a:endParaRPr>
          </a:p>
          <a:p>
            <a:pPr defTabSz="989713">
              <a:defRPr/>
            </a:pPr>
            <a:r>
              <a:rPr lang="en-US" dirty="0">
                <a:latin typeface="Calibri" panose="020F0502020204030204" pitchFamily="34" charset="0"/>
              </a:rPr>
              <a:t>Offerings </a:t>
            </a:r>
            <a:r>
              <a:rPr lang="en-US" baseline="0" dirty="0">
                <a:latin typeface="Calibri" panose="020F0502020204030204" pitchFamily="34" charset="0"/>
              </a:rPr>
              <a:t>covered in this module include the following:</a:t>
            </a:r>
          </a:p>
          <a:p>
            <a:pPr marL="180640" indent="-180640" defTabSz="989713">
              <a:buFont typeface="Arial" panose="020B0604020202020204" pitchFamily="34" charset="0"/>
              <a:buChar char="•"/>
              <a:defRPr/>
            </a:pPr>
            <a:r>
              <a:rPr lang="en-US" baseline="0" dirty="0">
                <a:latin typeface="Calibri" panose="020F0502020204030204" pitchFamily="34" charset="0"/>
              </a:rPr>
              <a:t>Explorer</a:t>
            </a:r>
          </a:p>
          <a:p>
            <a:pPr marL="180640" indent="-180640" defTabSz="989713">
              <a:buFont typeface="Arial" panose="020B0604020202020204" pitchFamily="34" charset="0"/>
              <a:buChar char="•"/>
              <a:defRPr/>
            </a:pPr>
            <a:r>
              <a:rPr lang="en-US" baseline="0" dirty="0">
                <a:latin typeface="Calibri" panose="020F0502020204030204" pitchFamily="34" charset="0"/>
              </a:rPr>
              <a:t>OpsCenter</a:t>
            </a:r>
          </a:p>
          <a:p>
            <a:pPr marL="180640" indent="-180640" defTabSz="989713">
              <a:buFont typeface="Arial" panose="020B0604020202020204" pitchFamily="34" charset="0"/>
              <a:buChar char="•"/>
              <a:defRPr/>
            </a:pPr>
            <a:r>
              <a:rPr lang="en-US" baseline="0" dirty="0">
                <a:latin typeface="Calibri" panose="020F0502020204030204" pitchFamily="34" charset="0"/>
              </a:rPr>
              <a:t>Resource groups</a:t>
            </a:r>
          </a:p>
          <a:p>
            <a:pPr marL="180640" indent="-180640" defTabSz="989713">
              <a:buFont typeface="Arial" panose="020B0604020202020204" pitchFamily="34" charset="0"/>
              <a:buChar char="•"/>
              <a:defRPr/>
            </a:pPr>
            <a:r>
              <a:rPr lang="en-US" baseline="0" dirty="0">
                <a:latin typeface="Calibri" panose="020F0502020204030204" pitchFamily="34" charset="0"/>
              </a:rPr>
              <a:t>AWS </a:t>
            </a:r>
            <a:r>
              <a:rPr lang="en-US" baseline="0" dirty="0" err="1">
                <a:latin typeface="Calibri" panose="020F0502020204030204" pitchFamily="34" charset="0"/>
              </a:rPr>
              <a:t>AppConfig</a:t>
            </a:r>
            <a:endParaRPr lang="en-US" baseline="0" dirty="0">
              <a:latin typeface="Calibri" panose="020F0502020204030204" pitchFamily="34" charset="0"/>
            </a:endParaRPr>
          </a:p>
          <a:p>
            <a:pPr marL="180640" indent="-180640" defTabSz="989713">
              <a:buFont typeface="Arial" panose="020B0604020202020204" pitchFamily="34" charset="0"/>
              <a:buChar char="•"/>
              <a:defRPr/>
            </a:pPr>
            <a:r>
              <a:rPr lang="en-US" baseline="0" dirty="0">
                <a:latin typeface="Calibri" panose="020F0502020204030204" pitchFamily="34" charset="0"/>
              </a:rPr>
              <a:t>Parameter </a:t>
            </a:r>
            <a:r>
              <a:rPr lang="en-US" dirty="0">
                <a:latin typeface="Calibri" panose="020F0502020204030204" pitchFamily="34" charset="0"/>
              </a:rPr>
              <a:t>Store</a:t>
            </a:r>
            <a:endParaRPr lang="en-US" baseline="0" dirty="0">
              <a:latin typeface="Calibri" panose="020F0502020204030204" pitchFamily="34" charset="0"/>
            </a:endParaRPr>
          </a:p>
          <a:p>
            <a:pPr marL="180640" indent="-180640" defTabSz="989713">
              <a:buFont typeface="Arial" panose="020B0604020202020204" pitchFamily="34" charset="0"/>
              <a:buChar char="•"/>
              <a:defRPr/>
            </a:pPr>
            <a:r>
              <a:rPr lang="en-US" baseline="0" dirty="0">
                <a:latin typeface="Calibri" panose="020F0502020204030204" pitchFamily="34" charset="0"/>
              </a:rPr>
              <a:t>Patch </a:t>
            </a:r>
            <a:r>
              <a:rPr lang="en-US" dirty="0">
                <a:latin typeface="Calibri" panose="020F0502020204030204" pitchFamily="34" charset="0"/>
              </a:rPr>
              <a:t>Manager</a:t>
            </a:r>
            <a:endParaRPr lang="en-US" baseline="0" dirty="0">
              <a:latin typeface="Calibri" panose="020F0502020204030204" pitchFamily="34" charset="0"/>
            </a:endParaRPr>
          </a:p>
          <a:p>
            <a:pPr marL="180640" indent="-180640" defTabSz="989713">
              <a:buFont typeface="Arial" panose="020B0604020202020204" pitchFamily="34" charset="0"/>
              <a:buChar char="•"/>
              <a:defRPr/>
            </a:pPr>
            <a:r>
              <a:rPr lang="en-US" baseline="0" dirty="0">
                <a:latin typeface="Calibri" panose="020F0502020204030204" pitchFamily="34" charset="0"/>
              </a:rPr>
              <a:t>Maintenance </a:t>
            </a:r>
            <a:r>
              <a:rPr lang="en-US" dirty="0">
                <a:latin typeface="Calibri" panose="020F0502020204030204" pitchFamily="34" charset="0"/>
              </a:rPr>
              <a:t>Windows</a:t>
            </a:r>
            <a:endParaRPr lang="en-US" baseline="0" dirty="0">
              <a:latin typeface="Calibri" panose="020F0502020204030204" pitchFamily="34" charset="0"/>
            </a:endParaRPr>
          </a:p>
          <a:p>
            <a:pPr marL="180640" indent="-180640" defTabSz="989713">
              <a:buFont typeface="Arial" panose="020B0604020202020204" pitchFamily="34" charset="0"/>
              <a:buChar char="•"/>
              <a:defRPr/>
            </a:pPr>
            <a:r>
              <a:rPr lang="en-US" baseline="0" dirty="0">
                <a:latin typeface="Calibri" panose="020F0502020204030204" pitchFamily="34" charset="0"/>
              </a:rPr>
              <a:t>Session </a:t>
            </a:r>
            <a:r>
              <a:rPr lang="en-US" dirty="0">
                <a:latin typeface="Calibri" panose="020F0502020204030204" pitchFamily="34" charset="0"/>
              </a:rPr>
              <a:t>Manager</a:t>
            </a:r>
            <a:endParaRPr lang="en-US" baseline="0" dirty="0">
              <a:latin typeface="Calibri" panose="020F0502020204030204" pitchFamily="34" charset="0"/>
            </a:endParaRPr>
          </a:p>
          <a:p>
            <a:pPr marL="180640" indent="-180640" defTabSz="989713">
              <a:buFont typeface="Arial" panose="020B0604020202020204" pitchFamily="34" charset="0"/>
              <a:buChar char="•"/>
              <a:defRPr/>
            </a:pPr>
            <a:r>
              <a:rPr lang="en-US" baseline="0" dirty="0">
                <a:latin typeface="Calibri" panose="020F0502020204030204" pitchFamily="34" charset="0"/>
              </a:rPr>
              <a:t>Automation</a:t>
            </a:r>
          </a:p>
          <a:p>
            <a:pPr marL="180640" indent="-180640" defTabSz="989713">
              <a:buFont typeface="Arial" panose="020B0604020202020204" pitchFamily="34" charset="0"/>
              <a:buChar char="•"/>
              <a:defRPr/>
            </a:pPr>
            <a:r>
              <a:rPr lang="en-US" baseline="0" dirty="0">
                <a:latin typeface="Calibri" panose="020F0502020204030204" pitchFamily="34" charset="0"/>
              </a:rPr>
              <a:t>Documents</a:t>
            </a:r>
          </a:p>
          <a:p>
            <a:pPr marL="180640" indent="-180640" defTabSz="989713">
              <a:buFont typeface="Arial" panose="020B0604020202020204" pitchFamily="34" charset="0"/>
              <a:buChar char="•"/>
              <a:defRPr/>
            </a:pPr>
            <a:r>
              <a:rPr lang="en-US" baseline="0" dirty="0">
                <a:latin typeface="Calibri" panose="020F0502020204030204" pitchFamily="34" charset="0"/>
              </a:rPr>
              <a:t>State </a:t>
            </a:r>
            <a:r>
              <a:rPr lang="en-US" dirty="0">
                <a:latin typeface="Calibri" panose="020F0502020204030204" pitchFamily="34" charset="0"/>
              </a:rPr>
              <a:t>Manager</a:t>
            </a:r>
          </a:p>
        </p:txBody>
      </p:sp>
    </p:spTree>
    <p:extLst>
      <p:ext uri="{BB962C8B-B14F-4D97-AF65-F5344CB8AC3E}">
        <p14:creationId xmlns:p14="http://schemas.microsoft.com/office/powerpoint/2010/main" val="2912025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4262199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641006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82254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indent="0">
              <a:buNone/>
            </a:pPr>
            <a:r>
              <a:rPr lang="en-US" b="1" dirty="0">
                <a:solidFill>
                  <a:srgbClr val="000000"/>
                </a:solidFill>
                <a:latin typeface="Calibri" panose="020F0502020204030204" pitchFamily="34" charset="0"/>
              </a:rPr>
              <a:t>|Instructor notes</a:t>
            </a:r>
          </a:p>
          <a:p>
            <a:pPr marL="285750" marR="0" lvl="0" indent="-28575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2373713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indent="0">
              <a:buNone/>
            </a:pPr>
            <a:r>
              <a:rPr lang="en-US" b="1" dirty="0">
                <a:solidFill>
                  <a:srgbClr val="000000"/>
                </a:solidFill>
                <a:latin typeface="Calibri" panose="020F0502020204030204" pitchFamily="34" charset="0"/>
              </a:rPr>
              <a:t>|Instructor notes </a:t>
            </a:r>
          </a:p>
          <a:p>
            <a:pPr marL="0" indent="0">
              <a:buNone/>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The instance might not have been configured to use Systems Manager. If the SSM Agent was already running when you attached the IAM instance profile, restart the agent.  </a:t>
            </a:r>
          </a:p>
        </p:txBody>
      </p:sp>
    </p:spTree>
    <p:extLst>
      <p:ext uri="{BB962C8B-B14F-4D97-AF65-F5344CB8AC3E}">
        <p14:creationId xmlns:p14="http://schemas.microsoft.com/office/powerpoint/2010/main" val="2209297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indent="0">
              <a:buNone/>
            </a:pPr>
            <a:r>
              <a:rPr lang="en-US" b="1" dirty="0">
                <a:solidFill>
                  <a:srgbClr val="000000"/>
                </a:solidFill>
                <a:latin typeface="Calibri" panose="020F0502020204030204" pitchFamily="34" charset="0"/>
              </a:rPr>
              <a:t>|Instructor notes </a:t>
            </a:r>
          </a:p>
          <a:p>
            <a:pPr marL="285750" marR="0" lvl="0" indent="-28575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2787872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indent="0">
              <a:buNone/>
            </a:pPr>
            <a:r>
              <a:rPr lang="en-US" b="1" dirty="0">
                <a:solidFill>
                  <a:srgbClr val="000000"/>
                </a:solidFill>
                <a:latin typeface="Calibri" panose="020F0502020204030204" pitchFamily="34" charset="0"/>
              </a:rPr>
              <a:t>|Instructor notes </a:t>
            </a:r>
          </a:p>
          <a:p>
            <a:pPr marL="285750" marR="0" lvl="0" indent="-28575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lvl="0"/>
            <a:r>
              <a:rPr lang="en-US" dirty="0">
                <a:latin typeface="Calibri" panose="020F0502020204030204" pitchFamily="34" charset="0"/>
              </a:rPr>
              <a:t>To view a failure message in the Automation console, locate and open the failed task. Locate and open the failed steps in the task to view the </a:t>
            </a:r>
            <a:r>
              <a:rPr lang="en-US" b="0" dirty="0">
                <a:latin typeface="Calibri" panose="020F0502020204030204" pitchFamily="34" charset="0"/>
              </a:rPr>
              <a:t>failure details</a:t>
            </a:r>
            <a:r>
              <a:rPr lang="en-US" b="0" i="0" dirty="0">
                <a:latin typeface="Calibri" panose="020F0502020204030204" pitchFamily="34" charset="0"/>
              </a:rPr>
              <a:t>.</a:t>
            </a:r>
            <a:endParaRPr lang="en-US" b="0" dirty="0">
              <a:latin typeface="Calibri" panose="020F0502020204030204" pitchFamily="34" charset="0"/>
            </a:endParaRPr>
          </a:p>
          <a:p>
            <a:pPr lvl="0"/>
            <a:endParaRPr lang="en-US" dirty="0">
              <a:latin typeface="Calibri" panose="020F0502020204030204" pitchFamily="34" charset="0"/>
            </a:endParaRPr>
          </a:p>
          <a:p>
            <a:pPr lvl="0"/>
            <a:r>
              <a:rPr lang="en-US" dirty="0">
                <a:latin typeface="Calibri" panose="020F0502020204030204" pitchFamily="34" charset="0"/>
              </a:rPr>
              <a:t>To view a failure message through the use of AWS CLI, call get-automation-execution and look for the FailureMessage attribute in a failed StepExecution.</a:t>
            </a:r>
          </a:p>
          <a:p>
            <a:pPr eaLnBrk="1" hangingPunct="1"/>
            <a:endParaRPr lang="en-US" dirty="0">
              <a:latin typeface="Calibri" panose="020F0502020204030204" pitchFamily="34" charset="0"/>
            </a:endParaRPr>
          </a:p>
          <a:p>
            <a:pPr eaLnBrk="1" hangingPunct="1"/>
            <a:r>
              <a:rPr lang="en-US" dirty="0">
                <a:latin typeface="Calibri" panose="020F0502020204030204" pitchFamily="34" charset="0"/>
              </a:rPr>
              <a:t>For</a:t>
            </a:r>
            <a:r>
              <a:rPr lang="en-US" baseline="0" dirty="0">
                <a:latin typeface="Calibri" panose="020F0502020204030204" pitchFamily="34" charset="0"/>
              </a:rPr>
              <a:t> more information, see “</a:t>
            </a:r>
            <a:r>
              <a:rPr lang="en-US" dirty="0">
                <a:latin typeface="Calibri" panose="020F0502020204030204" pitchFamily="34" charset="0"/>
              </a:rPr>
              <a:t>Troubleshooting Systems Manager Automation” in the </a:t>
            </a:r>
            <a:r>
              <a:rPr lang="en-US" i="1" dirty="0">
                <a:latin typeface="Calibri" panose="020F0502020204030204" pitchFamily="34" charset="0"/>
              </a:rPr>
              <a:t>AWS Systems Manager User Guide </a:t>
            </a:r>
            <a:r>
              <a:rPr lang="en-US" i="0" dirty="0">
                <a:latin typeface="Calibri" panose="020F0502020204030204" pitchFamily="34" charset="0"/>
              </a:rPr>
              <a:t>(</a:t>
            </a:r>
            <a:r>
              <a:rPr lang="en-US" baseline="0" dirty="0">
                <a:latin typeface="Calibri" panose="020F0502020204030204" pitchFamily="34" charset="0"/>
                <a:hlinkClick r:id="rId3"/>
              </a:rPr>
              <a:t>https://docs.aws.amazon.com/systems-manager/latest/userguide/automation-troubleshooting.html</a:t>
            </a:r>
            <a:r>
              <a:rPr lang="en-US" dirty="0">
                <a:latin typeface="Calibri" panose="020F0502020204030204" pitchFamily="34" charset="0"/>
              </a:rPr>
              <a:t>).</a:t>
            </a:r>
            <a:endParaRPr lang="en-US" baseline="0" dirty="0">
              <a:latin typeface="Calibri" panose="020F0502020204030204" pitchFamily="34" charset="0"/>
            </a:endParaRPr>
          </a:p>
        </p:txBody>
      </p:sp>
    </p:spTree>
    <p:extLst>
      <p:ext uri="{BB962C8B-B14F-4D97-AF65-F5344CB8AC3E}">
        <p14:creationId xmlns:p14="http://schemas.microsoft.com/office/powerpoint/2010/main" val="3308105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567198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indent="0">
              <a:buNone/>
            </a:pPr>
            <a:r>
              <a:rPr lang="en-US" b="1" dirty="0">
                <a:solidFill>
                  <a:srgbClr val="000000"/>
                </a:solidFill>
                <a:latin typeface="Calibri" panose="020F0502020204030204" pitchFamily="34" charset="0"/>
              </a:rPr>
              <a:t>|Instructor notes </a:t>
            </a:r>
          </a:p>
          <a:p>
            <a:pPr marL="285750" marR="0" lvl="0" indent="-28575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7753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06683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This lab takes you through the following process</a:t>
            </a:r>
            <a:r>
              <a:rPr lang="en-US" baseline="0" dirty="0">
                <a:latin typeface="Calibri" panose="020F0502020204030204" pitchFamily="34" charset="0"/>
              </a:rPr>
              <a:t>:</a:t>
            </a:r>
          </a:p>
          <a:p>
            <a:pPr marL="228600" indent="-228600">
              <a:buAutoNum type="arabicPeriod"/>
            </a:pPr>
            <a:r>
              <a:rPr lang="en-US" baseline="0" dirty="0">
                <a:latin typeface="Calibri" panose="020F0502020204030204" pitchFamily="34" charset="0"/>
              </a:rPr>
              <a:t>Using Systems Manager to effect operational changes on EC2 instances in a resource group</a:t>
            </a:r>
          </a:p>
          <a:p>
            <a:pPr marL="228600" indent="-228600">
              <a:buAutoNum type="arabicPeriod"/>
            </a:pPr>
            <a:r>
              <a:rPr lang="en-US" baseline="0" dirty="0">
                <a:latin typeface="Calibri" panose="020F0502020204030204" pitchFamily="34" charset="0"/>
              </a:rPr>
              <a:t>Using Systems Manager to effect a configuration change to a singular EC2 instance</a:t>
            </a:r>
          </a:p>
          <a:p>
            <a:pPr marL="228600" indent="-228600">
              <a:buAutoNum type="arabicPeriod"/>
            </a:pPr>
            <a:r>
              <a:rPr lang="en-US" baseline="0" dirty="0">
                <a:latin typeface="Calibri" panose="020F0502020204030204" pitchFamily="34" charset="0"/>
              </a:rPr>
              <a:t>Reviewing CloudWatch logs generated from Systems Manager tasks</a:t>
            </a:r>
          </a:p>
        </p:txBody>
      </p:sp>
    </p:spTree>
    <p:extLst>
      <p:ext uri="{BB962C8B-B14F-4D97-AF65-F5344CB8AC3E}">
        <p14:creationId xmlns:p14="http://schemas.microsoft.com/office/powerpoint/2010/main" val="1273701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a:xfrm>
            <a:off x="317500" y="3810000"/>
            <a:ext cx="7112000" cy="5397500"/>
          </a:xfrm>
        </p:spPr>
        <p:txBody>
          <a:bodyPr/>
          <a:lstStyle/>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50681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63412">
              <a:defRPr/>
            </a:pPr>
            <a:r>
              <a:rPr lang="en-US" dirty="0">
                <a:latin typeface="Calibri" panose="020F0502020204030204" pitchFamily="34" charset="0"/>
              </a:rPr>
              <a:t>AWS Systems Manager is a management service that helps you to do the following:</a:t>
            </a:r>
          </a:p>
          <a:p>
            <a:pPr marL="180640" indent="-180640">
              <a:buFont typeface="Arial" panose="020B0604020202020204" pitchFamily="34" charset="0"/>
              <a:buChar char="•"/>
              <a:defRPr/>
            </a:pPr>
            <a:r>
              <a:rPr lang="en-US" dirty="0">
                <a:latin typeface="Calibri" panose="020F0502020204030204" pitchFamily="34" charset="0"/>
              </a:rPr>
              <a:t>Centralize operational data.</a:t>
            </a:r>
          </a:p>
          <a:p>
            <a:pPr marL="180640" indent="-180640">
              <a:buFont typeface="Arial" panose="020B0604020202020204" pitchFamily="34" charset="0"/>
              <a:buChar char="•"/>
              <a:defRPr/>
            </a:pPr>
            <a:r>
              <a:rPr lang="en-US" dirty="0">
                <a:latin typeface="Calibri" panose="020F0502020204030204" pitchFamily="34" charset="0"/>
              </a:rPr>
              <a:t>Collect software inventory.</a:t>
            </a:r>
          </a:p>
          <a:p>
            <a:pPr marL="180640" indent="-180640">
              <a:buFont typeface="Arial" panose="020B0604020202020204" pitchFamily="34" charset="0"/>
              <a:buChar char="•"/>
              <a:defRPr/>
            </a:pPr>
            <a:r>
              <a:rPr lang="en-US" dirty="0">
                <a:latin typeface="Calibri" panose="020F0502020204030204" pitchFamily="34" charset="0"/>
              </a:rPr>
              <a:t>Apply operating system (OS) patches.</a:t>
            </a:r>
          </a:p>
          <a:p>
            <a:pPr marL="180640" indent="-180640">
              <a:buFont typeface="Arial" panose="020B0604020202020204" pitchFamily="34" charset="0"/>
              <a:buChar char="•"/>
              <a:defRPr/>
            </a:pPr>
            <a:r>
              <a:rPr lang="en-US" dirty="0">
                <a:latin typeface="Calibri" panose="020F0502020204030204" pitchFamily="34" charset="0"/>
              </a:rPr>
              <a:t>Create system images.</a:t>
            </a:r>
          </a:p>
          <a:p>
            <a:pPr marL="180640" indent="-180640">
              <a:buFont typeface="Arial" panose="020B0604020202020204" pitchFamily="34" charset="0"/>
              <a:buChar char="•"/>
              <a:defRPr/>
            </a:pPr>
            <a:r>
              <a:rPr lang="en-US" dirty="0">
                <a:latin typeface="Calibri" panose="020F0502020204030204" pitchFamily="34" charset="0"/>
              </a:rPr>
              <a:t>Configure Windows and Linux operating systems.</a:t>
            </a:r>
          </a:p>
          <a:p>
            <a:pPr defTabSz="963412">
              <a:defRPr/>
            </a:pPr>
            <a:endParaRPr lang="en-US" dirty="0">
              <a:latin typeface="Calibri" panose="020F0502020204030204" pitchFamily="34" charset="0"/>
            </a:endParaRPr>
          </a:p>
          <a:p>
            <a:pPr defTabSz="963412">
              <a:defRPr/>
            </a:pPr>
            <a:r>
              <a:rPr lang="en-US" dirty="0">
                <a:latin typeface="Calibri" panose="020F0502020204030204" pitchFamily="34" charset="0"/>
              </a:rPr>
              <a:t>Systems Manager is designed to automate configuration and management of systems running on premises or in AWS. Systems Manager is where you can select the instances you want to manage and define the related management tasks.</a:t>
            </a:r>
          </a:p>
        </p:txBody>
      </p:sp>
    </p:spTree>
    <p:extLst>
      <p:ext uri="{BB962C8B-B14F-4D97-AF65-F5344CB8AC3E}">
        <p14:creationId xmlns:p14="http://schemas.microsoft.com/office/powerpoint/2010/main" val="46239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dirty="0">
                <a:latin typeface="Calibri" panose="020F0502020204030204" pitchFamily="34" charset="0"/>
              </a:rPr>
              <a:t>You</a:t>
            </a:r>
            <a:r>
              <a:rPr lang="en-US" baseline="0" dirty="0">
                <a:latin typeface="Calibri" panose="020F0502020204030204" pitchFamily="34" charset="0"/>
              </a:rPr>
              <a:t> might recall setting up Systems Manager in Lab 1: </a:t>
            </a:r>
            <a:r>
              <a:rPr lang="en-US" dirty="0">
                <a:latin typeface="Calibri" panose="020F0502020204030204" pitchFamily="34" charset="0"/>
              </a:rPr>
              <a:t>Auditing AWS resources with AWS Systems Manager and AWS Config</a:t>
            </a:r>
            <a:r>
              <a:rPr lang="en-US" baseline="0" dirty="0">
                <a:latin typeface="Calibri" panose="020F0502020204030204" pitchFamily="34" charset="0"/>
              </a:rPr>
              <a:t>. </a:t>
            </a:r>
          </a:p>
          <a:p>
            <a:endParaRPr lang="en-US" dirty="0">
              <a:latin typeface="Calibri" panose="020F0502020204030204" pitchFamily="34" charset="0"/>
            </a:endParaRPr>
          </a:p>
          <a:p>
            <a:r>
              <a:rPr lang="en-US" dirty="0">
                <a:latin typeface="Calibri" panose="020F0502020204030204" pitchFamily="34" charset="0"/>
              </a:rPr>
              <a:t>You must complete the following prerequisites before using Systems Manager to manage your Amazon Elastic Compute Cloud (Amazon EC2) instances, on-premises servers, and virtual machines (VMs): </a:t>
            </a:r>
          </a:p>
          <a:p>
            <a:pPr marL="240853" indent="-240853">
              <a:buAutoNum type="arabicPeriod"/>
            </a:pPr>
            <a:r>
              <a:rPr lang="en-US" baseline="0" dirty="0">
                <a:latin typeface="Calibri" panose="020F0502020204030204" pitchFamily="34" charset="0"/>
              </a:rPr>
              <a:t>Ensure </a:t>
            </a:r>
            <a:r>
              <a:rPr lang="en-US" dirty="0">
                <a:latin typeface="Calibri" panose="020F0502020204030204" pitchFamily="34" charset="0"/>
              </a:rPr>
              <a:t>that </a:t>
            </a:r>
            <a:r>
              <a:rPr lang="en-US" baseline="0" dirty="0">
                <a:latin typeface="Calibri" panose="020F0502020204030204" pitchFamily="34" charset="0"/>
              </a:rPr>
              <a:t>the </a:t>
            </a:r>
            <a:r>
              <a:rPr lang="en-US" dirty="0">
                <a:latin typeface="Calibri" panose="020F0502020204030204" pitchFamily="34" charset="0"/>
              </a:rPr>
              <a:t>AWS Identity and Access Management (IAM) </a:t>
            </a:r>
            <a:r>
              <a:rPr lang="en-US" baseline="0" dirty="0">
                <a:latin typeface="Calibri" panose="020F0502020204030204" pitchFamily="34" charset="0"/>
              </a:rPr>
              <a:t>user has permissions to use Systems Manager</a:t>
            </a:r>
            <a:r>
              <a:rPr lang="en-US" dirty="0">
                <a:latin typeface="Calibri" panose="020F0502020204030204" pitchFamily="34" charset="0"/>
              </a:rPr>
              <a:t>.</a:t>
            </a:r>
            <a:endParaRPr lang="en-US" baseline="0" dirty="0">
              <a:latin typeface="Calibri" panose="020F0502020204030204" pitchFamily="34" charset="0"/>
            </a:endParaRPr>
          </a:p>
          <a:p>
            <a:pPr marL="240853" indent="-240853">
              <a:buAutoNum type="arabicPeriod"/>
            </a:pPr>
            <a:r>
              <a:rPr lang="en-US" baseline="0" dirty="0">
                <a:latin typeface="Calibri" panose="020F0502020204030204" pitchFamily="34" charset="0"/>
              </a:rPr>
              <a:t>Install or verify </a:t>
            </a:r>
            <a:r>
              <a:rPr lang="en-US" dirty="0">
                <a:latin typeface="Calibri" panose="020F0502020204030204" pitchFamily="34" charset="0"/>
              </a:rPr>
              <a:t>the </a:t>
            </a:r>
            <a:r>
              <a:rPr lang="en-US" baseline="0" dirty="0">
                <a:latin typeface="Calibri" panose="020F0502020204030204" pitchFamily="34" charset="0"/>
              </a:rPr>
              <a:t>installation of AWS Systems Manager Agent (</a:t>
            </a:r>
            <a:r>
              <a:rPr lang="en-US" b="0" baseline="0" dirty="0">
                <a:latin typeface="Calibri" panose="020F0502020204030204" pitchFamily="34" charset="0"/>
              </a:rPr>
              <a:t>SSM Agent)</a:t>
            </a:r>
            <a:r>
              <a:rPr lang="en-US" b="1" baseline="0" dirty="0">
                <a:latin typeface="Calibri" panose="020F0502020204030204" pitchFamily="34" charset="0"/>
              </a:rPr>
              <a:t> </a:t>
            </a:r>
            <a:r>
              <a:rPr lang="en-US" baseline="0" dirty="0">
                <a:latin typeface="Calibri" panose="020F0502020204030204" pitchFamily="34" charset="0"/>
              </a:rPr>
              <a:t>on each of your managed instances.</a:t>
            </a:r>
          </a:p>
          <a:p>
            <a:pPr marL="240853" indent="-240853">
              <a:buAutoNum type="arabicPeriod"/>
            </a:pPr>
            <a:r>
              <a:rPr lang="en-US" dirty="0">
                <a:latin typeface="Calibri" panose="020F0502020204030204" pitchFamily="34" charset="0"/>
              </a:rPr>
              <a:t>Do one or more of the following:</a:t>
            </a:r>
          </a:p>
          <a:p>
            <a:pPr marL="444500" lvl="1" indent="-144463">
              <a:buFont typeface="Arial" panose="020B0604020202020204" pitchFamily="34" charset="0"/>
              <a:buChar char="•"/>
            </a:pPr>
            <a:r>
              <a:rPr lang="en-US" b="0" baseline="0" dirty="0">
                <a:latin typeface="Calibri" panose="020F0502020204030204" pitchFamily="34" charset="0"/>
              </a:rPr>
              <a:t>For Amazon EC2 instances</a:t>
            </a:r>
            <a:r>
              <a:rPr lang="en-US" baseline="0" dirty="0">
                <a:latin typeface="Calibri" panose="020F0502020204030204" pitchFamily="34" charset="0"/>
              </a:rPr>
              <a:t>, </a:t>
            </a:r>
            <a:r>
              <a:rPr lang="en-US" b="0" baseline="0" dirty="0">
                <a:latin typeface="Calibri" panose="020F0502020204030204" pitchFamily="34" charset="0"/>
              </a:rPr>
              <a:t>create an IAM instance profile and attach it to your servers. </a:t>
            </a:r>
            <a:endParaRPr lang="en-US" b="0" dirty="0">
              <a:latin typeface="Calibri" panose="020F0502020204030204" pitchFamily="34" charset="0"/>
            </a:endParaRPr>
          </a:p>
          <a:p>
            <a:pPr marL="444500" lvl="1" indent="-144463">
              <a:buFont typeface="Arial" panose="020B0604020202020204" pitchFamily="34" charset="0"/>
              <a:buChar char="•"/>
            </a:pPr>
            <a:r>
              <a:rPr lang="en-US" b="0" baseline="0" dirty="0">
                <a:latin typeface="Calibri" panose="020F0502020204030204" pitchFamily="34" charset="0"/>
              </a:rPr>
              <a:t>For on-premises servers, create an IAM service role for </a:t>
            </a:r>
            <a:r>
              <a:rPr lang="en-US" b="0" dirty="0">
                <a:latin typeface="Calibri" panose="020F0502020204030204" pitchFamily="34" charset="0"/>
              </a:rPr>
              <a:t>the </a:t>
            </a:r>
            <a:r>
              <a:rPr lang="en-US" b="0" baseline="0" dirty="0">
                <a:latin typeface="Calibri" panose="020F0502020204030204" pitchFamily="34" charset="0"/>
              </a:rPr>
              <a:t>hybrid environment. </a:t>
            </a:r>
          </a:p>
          <a:p>
            <a:pPr marL="240853" indent="-240853">
              <a:buFont typeface="Arial" panose="020B0604020202020204" pitchFamily="34" charset="0"/>
              <a:buAutoNum type="arabicPeriod" startAt="4"/>
            </a:pPr>
            <a:r>
              <a:rPr lang="en-US" b="0" baseline="0" dirty="0">
                <a:latin typeface="Calibri" panose="020F0502020204030204" pitchFamily="34" charset="0"/>
              </a:rPr>
              <a:t>Verify that you are allowing HTTPS (port 443) outbound traffic to the Systems Manager endpoints. This allows the SSM Agent to establish communication with Systems Manager. </a:t>
            </a:r>
          </a:p>
          <a:p>
            <a:pPr marL="240853" indent="-240853">
              <a:buFont typeface="Arial" panose="020B0604020202020204" pitchFamily="34" charset="0"/>
              <a:buAutoNum type="arabicPeriod" startAt="4"/>
            </a:pPr>
            <a:r>
              <a:rPr lang="en-US" b="0" baseline="0" dirty="0">
                <a:latin typeface="Calibri" panose="020F0502020204030204" pitchFamily="34" charset="0"/>
              </a:rPr>
              <a:t>(Optional) Create a virtual private cloud (VPC) endpoint in </a:t>
            </a:r>
            <a:r>
              <a:rPr lang="en-US" baseline="0" dirty="0">
                <a:latin typeface="Calibri" panose="020F0502020204030204" pitchFamily="34" charset="0"/>
              </a:rPr>
              <a:t>Amazon Virtual Private Cloud (Amazon VPC) to use with Systems Manager. </a:t>
            </a:r>
          </a:p>
          <a:p>
            <a:pPr marL="240853" indent="-240853">
              <a:buFont typeface="Arial" panose="020B0604020202020204" pitchFamily="34" charset="0"/>
              <a:buAutoNum type="arabicPeriod" startAt="4"/>
            </a:pPr>
            <a:endParaRPr lang="en-US" dirty="0">
              <a:latin typeface="Calibri" panose="020F0502020204030204" pitchFamily="34" charset="0"/>
            </a:endParaRPr>
          </a:p>
          <a:p>
            <a:r>
              <a:rPr lang="en-US" dirty="0">
                <a:latin typeface="Calibri" panose="020F0502020204030204" pitchFamily="34" charset="0"/>
              </a:rPr>
              <a:t>For</a:t>
            </a:r>
            <a:r>
              <a:rPr lang="en-US" baseline="0" dirty="0">
                <a:latin typeface="Calibri" panose="020F0502020204030204" pitchFamily="34" charset="0"/>
              </a:rPr>
              <a:t> more information, review </a:t>
            </a:r>
            <a:r>
              <a:rPr lang="en-US" dirty="0">
                <a:latin typeface="Calibri" panose="020F0502020204030204" pitchFamily="34" charset="0"/>
              </a:rPr>
              <a:t>the following in the </a:t>
            </a:r>
            <a:r>
              <a:rPr lang="en-US" i="1" dirty="0">
                <a:latin typeface="Calibri" panose="020F0502020204030204" pitchFamily="34" charset="0"/>
              </a:rPr>
              <a:t>AWS Systems Manager User Guide:</a:t>
            </a:r>
          </a:p>
          <a:p>
            <a:pPr marL="180640" indent="-180640">
              <a:buFont typeface="Arial" panose="020B0604020202020204" pitchFamily="34" charset="0"/>
              <a:buChar char="•"/>
            </a:pPr>
            <a:r>
              <a:rPr lang="en-US" dirty="0">
                <a:latin typeface="Calibri" panose="020F0502020204030204" pitchFamily="34" charset="0"/>
              </a:rPr>
              <a:t>“Setting up AWS Systems Manager” (</a:t>
            </a:r>
            <a:r>
              <a:rPr lang="en-US" dirty="0">
                <a:latin typeface="Calibri" panose="020F0502020204030204" pitchFamily="34" charset="0"/>
                <a:hlinkClick r:id="rId3"/>
              </a:rPr>
              <a:t>https://docs.aws.amazon.com/systems-manager/latest/userguide/systems-manager-prereqs.html</a:t>
            </a:r>
            <a:r>
              <a:rPr lang="en-US" dirty="0">
                <a:latin typeface="Calibri" panose="020F0502020204030204" pitchFamily="34" charset="0"/>
              </a:rPr>
              <a:t>)</a:t>
            </a:r>
          </a:p>
          <a:p>
            <a:pPr marL="180640" indent="-180640">
              <a:buFont typeface="Arial" panose="020B0604020202020204" pitchFamily="34" charset="0"/>
              <a:buChar char="•"/>
            </a:pPr>
            <a:r>
              <a:rPr lang="en-US" dirty="0">
                <a:latin typeface="Calibri" panose="020F0502020204030204" pitchFamily="34" charset="0"/>
              </a:rPr>
              <a:t>“Create an IAM S</a:t>
            </a:r>
            <a:r>
              <a:rPr lang="en-US" baseline="0" dirty="0">
                <a:latin typeface="Calibri" panose="020F0502020204030204" pitchFamily="34" charset="0"/>
              </a:rPr>
              <a:t>ervice R</a:t>
            </a:r>
            <a:r>
              <a:rPr lang="en-US" dirty="0">
                <a:latin typeface="Calibri" panose="020F0502020204030204" pitchFamily="34" charset="0"/>
              </a:rPr>
              <a:t>ole for a Hybrid Environment” (</a:t>
            </a:r>
            <a:r>
              <a:rPr lang="en-US" baseline="0" dirty="0">
                <a:latin typeface="Calibri" panose="020F0502020204030204" pitchFamily="34" charset="0"/>
                <a:hlinkClick r:id="rId4"/>
              </a:rPr>
              <a:t>https://docs.aws.amazon.com/systems-manager/latest/userguide/sysman-service-role.html</a:t>
            </a:r>
            <a:r>
              <a:rPr lang="en-US" dirty="0">
                <a:latin typeface="Calibri" panose="020F0502020204030204" pitchFamily="34" charset="0"/>
              </a:rPr>
              <a:t>)</a:t>
            </a:r>
          </a:p>
          <a:p>
            <a:pPr marL="180640" indent="-180640">
              <a:buFont typeface="Arial" panose="020B0604020202020204" pitchFamily="34" charset="0"/>
              <a:buChar char="•"/>
            </a:pPr>
            <a:r>
              <a:rPr lang="en-US" dirty="0">
                <a:latin typeface="Calibri" panose="020F0502020204030204" pitchFamily="34" charset="0"/>
              </a:rPr>
              <a:t>“Create</a:t>
            </a:r>
            <a:r>
              <a:rPr lang="en-US" baseline="0" dirty="0">
                <a:latin typeface="Calibri" panose="020F0502020204030204" pitchFamily="34" charset="0"/>
              </a:rPr>
              <a:t> VPC Endpoints” (</a:t>
            </a:r>
            <a:r>
              <a:rPr lang="en-US" baseline="0" dirty="0">
                <a:latin typeface="Calibri" panose="020F0502020204030204" pitchFamily="34" charset="0"/>
                <a:hlinkClick r:id="rId5"/>
              </a:rPr>
              <a:t>https://docs.aws.amazon.com/systems-manager/latest/userguide/setup-create-vpc.html</a:t>
            </a:r>
            <a:r>
              <a:rPr lang="en-US" baseline="0" dirty="0">
                <a:latin typeface="Calibri" panose="020F0502020204030204" pitchFamily="34" charset="0"/>
              </a:rPr>
              <a:t>)</a:t>
            </a:r>
          </a:p>
          <a:p>
            <a:pPr marL="180640" indent="-180640">
              <a:buFont typeface="Arial" panose="020B0604020202020204" pitchFamily="34" charset="0"/>
              <a:buChar char="•"/>
            </a:pPr>
            <a:endParaRPr lang="en-US" dirty="0"/>
          </a:p>
        </p:txBody>
      </p:sp>
    </p:spTree>
    <p:extLst>
      <p:ext uri="{BB962C8B-B14F-4D97-AF65-F5344CB8AC3E}">
        <p14:creationId xmlns:p14="http://schemas.microsoft.com/office/powerpoint/2010/main" val="402809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0C3E8FC0-9773-7D5C-29FD-EDA650BEED53}"/>
              </a:ext>
            </a:extLst>
          </p:cNvPr>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latin typeface="Calibri" panose="020F0502020204030204" pitchFamily="34" charset="0"/>
              </a:rPr>
              <a:t>|</a:t>
            </a:r>
            <a:r>
              <a:rPr lang="en-US" b="1" dirty="0">
                <a:latin typeface="Calibri" panose="020F0502020204030204" pitchFamily="34" charset="0"/>
              </a:rPr>
              <a:t>Instructor Notes</a:t>
            </a:r>
          </a:p>
          <a:p>
            <a:pPr lvl="0"/>
            <a:r>
              <a:rPr lang="en-US" b="1" dirty="0">
                <a:latin typeface="Calibri" panose="020F0502020204030204" pitchFamily="34" charset="0"/>
              </a:rPr>
              <a:t>|Student Notes</a:t>
            </a:r>
          </a:p>
          <a:p>
            <a:r>
              <a:rPr lang="en-US" dirty="0">
                <a:latin typeface="Calibri" panose="020F0502020204030204" pitchFamily="34" charset="0"/>
              </a:rPr>
              <a:t>AWS Systems Manager customers now have the option to enable Systems Manager and configure permissions for all EC2 instances in an account, with a single action by using Default Host Management Configuration (DHMC). This feature provides a method to help ensure Patch Manager, Session Manager, and Inventory, all capabilities of AWS Systems Manager, are available for all new and existing instances in an account. DHMC is ideal for all Amazon EC2 users, and offers a simple, scalable process to standardize the availability of Systems Manager tools for users who manage many instances.</a:t>
            </a:r>
            <a:br>
              <a:rPr lang="en-US" dirty="0">
                <a:latin typeface="Calibri" panose="020F0502020204030204" pitchFamily="34" charset="0"/>
              </a:rPr>
            </a:br>
            <a:endParaRPr lang="en-US" dirty="0">
              <a:latin typeface="Calibri" panose="020F0502020204030204" pitchFamily="34" charset="0"/>
            </a:endParaRPr>
          </a:p>
          <a:p>
            <a:pPr lvl="0"/>
            <a:r>
              <a:rPr lang="en-US" dirty="0">
                <a:latin typeface="Calibri" panose="020F0502020204030204" pitchFamily="34" charset="0"/>
              </a:rPr>
              <a:t>For more information, see “Default Host Management Configuration” in the </a:t>
            </a:r>
            <a:r>
              <a:rPr lang="en-US" i="1" dirty="0">
                <a:latin typeface="Calibri" panose="020F0502020204030204" pitchFamily="34" charset="0"/>
              </a:rPr>
              <a:t>AWS Systems Manager User Guide </a:t>
            </a:r>
            <a:r>
              <a:rPr lang="en-US" dirty="0">
                <a:latin typeface="Calibri" panose="020F0502020204030204" pitchFamily="34" charset="0"/>
              </a:rPr>
              <a:t>at: </a:t>
            </a:r>
            <a:r>
              <a:rPr lang="en-US" dirty="0">
                <a:latin typeface="Calibri" panose="020F0502020204030204" pitchFamily="34" charset="0"/>
                <a:hlinkClick r:id="rId3"/>
              </a:rPr>
              <a:t>https://docs.aws.amazon.com/systems-manager/latest/userguide/managed-instances-default-host-management.html</a:t>
            </a:r>
            <a:r>
              <a:rPr lang="en-US" dirty="0">
                <a:latin typeface="Calibri" panose="020F0502020204030204" pitchFamily="34" charset="0"/>
              </a:rPr>
              <a:t>.</a:t>
            </a:r>
          </a:p>
        </p:txBody>
      </p:sp>
    </p:spTree>
    <p:extLst>
      <p:ext uri="{BB962C8B-B14F-4D97-AF65-F5344CB8AC3E}">
        <p14:creationId xmlns:p14="http://schemas.microsoft.com/office/powerpoint/2010/main" val="16463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txBody>
          <a:bodyPr/>
          <a:lstStyle/>
          <a:p>
            <a:endParaRPr lang="en-US"/>
          </a:p>
        </p:txBody>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12940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or Intr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9232F6EE-4B67-4345-A23C-59998C651704}"/>
              </a:ext>
            </a:extLst>
          </p:cNvPr>
          <p:cNvSpPr>
            <a:spLocks noGrp="1"/>
          </p:cNvSpPr>
          <p:nvPr>
            <p:ph type="body" idx="5" hasCustomPrompt="1"/>
          </p:nvPr>
        </p:nvSpPr>
        <p:spPr>
          <a:xfrm>
            <a:off x="1395765" y="587375"/>
            <a:ext cx="3110146" cy="480131"/>
          </a:xfrm>
          <a:noFill/>
        </p:spPr>
        <p:txBody>
          <a:bodyPr wrap="none" rtlCol="0">
            <a:noAutofit/>
          </a:bodyPr>
          <a:lstStyle>
            <a:lvl1pPr marL="0" indent="0" algn="ctr">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Welcome to</a:t>
            </a:r>
          </a:p>
        </p:txBody>
      </p:sp>
      <p:sp>
        <p:nvSpPr>
          <p:cNvPr id="9" name="Title">
            <a:extLst>
              <a:ext uri="{FF2B5EF4-FFF2-40B4-BE49-F238E27FC236}">
                <a16:creationId xmlns:a16="http://schemas.microsoft.com/office/drawing/2014/main" id="{4EEAFEA5-AD58-4F91-B983-55D7572F341D}"/>
              </a:ext>
            </a:extLst>
          </p:cNvPr>
          <p:cNvSpPr>
            <a:spLocks noGrp="1"/>
          </p:cNvSpPr>
          <p:nvPr>
            <p:ph type="title" idx="1" hasCustomPrompt="1"/>
          </p:nvPr>
        </p:nvSpPr>
        <p:spPr>
          <a:xfrm>
            <a:off x="228600" y="1179576"/>
            <a:ext cx="5440680" cy="3401568"/>
          </a:xfrm>
        </p:spPr>
        <p:txBody>
          <a:bodyPr anchor="t"/>
          <a:lstStyle>
            <a:lvl1pPr algn="ctr">
              <a:defRPr>
                <a:solidFill>
                  <a:schemeClr val="bg1"/>
                </a:solidFill>
              </a:defRPr>
            </a:lvl1pPr>
          </a:lstStyle>
          <a:p>
            <a:r>
              <a:rPr lang="en-US" dirty="0"/>
              <a:t>Enter course title</a:t>
            </a:r>
          </a:p>
        </p:txBody>
      </p:sp>
      <p:sp>
        <p:nvSpPr>
          <p:cNvPr id="6" name="Begin">
            <a:extLst>
              <a:ext uri="{FF2B5EF4-FFF2-40B4-BE49-F238E27FC236}">
                <a16:creationId xmlns:a16="http://schemas.microsoft.com/office/drawing/2014/main" id="{4C9D10C3-7B9B-40BA-98BE-153026F5FC64}"/>
              </a:ext>
            </a:extLst>
          </p:cNvPr>
          <p:cNvSpPr>
            <a:spLocks noGrp="1"/>
          </p:cNvSpPr>
          <p:nvPr>
            <p:ph type="body" idx="6" hasCustomPrompt="1"/>
          </p:nvPr>
        </p:nvSpPr>
        <p:spPr>
          <a:xfrm>
            <a:off x="470030" y="4884381"/>
            <a:ext cx="4961616" cy="523220"/>
          </a:xfrm>
          <a:noFill/>
        </p:spPr>
        <p:txBody>
          <a:bodyPr wrap="none" rtlCol="0">
            <a:noAutofit/>
          </a:bodyPr>
          <a:lstStyle>
            <a:lvl1pPr marL="0" indent="0">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This training will begin:</a:t>
            </a:r>
          </a:p>
        </p:txBody>
      </p:sp>
      <p:sp>
        <p:nvSpPr>
          <p:cNvPr id="2" name="TimeZone">
            <a:extLst>
              <a:ext uri="{FF2B5EF4-FFF2-40B4-BE49-F238E27FC236}">
                <a16:creationId xmlns:a16="http://schemas.microsoft.com/office/drawing/2014/main" id="{15FEBCEE-35B5-4CBC-BD60-FE197957D654}"/>
              </a:ext>
            </a:extLst>
          </p:cNvPr>
          <p:cNvSpPr>
            <a:spLocks noGrp="1"/>
          </p:cNvSpPr>
          <p:nvPr>
            <p:ph type="body" idx="2" hasCustomPrompt="1"/>
          </p:nvPr>
        </p:nvSpPr>
        <p:spPr>
          <a:xfrm>
            <a:off x="316713" y="5463827"/>
            <a:ext cx="5268251" cy="627245"/>
          </a:xfrm>
        </p:spPr>
        <p:txBody>
          <a:bodyPr anchor="t">
            <a:normAutofit/>
          </a:bodyPr>
          <a:lstStyle>
            <a:lvl1pPr marL="0" indent="0" algn="ctr">
              <a:buNone/>
              <a:defRPr sz="2000">
                <a:solidFill>
                  <a:schemeClr val="bg1"/>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course start time and time zone</a:t>
            </a:r>
          </a:p>
        </p:txBody>
      </p:sp>
      <p:sp>
        <p:nvSpPr>
          <p:cNvPr id="7" name="Instructor">
            <a:extLst>
              <a:ext uri="{FF2B5EF4-FFF2-40B4-BE49-F238E27FC236}">
                <a16:creationId xmlns:a16="http://schemas.microsoft.com/office/drawing/2014/main" id="{BB33D3C1-5E97-49DF-AE65-C137387749BA}"/>
              </a:ext>
            </a:extLst>
          </p:cNvPr>
          <p:cNvSpPr>
            <a:spLocks noGrp="1"/>
          </p:cNvSpPr>
          <p:nvPr>
            <p:ph type="body" idx="7" hasCustomPrompt="1"/>
          </p:nvPr>
        </p:nvSpPr>
        <p:spPr>
          <a:xfrm>
            <a:off x="7641186" y="381721"/>
            <a:ext cx="4263440" cy="523220"/>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Your instructor is:</a:t>
            </a:r>
          </a:p>
        </p:txBody>
      </p:sp>
      <p:sp>
        <p:nvSpPr>
          <p:cNvPr id="22" name="Instructor Photo">
            <a:extLst>
              <a:ext uri="{FF2B5EF4-FFF2-40B4-BE49-F238E27FC236}">
                <a16:creationId xmlns:a16="http://schemas.microsoft.com/office/drawing/2014/main" id="{1271813C-5B30-4D24-8175-91D870333A95}"/>
              </a:ext>
              <a:ext uri="{C183D7F6-B498-43B3-948B-1728B52AA6E4}">
                <adec:decorative xmlns:adec="http://schemas.microsoft.com/office/drawing/2017/decorative" val="1"/>
              </a:ext>
            </a:extLst>
          </p:cNvPr>
          <p:cNvSpPr>
            <a:spLocks noGrp="1"/>
          </p:cNvSpPr>
          <p:nvPr>
            <p:ph idx="22" hasCustomPrompt="1"/>
          </p:nvPr>
        </p:nvSpPr>
        <p:spPr>
          <a:xfrm>
            <a:off x="6030786" y="440360"/>
            <a:ext cx="1584325"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Instructor photo</a:t>
            </a:r>
          </a:p>
        </p:txBody>
      </p:sp>
      <p:sp>
        <p:nvSpPr>
          <p:cNvPr id="3" name="Instructor Information">
            <a:extLst>
              <a:ext uri="{FF2B5EF4-FFF2-40B4-BE49-F238E27FC236}">
                <a16:creationId xmlns:a16="http://schemas.microsoft.com/office/drawing/2014/main" id="{09913C86-F9D2-40F4-BFE6-F0C9EF282B5E}"/>
              </a:ext>
            </a:extLst>
          </p:cNvPr>
          <p:cNvSpPr>
            <a:spLocks noGrp="1"/>
          </p:cNvSpPr>
          <p:nvPr>
            <p:ph type="body" idx="3" hasCustomPrompt="1"/>
          </p:nvPr>
        </p:nvSpPr>
        <p:spPr>
          <a:xfrm>
            <a:off x="7697977" y="1002529"/>
            <a:ext cx="4204461" cy="1021776"/>
          </a:xfrm>
        </p:spPr>
        <p:txBody>
          <a:bodyPr anchor="t">
            <a:normAutofit/>
          </a:bodyPr>
          <a:lstStyle>
            <a:lvl1pPr marL="0" indent="0" algn="l">
              <a:spcBef>
                <a:spcPts val="0"/>
              </a:spcBef>
              <a:spcAft>
                <a:spcPts val="0"/>
              </a:spcAft>
              <a:buNone/>
              <a:defRPr sz="200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instructor name</a:t>
            </a:r>
            <a:br>
              <a:rPr lang="en-US" dirty="0"/>
            </a:br>
            <a:r>
              <a:rPr lang="en-US" dirty="0"/>
              <a:t>Instructor email address</a:t>
            </a:r>
            <a:br>
              <a:rPr lang="en-US" dirty="0"/>
            </a:br>
            <a:r>
              <a:rPr lang="en-US" dirty="0"/>
              <a:t>Instructor title</a:t>
            </a:r>
          </a:p>
        </p:txBody>
      </p:sp>
      <p:sp>
        <p:nvSpPr>
          <p:cNvPr id="23" name="Certifications Photo">
            <a:extLst>
              <a:ext uri="{FF2B5EF4-FFF2-40B4-BE49-F238E27FC236}">
                <a16:creationId xmlns:a16="http://schemas.microsoft.com/office/drawing/2014/main" id="{5EC4E533-CE33-4590-A00C-A2DC85ACB3BF}"/>
              </a:ext>
              <a:ext uri="{C183D7F6-B498-43B3-948B-1728B52AA6E4}">
                <adec:decorative xmlns:adec="http://schemas.microsoft.com/office/drawing/2017/decorative" val="1"/>
              </a:ext>
            </a:extLst>
          </p:cNvPr>
          <p:cNvSpPr>
            <a:spLocks noGrp="1"/>
          </p:cNvSpPr>
          <p:nvPr>
            <p:ph idx="23" hasCustomPrompt="1"/>
          </p:nvPr>
        </p:nvSpPr>
        <p:spPr>
          <a:xfrm>
            <a:off x="6004559" y="2255896"/>
            <a:ext cx="5897880"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Placeholder for instructor certification icon image</a:t>
            </a:r>
          </a:p>
        </p:txBody>
      </p:sp>
      <p:sp>
        <p:nvSpPr>
          <p:cNvPr id="8" name="Connect">
            <a:extLst>
              <a:ext uri="{FF2B5EF4-FFF2-40B4-BE49-F238E27FC236}">
                <a16:creationId xmlns:a16="http://schemas.microsoft.com/office/drawing/2014/main" id="{184A9DBC-1B09-48A1-9B47-4CDF5BCBF7AC}"/>
              </a:ext>
            </a:extLst>
          </p:cNvPr>
          <p:cNvSpPr>
            <a:spLocks noGrp="1"/>
          </p:cNvSpPr>
          <p:nvPr>
            <p:ph type="body" idx="8" hasCustomPrompt="1"/>
          </p:nvPr>
        </p:nvSpPr>
        <p:spPr>
          <a:xfrm>
            <a:off x="6004560" y="4172310"/>
            <a:ext cx="5897880" cy="587703"/>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Important information</a:t>
            </a:r>
          </a:p>
        </p:txBody>
      </p:sp>
      <p:sp>
        <p:nvSpPr>
          <p:cNvPr id="4" name="Resources">
            <a:extLst>
              <a:ext uri="{FF2B5EF4-FFF2-40B4-BE49-F238E27FC236}">
                <a16:creationId xmlns:a16="http://schemas.microsoft.com/office/drawing/2014/main" id="{B7141889-281C-44C1-8554-B9EEA8D5FF40}"/>
              </a:ext>
            </a:extLst>
          </p:cNvPr>
          <p:cNvSpPr>
            <a:spLocks noGrp="1"/>
          </p:cNvSpPr>
          <p:nvPr>
            <p:ph type="body" idx="4" hasCustomPrompt="1"/>
          </p:nvPr>
        </p:nvSpPr>
        <p:spPr>
          <a:xfrm>
            <a:off x="6004559" y="4884381"/>
            <a:ext cx="5897881" cy="1533258"/>
          </a:xfrm>
        </p:spPr>
        <p:txBody>
          <a:bodyPr anchor="t">
            <a:normAutofit/>
          </a:bodyPr>
          <a:lstStyle>
            <a:lvl1pPr marL="0" indent="0" algn="l">
              <a:spcBef>
                <a:spcPts val="0"/>
              </a:spcBef>
              <a:spcAft>
                <a:spcPts val="0"/>
              </a:spcAft>
              <a:buNone/>
              <a:defRPr sz="1800" baseline="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the information for </a:t>
            </a:r>
            <a:r>
              <a:rPr lang="en-US" dirty="0" err="1"/>
              <a:t>eVantage</a:t>
            </a:r>
            <a:r>
              <a:rPr lang="en-US" dirty="0"/>
              <a:t>, QwikLabs, or any other resources the student needs to have loaded</a:t>
            </a:r>
          </a:p>
        </p:txBody>
      </p:sp>
      <p:sp>
        <p:nvSpPr>
          <p:cNvPr id="10" name="copyrightText">
            <a:extLst>
              <a:ext uri="{FF2B5EF4-FFF2-40B4-BE49-F238E27FC236}">
                <a16:creationId xmlns:a16="http://schemas.microsoft.com/office/drawing/2014/main" id="{D4CD713D-138A-D495-F147-28831A4385DD}"/>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29130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60625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itle, Text Column,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4182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itle, Header, Text, and Small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072378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buNone/>
              <a:defRPr sz="2000">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Autofit/>
          </a:bodyPr>
          <a:lstStyle>
            <a:lvl1pPr>
              <a:lnSpc>
                <a:spcPct val="100000"/>
              </a:lnSpc>
              <a:spcAft>
                <a:spcPts val="600"/>
              </a:spcAft>
              <a:defRPr sz="3200">
                <a:solidFill>
                  <a:srgbClr val="232F3E"/>
                </a:solidFill>
              </a:defRPr>
            </a:lvl1pPr>
            <a:lvl2pPr marL="461963" indent="-228600">
              <a:lnSpc>
                <a:spcPct val="100000"/>
              </a:lnSpc>
              <a:spcAft>
                <a:spcPts val="600"/>
              </a:spcAft>
              <a:defRPr sz="2800">
                <a:solidFill>
                  <a:srgbClr val="232F3E"/>
                </a:solidFill>
              </a:defRPr>
            </a:lvl2pPr>
            <a:lvl3pPr marL="684213" indent="-228600">
              <a:lnSpc>
                <a:spcPct val="100000"/>
              </a:lnSpc>
              <a:spcAft>
                <a:spcPts val="600"/>
              </a:spcAft>
              <a:defRPr sz="2400">
                <a:solidFill>
                  <a:srgbClr val="232F3E"/>
                </a:solidFill>
              </a:defRPr>
            </a:lvl3pPr>
            <a:lvl4pPr marL="914400" indent="-228600">
              <a:lnSpc>
                <a:spcPct val="100000"/>
              </a:lnSpc>
              <a:spcAft>
                <a:spcPts val="600"/>
              </a:spcAft>
              <a:defRPr sz="2000">
                <a:solidFill>
                  <a:srgbClr val="232F3E"/>
                </a:solidFill>
              </a:defRPr>
            </a:lvl4pPr>
            <a:lvl5pPr marL="1144588" indent="-228600">
              <a:lnSpc>
                <a:spcPct val="100000"/>
              </a:lnSpc>
              <a:spcAft>
                <a:spcPts val="6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3227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buNone/>
              <a:defRPr sz="2000">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0" bIns="0">
            <a:noAutofit/>
          </a:bodyPr>
          <a:lstStyle>
            <a:lvl1pPr marL="0" indent="0">
              <a:lnSpc>
                <a:spcPct val="100000"/>
              </a:lnSpc>
              <a:spcBef>
                <a:spcPts val="0"/>
              </a:spcBef>
              <a:spcAft>
                <a:spcPts val="300"/>
              </a:spcAft>
              <a:buNone/>
              <a:defRPr sz="2400">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54811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520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97191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420900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939533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847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78AFFA7F-CF03-9605-1E05-E73508912794}"/>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46031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368802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8326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471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530259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71754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3427868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buNone/>
              <a:defRPr>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2442640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64466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2891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1000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AB31F9A8-3C63-696F-CEED-723A703A869B}"/>
              </a:ext>
              <a:ext uri="{C183D7F6-B498-43B3-948B-1728B52AA6E4}">
                <adec:decorative xmlns:adec="http://schemas.microsoft.com/office/drawing/2017/decorative" val="1"/>
              </a:ext>
            </a:extLst>
          </p:cNvPr>
          <p:cNvSpPr txBox="1"/>
          <p:nvPr userDrawn="1"/>
        </p:nvSpPr>
        <p:spPr>
          <a:xfrm>
            <a:off x="744647" y="650849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83696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300"/>
              </a:spcBef>
              <a:spcAft>
                <a:spcPts val="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625701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353207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398546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50129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a:t>
            </a:r>
            <a:r>
              <a:rPr lang="en-US" dirty="0" err="1"/>
              <a:t>labels</a:t>
            </a:r>
            <a:endParaRPr lang="en-US" dirty="0"/>
          </a:p>
        </p:txBody>
      </p:sp>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Autofit/>
          </a:bodyPr>
          <a:lstStyle>
            <a:lvl1pPr marL="60325" indent="0">
              <a:lnSpc>
                <a:spcPct val="100000"/>
              </a:lnSpc>
              <a:spcBef>
                <a:spcPts val="0"/>
              </a:spcBef>
              <a:spcAft>
                <a:spcPts val="0"/>
              </a:spcAft>
              <a:buNone/>
              <a:defRPr sz="28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169305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255262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409866848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1680558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158684019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4" name="Picture 3">
            <a:extLst>
              <a:ext uri="{FF2B5EF4-FFF2-40B4-BE49-F238E27FC236}">
                <a16:creationId xmlns:a16="http://schemas.microsoft.com/office/drawing/2014/main" id="{292A7B23-5883-4A03-AA9E-D7887267A0B5}"/>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5" name="Picture 4">
            <a:extLst>
              <a:ext uri="{FF2B5EF4-FFF2-40B4-BE49-F238E27FC236}">
                <a16:creationId xmlns:a16="http://schemas.microsoft.com/office/drawing/2014/main" id="{871FBC72-3D16-49CE-BD02-AD416196D37A}"/>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6" name="Picture 5">
            <a:extLst>
              <a:ext uri="{FF2B5EF4-FFF2-40B4-BE49-F238E27FC236}">
                <a16:creationId xmlns:a16="http://schemas.microsoft.com/office/drawing/2014/main" id="{CCC335E7-FA18-44DB-ACBC-F2DABE9FB384}"/>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7" name="Picture 6">
            <a:extLst>
              <a:ext uri="{FF2B5EF4-FFF2-40B4-BE49-F238E27FC236}">
                <a16:creationId xmlns:a16="http://schemas.microsoft.com/office/drawing/2014/main" id="{BB740650-61A2-4FDC-8700-54D96F01FF5A}"/>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8" name="Picture 7">
            <a:extLst>
              <a:ext uri="{FF2B5EF4-FFF2-40B4-BE49-F238E27FC236}">
                <a16:creationId xmlns:a16="http://schemas.microsoft.com/office/drawing/2014/main" id="{CA951A10-B648-4F4E-87FD-97FD8FEB4106}"/>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9" name="Picture 8">
            <a:extLst>
              <a:ext uri="{FF2B5EF4-FFF2-40B4-BE49-F238E27FC236}">
                <a16:creationId xmlns:a16="http://schemas.microsoft.com/office/drawing/2014/main" id="{1F4C4007-9EA0-4D1F-938D-A38B105119E9}"/>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53601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EA6895E7-3C81-7F6D-2828-03186DE18475}"/>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242025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427812452"/>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chemeClr val="tx2"/>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92303898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1552381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4024041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rm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3892399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959740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57188" y="1039813"/>
            <a:ext cx="4162425" cy="5407025"/>
          </a:xfrm>
          <a:noFill/>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4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B327294B-229F-F274-4A42-B15AB42C86D3}"/>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376214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6"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57188" y="1039813"/>
            <a:ext cx="4162425" cy="5407025"/>
          </a:xfrm>
        </p:spPr>
        <p:txBody>
          <a:bodyPr>
            <a:normAutofit/>
          </a:bodyPr>
          <a:lstStyle>
            <a:lvl1pPr marL="0" indent="0" algn="l">
              <a:buNone/>
              <a:defRPr sz="2400">
                <a:solidFill>
                  <a:schemeClr val="tx1"/>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2"/>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2"/>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94704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8" y="1020685"/>
            <a:ext cx="7611111" cy="400050"/>
          </a:xfrm>
          <a:noFill/>
        </p:spPr>
        <p:txBody>
          <a:bodyPr lIns="91440">
            <a:noAutofit/>
          </a:bodyPr>
          <a:lstStyle>
            <a:lvl1pPr marL="0" indent="0">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spcBef>
                <a:spcPts val="0"/>
              </a:spcBef>
              <a:spcAft>
                <a:spcPts val="0"/>
              </a:spcAft>
              <a:buNone/>
              <a:defRPr sz="2000">
                <a:solidFill>
                  <a:schemeClr val="tx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D5545739-8AD0-2067-8DA2-4AB4609E27AB}"/>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088686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9" y="1020685"/>
            <a:ext cx="7064928" cy="400050"/>
          </a:xfrm>
          <a:noFill/>
        </p:spPr>
        <p:txBody>
          <a:bodyPr lIns="91440">
            <a:noAutofit/>
          </a:bodyPr>
          <a:lstStyle>
            <a:lvl1pPr marL="0" indent="0">
              <a:buNone/>
              <a:defRPr sz="2000" b="1">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6973" y="1420597"/>
            <a:ext cx="6395364" cy="4955378"/>
          </a:xfrm>
          <a:noFill/>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265304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1659F77B-B622-851E-72B3-EFDCAC47B15B}"/>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8626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11" name="copyrightText">
            <a:extLst>
              <a:ext uri="{FF2B5EF4-FFF2-40B4-BE49-F238E27FC236}">
                <a16:creationId xmlns:a16="http://schemas.microsoft.com/office/drawing/2014/main" id="{CD2780DF-F741-43CF-FAD2-D4A59B833461}"/>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1816277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2747969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0">
            <a:noAutofit/>
          </a:bodyPr>
          <a:lstStyle>
            <a:lvl1pPr marL="0" indent="0" algn="l">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AAA74963-5610-3D2D-0D10-D6022FCBBF27}"/>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27163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2"/>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buNone/>
              <a:defRPr sz="1800">
                <a:solidFill>
                  <a:schemeClr val="bg2"/>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2757238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2191998" cy="1405081"/>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rgbClr val="232F3E"/>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EB2C0683-47A0-DDDD-B210-C741E0A0D48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342931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tx1"/>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1"/>
            <a:ext cx="12191998" cy="1345520"/>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480234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5A078D44-D064-4D69-9E71-9DB866B6F485}"/>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69786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D58A2562-4A0E-4660-B9B3-8B8EF67FE4A1}"/>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51368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dirty="0"/>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4257118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defRPr sz="2800">
                <a:solidFill>
                  <a:srgbClr val="232F3E"/>
                </a:solidFill>
                <a:latin typeface="+mn-lt"/>
              </a:defRPr>
            </a:lvl1pPr>
            <a:lvl2pPr marL="461963" indent="-228600">
              <a:lnSpc>
                <a:spcPct val="100000"/>
              </a:lnSpc>
              <a:spcAft>
                <a:spcPts val="600"/>
              </a:spcAft>
              <a:defRPr sz="2400">
                <a:solidFill>
                  <a:srgbClr val="232F3E"/>
                </a:solidFill>
                <a:latin typeface="+mn-lt"/>
              </a:defRPr>
            </a:lvl2pPr>
            <a:lvl3pPr marL="684213" indent="-228600">
              <a:lnSpc>
                <a:spcPct val="100000"/>
              </a:lnSpc>
              <a:spcAft>
                <a:spcPts val="600"/>
              </a:spcAft>
              <a:defRPr sz="2000">
                <a:solidFill>
                  <a:srgbClr val="232F3E"/>
                </a:solidFill>
                <a:latin typeface="+mn-lt"/>
              </a:defRPr>
            </a:lvl3pPr>
            <a:lvl4pPr marL="914400" indent="-228600">
              <a:lnSpc>
                <a:spcPct val="100000"/>
              </a:lnSpc>
              <a:spcAft>
                <a:spcPts val="600"/>
              </a:spcAft>
              <a:defRPr sz="1800">
                <a:solidFill>
                  <a:srgbClr val="232F3E"/>
                </a:solidFill>
                <a:latin typeface="+mn-lt"/>
              </a:defRPr>
            </a:lvl4pPr>
            <a:lvl5pPr marL="1144588" indent="-228600">
              <a:lnSpc>
                <a:spcPct val="100000"/>
              </a:lnSpc>
              <a:spcAft>
                <a:spcPts val="6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pyrightText">
            <a:extLst>
              <a:ext uri="{FF2B5EF4-FFF2-40B4-BE49-F238E27FC236}">
                <a16:creationId xmlns:a16="http://schemas.microsoft.com/office/drawing/2014/main" id="{601B274A-4EC0-32C4-5A57-16BA28E1FC43}"/>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400575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dirty="0"/>
          </a:p>
        </p:txBody>
      </p:sp>
      <p:sp>
        <p:nvSpPr>
          <p:cNvPr id="4" name="Topic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defRPr>
                <a:solidFill>
                  <a:schemeClr val="bg1"/>
                </a:solidFill>
                <a:latin typeface="Amazon Ember Display Heavy"/>
              </a:defRPr>
            </a:lvl1pPr>
          </a:lstStyle>
          <a:p>
            <a:r>
              <a:rPr lang="en-US" dirty="0"/>
              <a:t>Enter topic title</a:t>
            </a:r>
          </a:p>
        </p:txBody>
      </p:sp>
      <p:sp>
        <p:nvSpPr>
          <p:cNvPr id="2" name="Cours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oAutofit/>
          </a:bodyPr>
          <a:lstStyle>
            <a:lvl1pPr marL="0" indent="0">
              <a:buNone/>
              <a:defRPr sz="2000">
                <a:solidFill>
                  <a:schemeClr val="bg1"/>
                </a:solidFill>
                <a:latin typeface="+mn-lt"/>
              </a:defRPr>
            </a:lvl1pPr>
          </a:lstStyle>
          <a:p>
            <a:pPr lvl="0"/>
            <a:r>
              <a:rPr lang="en-US" dirty="0"/>
              <a:t>Enter course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buNone/>
              <a:defRPr>
                <a:solidFill>
                  <a:schemeClr val="bg1"/>
                </a:solidFill>
              </a:defRPr>
            </a:lvl1pPr>
          </a:lstStyle>
          <a:p>
            <a:pPr lvl="0"/>
            <a:r>
              <a:rPr lang="en-US" dirty="0"/>
              <a:t>Enter topic list</a:t>
            </a:r>
          </a:p>
        </p:txBody>
      </p:sp>
      <p:sp>
        <p:nvSpPr>
          <p:cNvPr id="5" name="copyrightText">
            <a:extLst>
              <a:ext uri="{FF2B5EF4-FFF2-40B4-BE49-F238E27FC236}">
                <a16:creationId xmlns:a16="http://schemas.microsoft.com/office/drawing/2014/main" id="{39B7B04F-AE9E-CD73-7B4F-3CFCEC54E3E0}"/>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526271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dirty="0"/>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Tree>
    <p:extLst>
      <p:ext uri="{BB962C8B-B14F-4D97-AF65-F5344CB8AC3E}">
        <p14:creationId xmlns:p14="http://schemas.microsoft.com/office/powerpoint/2010/main" val="293868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defRPr sz="4000">
                <a:solidFill>
                  <a:schemeClr val="bg2"/>
                </a:solidFill>
                <a:latin typeface="Amazon Ember Display Heavy"/>
              </a:defRPr>
            </a:lvl1pPr>
          </a:lstStyle>
          <a:p>
            <a:r>
              <a:rPr lang="en-US" dirty="0"/>
              <a:t>“Enter section title”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buNone/>
              <a:defRPr sz="2800">
                <a:solidFill>
                  <a:schemeClr val="bg2"/>
                </a:solidFill>
              </a:defRPr>
            </a:lvl1pPr>
          </a:lstStyle>
          <a:p>
            <a:r>
              <a:rPr lang="en-US" dirty="0"/>
              <a:t>Attribution</a:t>
            </a:r>
          </a:p>
        </p:txBody>
      </p:sp>
      <p:sp>
        <p:nvSpPr>
          <p:cNvPr id="4" name="copyrightText">
            <a:extLst>
              <a:ext uri="{FF2B5EF4-FFF2-40B4-BE49-F238E27FC236}">
                <a16:creationId xmlns:a16="http://schemas.microsoft.com/office/drawing/2014/main" id="{DB54E66D-4596-42F4-8526-B2089243910D}"/>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218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defRPr sz="4400">
                <a:solidFill>
                  <a:srgbClr val="F1F3F3"/>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a:t>
            </a:r>
            <a:r>
              <a:rPr lang="en-US" sz="1800" u="sng" dirty="0">
                <a:solidFill>
                  <a:srgbClr val="F1F3F3"/>
                </a:solidFill>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
        <p:nvSpPr>
          <p:cNvPr id="4" name="copyrightText">
            <a:extLst>
              <a:ext uri="{FF2B5EF4-FFF2-40B4-BE49-F238E27FC236}">
                <a16:creationId xmlns:a16="http://schemas.microsoft.com/office/drawing/2014/main" id="{95D9727D-85CD-2D0B-7E58-1309F487B857}"/>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418319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501704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2">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43599" y="6445721"/>
            <a:ext cx="366979" cy="219456"/>
          </a:xfrm>
          <a:prstGeom prst="rect">
            <a:avLst/>
          </a:prstGeom>
        </p:spPr>
      </p:pic>
      <p:sp>
        <p:nvSpPr>
          <p:cNvPr id="4" name="copyrightText">
            <a:extLst>
              <a:ext uri="{FF2B5EF4-FFF2-40B4-BE49-F238E27FC236}">
                <a16:creationId xmlns:a16="http://schemas.microsoft.com/office/drawing/2014/main" id="{EAABAC93-C456-019E-F946-44D3A5C65206}"/>
              </a:ext>
              <a:ext uri="{C183D7F6-B498-43B3-948B-1728B52AA6E4}">
                <adec:decorative xmlns:adec="http://schemas.microsoft.com/office/drawing/2017/decorative" val="1"/>
              </a:ext>
            </a:extLst>
          </p:cNvPr>
          <p:cNvSpPr txBox="1"/>
          <p:nvPr userDrawn="1"/>
        </p:nvSpPr>
        <p:spPr>
          <a:xfrm>
            <a:off x="747583" y="6504135"/>
            <a:ext cx="3419526" cy="215444"/>
          </a:xfrm>
          <a:prstGeom prst="rect">
            <a:avLst/>
          </a:prstGeom>
          <a:noFill/>
        </p:spPr>
        <p:txBody>
          <a:bodyPr wrap="none" rtlCol="0">
            <a:spAutoFit/>
          </a:bodyPr>
          <a:lstStyle/>
          <a:p>
            <a:r>
              <a:rPr lang="en-US" sz="8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51029078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 id="2147484291" r:id="rId32"/>
    <p:sldLayoutId id="2147484292" r:id="rId33"/>
    <p:sldLayoutId id="2147484293" r:id="rId34"/>
    <p:sldLayoutId id="2147484294" r:id="rId35"/>
    <p:sldLayoutId id="2147484295" r:id="rId36"/>
    <p:sldLayoutId id="2147484296" r:id="rId37"/>
    <p:sldLayoutId id="2147484297" r:id="rId38"/>
    <p:sldLayoutId id="2147484298" r:id="rId39"/>
    <p:sldLayoutId id="2147484299" r:id="rId40"/>
    <p:sldLayoutId id="2147484300" r:id="rId41"/>
    <p:sldLayoutId id="2147484301" r:id="rId42"/>
    <p:sldLayoutId id="2147484302" r:id="rId43"/>
    <p:sldLayoutId id="2147484303" r:id="rId44"/>
    <p:sldLayoutId id="2147484304" r:id="rId45"/>
    <p:sldLayoutId id="2147484305" r:id="rId46"/>
    <p:sldLayoutId id="2147484306" r:id="rId47"/>
    <p:sldLayoutId id="2147484307" r:id="rId48"/>
    <p:sldLayoutId id="2147484308" r:id="rId49"/>
    <p:sldLayoutId id="2147484309" r:id="rId50"/>
    <p:sldLayoutId id="2147484310" r:id="rId51"/>
    <p:sldLayoutId id="2147484311" r:id="rId52"/>
    <p:sldLayoutId id="2147484312" r:id="rId53"/>
    <p:sldLayoutId id="2147484313" r:id="rId54"/>
    <p:sldLayoutId id="2147484314" r:id="rId55"/>
    <p:sldLayoutId id="2147484315" r:id="rId56"/>
    <p:sldLayoutId id="2147484316" r:id="rId57"/>
    <p:sldLayoutId id="2147483809" r:id="rId58"/>
    <p:sldLayoutId id="2147484377" r:id="rId59"/>
    <p:sldLayoutId id="2147484376" r:id="rId60"/>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7.sv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9.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6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9.xml"/><Relationship Id="rId1"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tags" Target="../tags/tag7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0.png"/><Relationship Id="rId2" Type="http://schemas.openxmlformats.org/officeDocument/2006/relationships/slideLayout" Target="../slideLayouts/slideLayout9.xml"/><Relationship Id="rId1" Type="http://schemas.openxmlformats.org/officeDocument/2006/relationships/tags" Target="../tags/tag7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74.xml"/></Relationships>
</file>

<file path=ppt/slides/_rels/slide1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8.png"/><Relationship Id="rId3" Type="http://schemas.openxmlformats.org/officeDocument/2006/relationships/notesSlide" Target="../notesSlides/notesSlide19.xml"/><Relationship Id="rId7" Type="http://schemas.openxmlformats.org/officeDocument/2006/relationships/image" Target="../media/image28.png"/><Relationship Id="rId12" Type="http://schemas.openxmlformats.org/officeDocument/2006/relationships/image" Target="../media/image57.svg"/><Relationship Id="rId2" Type="http://schemas.openxmlformats.org/officeDocument/2006/relationships/slideLayout" Target="../slideLayouts/slideLayout9.xml"/><Relationship Id="rId16" Type="http://schemas.openxmlformats.org/officeDocument/2006/relationships/image" Target="../media/image61.svg"/><Relationship Id="rId1" Type="http://schemas.openxmlformats.org/officeDocument/2006/relationships/tags" Target="../tags/tag75.xml"/><Relationship Id="rId6" Type="http://schemas.openxmlformats.org/officeDocument/2006/relationships/image" Target="../media/image53.sv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51.png"/><Relationship Id="rId9" Type="http://schemas.openxmlformats.org/officeDocument/2006/relationships/image" Target="../media/image54.png"/><Relationship Id="rId14" Type="http://schemas.openxmlformats.org/officeDocument/2006/relationships/image" Target="../media/image59.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5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76.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3.xml"/><Relationship Id="rId1" Type="http://schemas.openxmlformats.org/officeDocument/2006/relationships/tags" Target="../tags/tag7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7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9.xml"/><Relationship Id="rId1" Type="http://schemas.openxmlformats.org/officeDocument/2006/relationships/tags" Target="../tags/tag80.xml"/></Relationships>
</file>

<file path=ppt/slides/_rels/slide2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25.xml"/><Relationship Id="rId7" Type="http://schemas.openxmlformats.org/officeDocument/2006/relationships/image" Target="../media/image66.svg"/><Relationship Id="rId2" Type="http://schemas.openxmlformats.org/officeDocument/2006/relationships/slideLayout" Target="../slideLayouts/slideLayout9.xml"/><Relationship Id="rId1" Type="http://schemas.openxmlformats.org/officeDocument/2006/relationships/tags" Target="../tags/tag81.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3.xml"/><Relationship Id="rId1" Type="http://schemas.openxmlformats.org/officeDocument/2006/relationships/tags" Target="../tags/tag82.xm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3.xml"/><Relationship Id="rId1" Type="http://schemas.openxmlformats.org/officeDocument/2006/relationships/tags" Target="../tags/tag83.xml"/><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3.xml"/><Relationship Id="rId1" Type="http://schemas.openxmlformats.org/officeDocument/2006/relationships/tags" Target="../tags/tag84.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3.xml"/><Relationship Id="rId1" Type="http://schemas.openxmlformats.org/officeDocument/2006/relationships/tags" Target="../tags/tag8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9.xml"/><Relationship Id="rId1" Type="http://schemas.openxmlformats.org/officeDocument/2006/relationships/tags" Target="../tags/tag5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3.xml"/><Relationship Id="rId1" Type="http://schemas.openxmlformats.org/officeDocument/2006/relationships/tags" Target="../tags/tag8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3.xml"/><Relationship Id="rId1" Type="http://schemas.openxmlformats.org/officeDocument/2006/relationships/tags" Target="../tags/tag87.xml"/></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32.xml"/><Relationship Id="rId7" Type="http://schemas.openxmlformats.org/officeDocument/2006/relationships/image" Target="../media/image79.png"/><Relationship Id="rId2" Type="http://schemas.openxmlformats.org/officeDocument/2006/relationships/slideLayout" Target="../slideLayouts/slideLayout9.xml"/><Relationship Id="rId1" Type="http://schemas.openxmlformats.org/officeDocument/2006/relationships/tags" Target="../tags/tag88.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8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9.xml"/><Relationship Id="rId1" Type="http://schemas.openxmlformats.org/officeDocument/2006/relationships/tags" Target="../tags/tag90.xml"/></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35.xml"/><Relationship Id="rId7" Type="http://schemas.openxmlformats.org/officeDocument/2006/relationships/image" Target="../media/image83.svg"/><Relationship Id="rId2" Type="http://schemas.openxmlformats.org/officeDocument/2006/relationships/slideLayout" Target="../slideLayouts/slideLayout9.xml"/><Relationship Id="rId1" Type="http://schemas.openxmlformats.org/officeDocument/2006/relationships/tags" Target="../tags/tag91.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29.svg"/><Relationship Id="rId10" Type="http://schemas.openxmlformats.org/officeDocument/2006/relationships/image" Target="../media/image86.png"/><Relationship Id="rId4" Type="http://schemas.openxmlformats.org/officeDocument/2006/relationships/image" Target="../media/image28.png"/><Relationship Id="rId9"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92.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3.xml"/><Relationship Id="rId1" Type="http://schemas.openxmlformats.org/officeDocument/2006/relationships/tags" Target="../tags/tag93.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38.xml"/><Relationship Id="rId7" Type="http://schemas.openxmlformats.org/officeDocument/2006/relationships/image" Target="../media/image66.svg"/><Relationship Id="rId2" Type="http://schemas.openxmlformats.org/officeDocument/2006/relationships/slideLayout" Target="../slideLayouts/slideLayout9.xml"/><Relationship Id="rId1" Type="http://schemas.openxmlformats.org/officeDocument/2006/relationships/tags" Target="../tags/tag94.xml"/><Relationship Id="rId6" Type="http://schemas.openxmlformats.org/officeDocument/2006/relationships/image" Target="../media/image65.png"/><Relationship Id="rId11" Type="http://schemas.openxmlformats.org/officeDocument/2006/relationships/image" Target="../media/image95.svg"/><Relationship Id="rId5" Type="http://schemas.openxmlformats.org/officeDocument/2006/relationships/image" Target="../media/image92.svg"/><Relationship Id="rId10"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image" Target="../media/image93.png"/></Relationships>
</file>

<file path=ppt/slides/_rels/slide3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39.xml"/><Relationship Id="rId7" Type="http://schemas.openxmlformats.org/officeDocument/2006/relationships/image" Target="../media/image99.png"/><Relationship Id="rId2" Type="http://schemas.openxmlformats.org/officeDocument/2006/relationships/slideLayout" Target="../slideLayouts/slideLayout9.xml"/><Relationship Id="rId1" Type="http://schemas.openxmlformats.org/officeDocument/2006/relationships/tags" Target="../tags/tag95.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6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9.xml"/><Relationship Id="rId1" Type="http://schemas.openxmlformats.org/officeDocument/2006/relationships/tags" Target="../tags/tag9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9.xml"/><Relationship Id="rId1" Type="http://schemas.openxmlformats.org/officeDocument/2006/relationships/tags" Target="../tags/tag9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9.xml"/><Relationship Id="rId1" Type="http://schemas.openxmlformats.org/officeDocument/2006/relationships/tags" Target="../tags/tag9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9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9.xml"/><Relationship Id="rId1" Type="http://schemas.openxmlformats.org/officeDocument/2006/relationships/tags" Target="../tags/tag100.xml"/><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9.xml"/><Relationship Id="rId1" Type="http://schemas.openxmlformats.org/officeDocument/2006/relationships/tags" Target="../tags/tag101.xml"/><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9.xml"/><Relationship Id="rId1" Type="http://schemas.openxmlformats.org/officeDocument/2006/relationships/tags" Target="../tags/tag102.xml"/><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9.xml"/><Relationship Id="rId1" Type="http://schemas.openxmlformats.org/officeDocument/2006/relationships/tags" Target="../tags/tag103.xml"/><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10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7.svg"/><Relationship Id="rId3" Type="http://schemas.openxmlformats.org/officeDocument/2006/relationships/notesSlide" Target="../notesSlides/notesSlide50.xml"/><Relationship Id="rId7" Type="http://schemas.openxmlformats.org/officeDocument/2006/relationships/image" Target="../media/image105.svg"/><Relationship Id="rId12" Type="http://schemas.openxmlformats.org/officeDocument/2006/relationships/image" Target="../media/image106.png"/><Relationship Id="rId2" Type="http://schemas.openxmlformats.org/officeDocument/2006/relationships/slideLayout" Target="../slideLayouts/slideLayout43.xml"/><Relationship Id="rId1" Type="http://schemas.openxmlformats.org/officeDocument/2006/relationships/tags" Target="../tags/tag106.xml"/><Relationship Id="rId6" Type="http://schemas.openxmlformats.org/officeDocument/2006/relationships/image" Target="../media/image104.png"/><Relationship Id="rId11" Type="http://schemas.openxmlformats.org/officeDocument/2006/relationships/image" Target="../media/image66.svg"/><Relationship Id="rId5" Type="http://schemas.openxmlformats.org/officeDocument/2006/relationships/image" Target="../media/image103.svg"/><Relationship Id="rId15" Type="http://schemas.openxmlformats.org/officeDocument/2006/relationships/image" Target="../media/image44.svg"/><Relationship Id="rId10" Type="http://schemas.openxmlformats.org/officeDocument/2006/relationships/image" Target="../media/image65.png"/><Relationship Id="rId4" Type="http://schemas.openxmlformats.org/officeDocument/2006/relationships/image" Target="../media/image102.png"/><Relationship Id="rId9" Type="http://schemas.openxmlformats.org/officeDocument/2006/relationships/image" Target="../media/image29.svg"/><Relationship Id="rId1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107.xml"/><Relationship Id="rId4" Type="http://schemas.openxmlformats.org/officeDocument/2006/relationships/hyperlink" Target="https://support.aws.amazon.com/#/contacts/aws-traini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notesSlide" Target="../notesSlides/notesSlide6.xml"/><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slideLayout" Target="../slideLayouts/slideLayout9.xml"/><Relationship Id="rId1" Type="http://schemas.openxmlformats.org/officeDocument/2006/relationships/tags" Target="../tags/tag6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3.png"/><Relationship Id="rId2" Type="http://schemas.openxmlformats.org/officeDocument/2006/relationships/slideLayout" Target="../slideLayouts/slideLayout9.xml"/><Relationship Id="rId16" Type="http://schemas.openxmlformats.org/officeDocument/2006/relationships/image" Target="../media/image42.svg"/><Relationship Id="rId1" Type="http://schemas.openxmlformats.org/officeDocument/2006/relationships/tags" Target="../tags/tag6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41.png"/><Relationship Id="rId10" Type="http://schemas.openxmlformats.org/officeDocument/2006/relationships/image" Target="../media/image33.svg"/><Relationship Id="rId4" Type="http://schemas.openxmlformats.org/officeDocument/2006/relationships/image" Target="../media/image38.png"/><Relationship Id="rId9" Type="http://schemas.openxmlformats.org/officeDocument/2006/relationships/image" Target="../media/image32.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ags" Target="../tags/tag64.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7B9BA56-2ACC-48FC-B6BE-0BFC0BCE0C90}"/>
              </a:ext>
            </a:extLst>
          </p:cNvPr>
          <p:cNvSpPr>
            <a:spLocks noGrp="1"/>
          </p:cNvSpPr>
          <p:nvPr>
            <p:ph type="sldNum" idx="97"/>
          </p:nvPr>
        </p:nvSpPr>
        <p:spPr/>
        <p:txBody>
          <a:bodyPr/>
          <a:lstStyle/>
          <a:p>
            <a:fld id="{4037B1B0-0345-4E15-985A-6BECCDBE474F}" type="slidenum">
              <a:rPr lang="en-US" smtClean="0"/>
              <a:pPr/>
              <a:t>1</a:t>
            </a:fld>
            <a:endParaRPr lang="en-US" dirty="0"/>
          </a:p>
        </p:txBody>
      </p:sp>
      <p:sp>
        <p:nvSpPr>
          <p:cNvPr id="12" name="Title">
            <a:extLst>
              <a:ext uri="{FF2B5EF4-FFF2-40B4-BE49-F238E27FC236}">
                <a16:creationId xmlns:a16="http://schemas.microsoft.com/office/drawing/2014/main" id="{C341766F-F436-46E9-A30C-DB5888AD0AA7}"/>
              </a:ext>
            </a:extLst>
          </p:cNvPr>
          <p:cNvSpPr>
            <a:spLocks noGrp="1"/>
          </p:cNvSpPr>
          <p:nvPr>
            <p:ph type="title" idx="1"/>
          </p:nvPr>
        </p:nvSpPr>
        <p:spPr/>
        <p:txBody>
          <a:bodyPr/>
          <a:lstStyle/>
          <a:p>
            <a:r>
              <a:rPr lang="en-US" dirty="0"/>
              <a:t>Cloud Operations on AWS</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p:txBody>
          <a:bodyPr>
            <a:normAutofit/>
          </a:bodyPr>
          <a:lstStyle/>
          <a:p>
            <a:r>
              <a:rPr lang="en-US" sz="3600" dirty="0"/>
              <a:t>Module 6:</a:t>
            </a:r>
          </a:p>
          <a:p>
            <a:r>
              <a:rPr lang="en-US" sz="3600" dirty="0"/>
              <a:t>Manage Resources</a:t>
            </a:r>
          </a:p>
        </p:txBody>
      </p:sp>
      <p:sp>
        <p:nvSpPr>
          <p:cNvPr id="9" name="Text Placeholder 8">
            <a:extLst>
              <a:ext uri="{FF2B5EF4-FFF2-40B4-BE49-F238E27FC236}">
                <a16:creationId xmlns:a16="http://schemas.microsoft.com/office/drawing/2014/main" id="{EE0BC826-B705-4121-AE9A-C4D51C9455E0}"/>
              </a:ext>
            </a:extLst>
          </p:cNvPr>
          <p:cNvSpPr>
            <a:spLocks noGrp="1"/>
          </p:cNvSpPr>
          <p:nvPr>
            <p:ph type="body" idx="3"/>
          </p:nvPr>
        </p:nvSpPr>
        <p:spPr/>
        <p:txBody>
          <a:bodyPr/>
          <a:lstStyle/>
          <a:p>
            <a:endParaRPr lang="en-US" dirty="0"/>
          </a:p>
        </p:txBody>
      </p:sp>
      <p:sp>
        <p:nvSpPr>
          <p:cNvPr id="13" name="Subtitle">
            <a:extLst>
              <a:ext uri="{FF2B5EF4-FFF2-40B4-BE49-F238E27FC236}">
                <a16:creationId xmlns:a16="http://schemas.microsoft.com/office/drawing/2014/main" id="{53EC8FB4-8989-4E2F-873A-FE6D6E003C86}"/>
              </a:ext>
            </a:extLst>
          </p:cNvPr>
          <p:cNvSpPr>
            <a:spLocks noGrp="1"/>
          </p:cNvSpPr>
          <p:nvPr>
            <p:ph type="body" idx="4"/>
          </p:nvPr>
        </p:nvSpPr>
        <p:spPr/>
        <p:txBody>
          <a:bodyPr/>
          <a:lstStyle/>
          <a:p>
            <a:endParaRPr lang="en-US" dirty="0"/>
          </a:p>
        </p:txBody>
      </p:sp>
      <p:grpSp>
        <p:nvGrpSpPr>
          <p:cNvPr id="6" name="Lab3">
            <a:extLst>
              <a:ext uri="{FF2B5EF4-FFF2-40B4-BE49-F238E27FC236}">
                <a16:creationId xmlns:a16="http://schemas.microsoft.com/office/drawing/2014/main" id="{63917379-2B89-45BE-96A1-104F700B05C0}"/>
              </a:ext>
              <a:ext uri="{C183D7F6-B498-43B3-948B-1728B52AA6E4}">
                <adec:decorative xmlns:adec="http://schemas.microsoft.com/office/drawing/2017/decorative" val="1"/>
              </a:ext>
            </a:extLst>
          </p:cNvPr>
          <p:cNvGrpSpPr/>
          <p:nvPr/>
        </p:nvGrpSpPr>
        <p:grpSpPr>
          <a:xfrm>
            <a:off x="10782295" y="5146397"/>
            <a:ext cx="952505" cy="1256978"/>
            <a:chOff x="365760" y="4937760"/>
            <a:chExt cx="952505" cy="1256978"/>
          </a:xfrm>
        </p:grpSpPr>
        <p:grpSp>
          <p:nvGrpSpPr>
            <p:cNvPr id="7" name="Group 6">
              <a:extLst>
                <a:ext uri="{FF2B5EF4-FFF2-40B4-BE49-F238E27FC236}">
                  <a16:creationId xmlns:a16="http://schemas.microsoft.com/office/drawing/2014/main" id="{F5A53EAB-DB91-46CA-B691-435D69D527D0}"/>
                </a:ext>
              </a:extLst>
            </p:cNvPr>
            <p:cNvGrpSpPr/>
            <p:nvPr/>
          </p:nvGrpSpPr>
          <p:grpSpPr>
            <a:xfrm>
              <a:off x="467108" y="4937760"/>
              <a:ext cx="749808" cy="748145"/>
              <a:chOff x="507075" y="5120640"/>
              <a:chExt cx="749808" cy="748145"/>
            </a:xfrm>
          </p:grpSpPr>
          <p:sp>
            <p:nvSpPr>
              <p:cNvPr id="11" name="Oval 10">
                <a:extLst>
                  <a:ext uri="{FF2B5EF4-FFF2-40B4-BE49-F238E27FC236}">
                    <a16:creationId xmlns:a16="http://schemas.microsoft.com/office/drawing/2014/main" id="{D9E984BB-E3E0-422C-BE24-1520DF1B17E6}"/>
                  </a:ext>
                  <a:ext uri="{C183D7F6-B498-43B3-948B-1728B52AA6E4}">
                    <adec:decorative xmlns:adec="http://schemas.microsoft.com/office/drawing/2017/decorative" val="1"/>
                  </a:ext>
                </a:extLst>
              </p:cNvPr>
              <p:cNvSpPr/>
              <p:nvPr/>
            </p:nvSpPr>
            <p:spPr>
              <a:xfrm>
                <a:off x="507075" y="5120640"/>
                <a:ext cx="749808" cy="748145"/>
              </a:xfrm>
              <a:prstGeom prst="ellipse">
                <a:avLst/>
              </a:prstGeom>
              <a:solidFill>
                <a:sysClr val="window" lastClr="FFFFFF"/>
              </a:solidFill>
              <a:ln w="10795" cap="flat" cmpd="sng" algn="ctr">
                <a:solidFill>
                  <a:srgbClr val="00464F">
                    <a:shade val="50000"/>
                  </a:srgbClr>
                </a:solidFill>
                <a:prstDash val="solid"/>
              </a:ln>
              <a:effectLst/>
            </p:spPr>
            <p:txBody>
              <a:bodyPr rtlCol="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mazon Ember"/>
                  <a:ea typeface="+mn-ea"/>
                  <a:cs typeface="+mn-cs"/>
                </a:endParaRPr>
              </a:p>
            </p:txBody>
          </p:sp>
          <p:grpSp>
            <p:nvGrpSpPr>
              <p:cNvPr id="14" name="Lab Icon">
                <a:extLst>
                  <a:ext uri="{FF2B5EF4-FFF2-40B4-BE49-F238E27FC236}">
                    <a16:creationId xmlns:a16="http://schemas.microsoft.com/office/drawing/2014/main" id="{C47E89CC-B282-4F1C-B5EE-91D40E2A8756}"/>
                  </a:ext>
                  <a:ext uri="{C183D7F6-B498-43B3-948B-1728B52AA6E4}">
                    <adec:decorative xmlns:adec="http://schemas.microsoft.com/office/drawing/2017/decorative" val="1"/>
                  </a:ext>
                </a:extLst>
              </p:cNvPr>
              <p:cNvGrpSpPr>
                <a:grpSpLocks noChangeAspect="1"/>
              </p:cNvGrpSpPr>
              <p:nvPr/>
            </p:nvGrpSpPr>
            <p:grpSpPr>
              <a:xfrm>
                <a:off x="587707" y="5192960"/>
                <a:ext cx="603504" cy="603504"/>
                <a:chOff x="9654119" y="4127562"/>
                <a:chExt cx="1828800" cy="1828800"/>
              </a:xfrm>
            </p:grpSpPr>
            <p:pic>
              <p:nvPicPr>
                <p:cNvPr id="15" name="Background">
                  <a:extLst>
                    <a:ext uri="{FF2B5EF4-FFF2-40B4-BE49-F238E27FC236}">
                      <a16:creationId xmlns:a16="http://schemas.microsoft.com/office/drawing/2014/main" id="{23C4AD2D-3F5D-46D2-BE07-F69D8E364F1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4119" y="4127562"/>
                  <a:ext cx="1828800" cy="1828800"/>
                </a:xfrm>
                <a:prstGeom prst="rect">
                  <a:avLst/>
                </a:prstGeom>
              </p:spPr>
            </p:pic>
            <p:pic>
              <p:nvPicPr>
                <p:cNvPr id="16" name="Colors">
                  <a:extLst>
                    <a:ext uri="{FF2B5EF4-FFF2-40B4-BE49-F238E27FC236}">
                      <a16:creationId xmlns:a16="http://schemas.microsoft.com/office/drawing/2014/main" id="{3A921B75-E253-46FD-8535-5B96AE3A418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1799" y="5157680"/>
                  <a:ext cx="853440" cy="476250"/>
                </a:xfrm>
                <a:prstGeom prst="rect">
                  <a:avLst/>
                </a:prstGeom>
              </p:spPr>
            </p:pic>
          </p:grpSp>
        </p:grpSp>
        <p:sp>
          <p:nvSpPr>
            <p:cNvPr id="10" name="TextBox 9">
              <a:extLst>
                <a:ext uri="{FF2B5EF4-FFF2-40B4-BE49-F238E27FC236}">
                  <a16:creationId xmlns:a16="http://schemas.microsoft.com/office/drawing/2014/main" id="{190F3BAA-4022-4842-AD8C-61179CB49F68}"/>
                </a:ext>
              </a:extLst>
            </p:cNvPr>
            <p:cNvSpPr txBox="1"/>
            <p:nvPr/>
          </p:nvSpPr>
          <p:spPr>
            <a:xfrm>
              <a:off x="365760" y="5733073"/>
              <a:ext cx="952505" cy="461665"/>
            </a:xfrm>
            <a:prstGeom prst="rect">
              <a:avLst/>
            </a:prstGeom>
            <a:noFill/>
          </p:spPr>
          <p:txBody>
            <a:bodyPr wrap="none" rtlCol="0">
              <a:spAutoFit/>
            </a:bodyPr>
            <a:lstStyle/>
            <a:p>
              <a:pPr marL="0" marR="0" lvl="0" indent="0" defTabSz="2286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Lab 3</a:t>
              </a:r>
            </a:p>
          </p:txBody>
        </p:sp>
      </p:grpSp>
    </p:spTree>
    <p:custDataLst>
      <p:tags r:id="rId1"/>
    </p:custDataLst>
    <p:extLst>
      <p:ext uri="{BB962C8B-B14F-4D97-AF65-F5344CB8AC3E}">
        <p14:creationId xmlns:p14="http://schemas.microsoft.com/office/powerpoint/2010/main" val="424156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898495F-5920-4B6A-B1F3-B26F55FCBFEA}"/>
              </a:ext>
              <a:ext uri="{C183D7F6-B498-43B3-948B-1728B52AA6E4}">
                <adec:decorative xmlns:adec="http://schemas.microsoft.com/office/drawing/2017/decorative" val="0"/>
              </a:ext>
            </a:extLst>
          </p:cNvPr>
          <p:cNvSpPr>
            <a:spLocks noGrp="1"/>
          </p:cNvSpPr>
          <p:nvPr>
            <p:ph type="sldNum" idx="97"/>
          </p:nvPr>
        </p:nvSpPr>
        <p:spPr/>
        <p:txBody>
          <a:bodyPr/>
          <a:lstStyle/>
          <a:p>
            <a:fld id="{930176A1-BCF0-4712-97A6-6B495F55390B}" type="slidenum">
              <a:rPr lang="en-US" smtClean="0"/>
              <a:pPr/>
              <a:t>10</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83128" y="292099"/>
            <a:ext cx="4305299" cy="3136901"/>
          </a:xfrm>
        </p:spPr>
        <p:txBody>
          <a:bodyPr/>
          <a:lstStyle/>
          <a:p>
            <a:r>
              <a:rPr lang="en-US" dirty="0"/>
              <a:t>Operations tools</a:t>
            </a:r>
            <a:br>
              <a:rPr lang="en-US" dirty="0"/>
            </a:br>
            <a:r>
              <a:rPr lang="en-US" dirty="0"/>
              <a:t>for administrators</a:t>
            </a:r>
          </a:p>
        </p:txBody>
      </p:sp>
      <p:sp>
        <p:nvSpPr>
          <p:cNvPr id="15" name="Text Placeholder 6">
            <a:extLst>
              <a:ext uri="{FF2B5EF4-FFF2-40B4-BE49-F238E27FC236}">
                <a16:creationId xmlns:a16="http://schemas.microsoft.com/office/drawing/2014/main" id="{CC896627-7464-449C-88FF-24F9DFB3BF84}"/>
              </a:ext>
            </a:extLst>
          </p:cNvPr>
          <p:cNvSpPr>
            <a:spLocks noGrp="1"/>
          </p:cNvSpPr>
          <p:nvPr>
            <p:ph type="body" idx="3"/>
          </p:nvPr>
        </p:nvSpPr>
        <p:spPr>
          <a:xfrm>
            <a:off x="4592636" y="292099"/>
            <a:ext cx="6454809" cy="6142651"/>
          </a:xfrm>
        </p:spPr>
        <p:txBody>
          <a:bodyPr/>
          <a:lstStyle/>
          <a:p>
            <a:pPr marL="0" indent="0">
              <a:buNone/>
            </a:pPr>
            <a:r>
              <a:rPr lang="en-US" sz="3200" b="1" dirty="0">
                <a:latin typeface="Amazon Ember Display" panose="020F0603020204020204" pitchFamily="34" charset="0"/>
                <a:ea typeface="Amazon Ember Display" panose="020F0603020204020204" pitchFamily="34" charset="0"/>
                <a:cs typeface="Amazon Ember Display" panose="020F0603020204020204" pitchFamily="34" charset="0"/>
              </a:rPr>
              <a:t>Administrators need to have the following:</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Visibility into operations data (</a:t>
            </a:r>
            <a:r>
              <a:rPr lang="en-US" dirty="0" err="1">
                <a:latin typeface="Amazon Ember Display" panose="020F0603020204020204" pitchFamily="34" charset="0"/>
                <a:ea typeface="Amazon Ember Display" panose="020F0603020204020204" pitchFamily="34" charset="0"/>
                <a:cs typeface="Amazon Ember Display" panose="020F0603020204020204" pitchFamily="34" charset="0"/>
              </a:rPr>
              <a:t>OpsData</a:t>
            </a: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The ability to investigate and remediate problems</a:t>
            </a:r>
          </a:p>
          <a:p>
            <a:pPr marL="0" indent="0">
              <a:spcBef>
                <a:spcPts val="2400"/>
              </a:spcBef>
              <a:buNone/>
            </a:pPr>
            <a:r>
              <a:rPr lang="en-US" sz="3200" b="1" dirty="0">
                <a:latin typeface="Amazon Ember Display" panose="020F0603020204020204" pitchFamily="34" charset="0"/>
                <a:ea typeface="Amazon Ember Display" panose="020F0603020204020204" pitchFamily="34" charset="0"/>
                <a:cs typeface="Amazon Ember Display" panose="020F0603020204020204" pitchFamily="34" charset="0"/>
              </a:rPr>
              <a:t>Systems Manager capabilities:</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Explorer</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OpsCenter</a:t>
            </a:r>
          </a:p>
        </p:txBody>
      </p:sp>
      <p:grpSp>
        <p:nvGrpSpPr>
          <p:cNvPr id="9" name="CloudGearIcon">
            <a:extLst>
              <a:ext uri="{FF2B5EF4-FFF2-40B4-BE49-F238E27FC236}">
                <a16:creationId xmlns:a16="http://schemas.microsoft.com/office/drawing/2014/main" id="{30FC14D8-2E07-456E-882C-79D16723EDD1}"/>
              </a:ext>
              <a:ext uri="{C183D7F6-B498-43B3-948B-1728B52AA6E4}">
                <adec:decorative xmlns:adec="http://schemas.microsoft.com/office/drawing/2017/decorative" val="1"/>
              </a:ext>
            </a:extLst>
          </p:cNvPr>
          <p:cNvGrpSpPr/>
          <p:nvPr/>
        </p:nvGrpSpPr>
        <p:grpSpPr>
          <a:xfrm>
            <a:off x="839157" y="2969173"/>
            <a:ext cx="2823062" cy="1449551"/>
            <a:chOff x="1507941" y="1960936"/>
            <a:chExt cx="1184186" cy="608042"/>
          </a:xfrm>
        </p:grpSpPr>
        <p:sp>
          <p:nvSpPr>
            <p:cNvPr id="10" name="Freeform: Shape 4">
              <a:extLst>
                <a:ext uri="{FF2B5EF4-FFF2-40B4-BE49-F238E27FC236}">
                  <a16:creationId xmlns:a16="http://schemas.microsoft.com/office/drawing/2014/main" id="{6E719892-2A0F-4696-AD18-44C05D0B5DA9}"/>
                </a:ext>
                <a:ext uri="{C183D7F6-B498-43B3-948B-1728B52AA6E4}">
                  <adec:decorative xmlns:adec="http://schemas.microsoft.com/office/drawing/2017/decorative" val="1"/>
                </a:ext>
              </a:extLst>
            </p:cNvPr>
            <p:cNvSpPr/>
            <p:nvPr/>
          </p:nvSpPr>
          <p:spPr>
            <a:xfrm>
              <a:off x="1507941" y="1960936"/>
              <a:ext cx="842724" cy="608042"/>
            </a:xfrm>
            <a:custGeom>
              <a:avLst/>
              <a:gdLst>
                <a:gd name="connsiteX0" fmla="*/ 764852 w 842724"/>
                <a:gd name="connsiteY0" fmla="*/ 97073 h 608041"/>
                <a:gd name="connsiteX1" fmla="*/ 510968 w 842724"/>
                <a:gd name="connsiteY1" fmla="*/ 16001 h 608041"/>
                <a:gd name="connsiteX2" fmla="*/ 221882 w 842724"/>
                <a:gd name="connsiteY2" fmla="*/ 269885 h 608041"/>
                <a:gd name="connsiteX3" fmla="*/ 183479 w 842724"/>
                <a:gd name="connsiteY3" fmla="*/ 265618 h 608041"/>
                <a:gd name="connsiteX4" fmla="*/ 16001 w 842724"/>
                <a:gd name="connsiteY4" fmla="*/ 433096 h 608041"/>
                <a:gd name="connsiteX5" fmla="*/ 183479 w 842724"/>
                <a:gd name="connsiteY5" fmla="*/ 600574 h 608041"/>
                <a:gd name="connsiteX6" fmla="*/ 836324 w 842724"/>
                <a:gd name="connsiteY6" fmla="*/ 600574 h 60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24" h="608041">
                  <a:moveTo>
                    <a:pt x="764852" y="97073"/>
                  </a:moveTo>
                  <a:cubicBezTo>
                    <a:pt x="672046" y="17068"/>
                    <a:pt x="556838" y="16001"/>
                    <a:pt x="510968" y="16001"/>
                  </a:cubicBezTo>
                  <a:cubicBezTo>
                    <a:pt x="362691" y="16001"/>
                    <a:pt x="240016" y="126942"/>
                    <a:pt x="221882" y="269885"/>
                  </a:cubicBezTo>
                  <a:cubicBezTo>
                    <a:pt x="209081" y="266685"/>
                    <a:pt x="196280" y="265618"/>
                    <a:pt x="183479" y="265618"/>
                  </a:cubicBezTo>
                  <a:cubicBezTo>
                    <a:pt x="90673" y="265618"/>
                    <a:pt x="16001" y="340290"/>
                    <a:pt x="16001" y="433096"/>
                  </a:cubicBezTo>
                  <a:cubicBezTo>
                    <a:pt x="16001" y="525903"/>
                    <a:pt x="90673" y="600574"/>
                    <a:pt x="183479" y="600574"/>
                  </a:cubicBezTo>
                  <a:cubicBezTo>
                    <a:pt x="240016" y="600574"/>
                    <a:pt x="762719" y="600574"/>
                    <a:pt x="836324" y="600574"/>
                  </a:cubicBezTo>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1" name="Group 10">
              <a:extLst>
                <a:ext uri="{FF2B5EF4-FFF2-40B4-BE49-F238E27FC236}">
                  <a16:creationId xmlns:a16="http://schemas.microsoft.com/office/drawing/2014/main" id="{23628BB8-815A-4ABD-8688-CBDDD94D30F2}"/>
                </a:ext>
              </a:extLst>
            </p:cNvPr>
            <p:cNvGrpSpPr/>
            <p:nvPr/>
          </p:nvGrpSpPr>
          <p:grpSpPr>
            <a:xfrm>
              <a:off x="2227313" y="2064156"/>
              <a:ext cx="464814" cy="464814"/>
              <a:chOff x="3402969" y="1478939"/>
              <a:chExt cx="911458" cy="911458"/>
            </a:xfrm>
          </p:grpSpPr>
          <p:sp>
            <p:nvSpPr>
              <p:cNvPr id="12" name="Freeform: Shape 20">
                <a:extLst>
                  <a:ext uri="{FF2B5EF4-FFF2-40B4-BE49-F238E27FC236}">
                    <a16:creationId xmlns:a16="http://schemas.microsoft.com/office/drawing/2014/main" id="{FA1E7E4B-A62B-43A6-897E-5B5D6CB083C6}"/>
                  </a:ext>
                  <a:ext uri="{C183D7F6-B498-43B3-948B-1728B52AA6E4}">
                    <adec:decorative xmlns:adec="http://schemas.microsoft.com/office/drawing/2017/decorative" val="1"/>
                  </a:ext>
                </a:extLst>
              </p:cNvPr>
              <p:cNvSpPr/>
              <p:nvPr/>
            </p:nvSpPr>
            <p:spPr>
              <a:xfrm>
                <a:off x="3402969" y="1478939"/>
                <a:ext cx="911458" cy="911458"/>
              </a:xfrm>
              <a:custGeom>
                <a:avLst/>
                <a:gdLst>
                  <a:gd name="connsiteX0" fmla="*/ 104594 w 911458"/>
                  <a:gd name="connsiteY0" fmla="*/ 718707 h 911458"/>
                  <a:gd name="connsiteX1" fmla="*/ 122524 w 911458"/>
                  <a:gd name="connsiteY1" fmla="*/ 739626 h 911458"/>
                  <a:gd name="connsiteX2" fmla="*/ 140454 w 911458"/>
                  <a:gd name="connsiteY2" fmla="*/ 760545 h 911458"/>
                  <a:gd name="connsiteX3" fmla="*/ 158384 w 911458"/>
                  <a:gd name="connsiteY3" fmla="*/ 781463 h 911458"/>
                  <a:gd name="connsiteX4" fmla="*/ 279414 w 911458"/>
                  <a:gd name="connsiteY4" fmla="*/ 718707 h 911458"/>
                  <a:gd name="connsiteX5" fmla="*/ 366077 w 911458"/>
                  <a:gd name="connsiteY5" fmla="*/ 762039 h 911458"/>
                  <a:gd name="connsiteX6" fmla="*/ 389984 w 911458"/>
                  <a:gd name="connsiteY6" fmla="*/ 896516 h 911458"/>
                  <a:gd name="connsiteX7" fmla="*/ 416880 w 911458"/>
                  <a:gd name="connsiteY7" fmla="*/ 898010 h 911458"/>
                  <a:gd name="connsiteX8" fmla="*/ 443775 w 911458"/>
                  <a:gd name="connsiteY8" fmla="*/ 898010 h 911458"/>
                  <a:gd name="connsiteX9" fmla="*/ 470671 w 911458"/>
                  <a:gd name="connsiteY9" fmla="*/ 899504 h 911458"/>
                  <a:gd name="connsiteX10" fmla="*/ 512508 w 911458"/>
                  <a:gd name="connsiteY10" fmla="*/ 769510 h 911458"/>
                  <a:gd name="connsiteX11" fmla="*/ 603654 w 911458"/>
                  <a:gd name="connsiteY11" fmla="*/ 738132 h 911458"/>
                  <a:gd name="connsiteX12" fmla="*/ 715719 w 911458"/>
                  <a:gd name="connsiteY12" fmla="*/ 815830 h 911458"/>
                  <a:gd name="connsiteX13" fmla="*/ 736637 w 911458"/>
                  <a:gd name="connsiteY13" fmla="*/ 797899 h 911458"/>
                  <a:gd name="connsiteX14" fmla="*/ 757556 w 911458"/>
                  <a:gd name="connsiteY14" fmla="*/ 779969 h 911458"/>
                  <a:gd name="connsiteX15" fmla="*/ 778475 w 911458"/>
                  <a:gd name="connsiteY15" fmla="*/ 762039 h 911458"/>
                  <a:gd name="connsiteX16" fmla="*/ 715719 w 911458"/>
                  <a:gd name="connsiteY16" fmla="*/ 641009 h 911458"/>
                  <a:gd name="connsiteX17" fmla="*/ 759050 w 911458"/>
                  <a:gd name="connsiteY17" fmla="*/ 554346 h 911458"/>
                  <a:gd name="connsiteX18" fmla="*/ 893528 w 911458"/>
                  <a:gd name="connsiteY18" fmla="*/ 530439 h 911458"/>
                  <a:gd name="connsiteX19" fmla="*/ 895022 w 911458"/>
                  <a:gd name="connsiteY19" fmla="*/ 503543 h 911458"/>
                  <a:gd name="connsiteX20" fmla="*/ 896516 w 911458"/>
                  <a:gd name="connsiteY20" fmla="*/ 476648 h 911458"/>
                  <a:gd name="connsiteX21" fmla="*/ 898010 w 911458"/>
                  <a:gd name="connsiteY21" fmla="*/ 449752 h 911458"/>
                  <a:gd name="connsiteX22" fmla="*/ 768015 w 911458"/>
                  <a:gd name="connsiteY22" fmla="*/ 407915 h 911458"/>
                  <a:gd name="connsiteX23" fmla="*/ 736637 w 911458"/>
                  <a:gd name="connsiteY23" fmla="*/ 316769 h 911458"/>
                  <a:gd name="connsiteX24" fmla="*/ 814335 w 911458"/>
                  <a:gd name="connsiteY24" fmla="*/ 204704 h 911458"/>
                  <a:gd name="connsiteX25" fmla="*/ 796405 w 911458"/>
                  <a:gd name="connsiteY25" fmla="*/ 183786 h 911458"/>
                  <a:gd name="connsiteX26" fmla="*/ 778475 w 911458"/>
                  <a:gd name="connsiteY26" fmla="*/ 162867 h 911458"/>
                  <a:gd name="connsiteX27" fmla="*/ 760544 w 911458"/>
                  <a:gd name="connsiteY27" fmla="*/ 141948 h 911458"/>
                  <a:gd name="connsiteX28" fmla="*/ 639515 w 911458"/>
                  <a:gd name="connsiteY28" fmla="*/ 203210 h 911458"/>
                  <a:gd name="connsiteX29" fmla="*/ 552852 w 911458"/>
                  <a:gd name="connsiteY29" fmla="*/ 159879 h 911458"/>
                  <a:gd name="connsiteX30" fmla="*/ 528944 w 911458"/>
                  <a:gd name="connsiteY30" fmla="*/ 26895 h 911458"/>
                  <a:gd name="connsiteX31" fmla="*/ 502049 w 911458"/>
                  <a:gd name="connsiteY31" fmla="*/ 25401 h 911458"/>
                  <a:gd name="connsiteX32" fmla="*/ 475153 w 911458"/>
                  <a:gd name="connsiteY32" fmla="*/ 23907 h 911458"/>
                  <a:gd name="connsiteX33" fmla="*/ 448258 w 911458"/>
                  <a:gd name="connsiteY33" fmla="*/ 22413 h 911458"/>
                  <a:gd name="connsiteX34" fmla="*/ 406421 w 911458"/>
                  <a:gd name="connsiteY34" fmla="*/ 150914 h 911458"/>
                  <a:gd name="connsiteX35" fmla="*/ 313781 w 911458"/>
                  <a:gd name="connsiteY35" fmla="*/ 182292 h 911458"/>
                  <a:gd name="connsiteX36" fmla="*/ 203210 w 911458"/>
                  <a:gd name="connsiteY36" fmla="*/ 104594 h 911458"/>
                  <a:gd name="connsiteX37" fmla="*/ 182292 w 911458"/>
                  <a:gd name="connsiteY37" fmla="*/ 122524 h 911458"/>
                  <a:gd name="connsiteX38" fmla="*/ 161373 w 911458"/>
                  <a:gd name="connsiteY38" fmla="*/ 140454 h 911458"/>
                  <a:gd name="connsiteX39" fmla="*/ 140454 w 911458"/>
                  <a:gd name="connsiteY39" fmla="*/ 158384 h 911458"/>
                  <a:gd name="connsiteX40" fmla="*/ 201716 w 911458"/>
                  <a:gd name="connsiteY40" fmla="*/ 279414 h 911458"/>
                  <a:gd name="connsiteX41" fmla="*/ 158384 w 911458"/>
                  <a:gd name="connsiteY41" fmla="*/ 366077 h 911458"/>
                  <a:gd name="connsiteX42" fmla="*/ 25401 w 911458"/>
                  <a:gd name="connsiteY42" fmla="*/ 389984 h 911458"/>
                  <a:gd name="connsiteX43" fmla="*/ 25401 w 911458"/>
                  <a:gd name="connsiteY43" fmla="*/ 419868 h 911458"/>
                  <a:gd name="connsiteX44" fmla="*/ 23907 w 911458"/>
                  <a:gd name="connsiteY44" fmla="*/ 446764 h 911458"/>
                  <a:gd name="connsiteX45" fmla="*/ 22413 w 911458"/>
                  <a:gd name="connsiteY45" fmla="*/ 473659 h 911458"/>
                  <a:gd name="connsiteX46" fmla="*/ 150914 w 911458"/>
                  <a:gd name="connsiteY46" fmla="*/ 515497 h 911458"/>
                  <a:gd name="connsiteX47" fmla="*/ 182292 w 911458"/>
                  <a:gd name="connsiteY47" fmla="*/ 606643 h 911458"/>
                  <a:gd name="connsiteX48" fmla="*/ 104594 w 911458"/>
                  <a:gd name="connsiteY48" fmla="*/ 718707 h 91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58" h="911458">
                    <a:moveTo>
                      <a:pt x="104594" y="718707"/>
                    </a:moveTo>
                    <a:lnTo>
                      <a:pt x="122524" y="739626"/>
                    </a:lnTo>
                    <a:lnTo>
                      <a:pt x="140454" y="760545"/>
                    </a:lnTo>
                    <a:lnTo>
                      <a:pt x="158384" y="781463"/>
                    </a:lnTo>
                    <a:lnTo>
                      <a:pt x="279414" y="718707"/>
                    </a:lnTo>
                    <a:cubicBezTo>
                      <a:pt x="306310" y="738132"/>
                      <a:pt x="336194" y="751579"/>
                      <a:pt x="366077" y="762039"/>
                    </a:cubicBezTo>
                    <a:lnTo>
                      <a:pt x="389984" y="896516"/>
                    </a:lnTo>
                    <a:lnTo>
                      <a:pt x="416880" y="898010"/>
                    </a:lnTo>
                    <a:lnTo>
                      <a:pt x="443775" y="898010"/>
                    </a:lnTo>
                    <a:lnTo>
                      <a:pt x="470671" y="899504"/>
                    </a:lnTo>
                    <a:lnTo>
                      <a:pt x="512508" y="769510"/>
                    </a:lnTo>
                    <a:cubicBezTo>
                      <a:pt x="543886" y="763533"/>
                      <a:pt x="575265" y="753074"/>
                      <a:pt x="603654" y="738132"/>
                    </a:cubicBezTo>
                    <a:lnTo>
                      <a:pt x="715719" y="815830"/>
                    </a:lnTo>
                    <a:lnTo>
                      <a:pt x="736637" y="797899"/>
                    </a:lnTo>
                    <a:lnTo>
                      <a:pt x="757556" y="779969"/>
                    </a:lnTo>
                    <a:lnTo>
                      <a:pt x="778475" y="762039"/>
                    </a:lnTo>
                    <a:lnTo>
                      <a:pt x="715719" y="641009"/>
                    </a:lnTo>
                    <a:cubicBezTo>
                      <a:pt x="735143" y="614114"/>
                      <a:pt x="748591" y="585724"/>
                      <a:pt x="759050" y="554346"/>
                    </a:cubicBezTo>
                    <a:lnTo>
                      <a:pt x="893528" y="530439"/>
                    </a:lnTo>
                    <a:lnTo>
                      <a:pt x="895022" y="503543"/>
                    </a:lnTo>
                    <a:lnTo>
                      <a:pt x="896516" y="476648"/>
                    </a:lnTo>
                    <a:lnTo>
                      <a:pt x="898010" y="449752"/>
                    </a:lnTo>
                    <a:lnTo>
                      <a:pt x="768015" y="407915"/>
                    </a:lnTo>
                    <a:cubicBezTo>
                      <a:pt x="762039" y="376537"/>
                      <a:pt x="753073" y="345159"/>
                      <a:pt x="736637" y="316769"/>
                    </a:cubicBezTo>
                    <a:lnTo>
                      <a:pt x="814335" y="204704"/>
                    </a:lnTo>
                    <a:lnTo>
                      <a:pt x="796405" y="183786"/>
                    </a:lnTo>
                    <a:lnTo>
                      <a:pt x="778475" y="162867"/>
                    </a:lnTo>
                    <a:lnTo>
                      <a:pt x="760544" y="141948"/>
                    </a:lnTo>
                    <a:lnTo>
                      <a:pt x="639515" y="203210"/>
                    </a:lnTo>
                    <a:cubicBezTo>
                      <a:pt x="612619" y="183786"/>
                      <a:pt x="582735" y="170338"/>
                      <a:pt x="552852" y="159879"/>
                    </a:cubicBezTo>
                    <a:lnTo>
                      <a:pt x="528944" y="26895"/>
                    </a:lnTo>
                    <a:lnTo>
                      <a:pt x="502049" y="25401"/>
                    </a:lnTo>
                    <a:lnTo>
                      <a:pt x="475153" y="23907"/>
                    </a:lnTo>
                    <a:lnTo>
                      <a:pt x="448258" y="22413"/>
                    </a:lnTo>
                    <a:lnTo>
                      <a:pt x="406421" y="150914"/>
                    </a:lnTo>
                    <a:cubicBezTo>
                      <a:pt x="375043" y="156890"/>
                      <a:pt x="343665" y="167350"/>
                      <a:pt x="313781" y="182292"/>
                    </a:cubicBezTo>
                    <a:lnTo>
                      <a:pt x="203210" y="104594"/>
                    </a:lnTo>
                    <a:lnTo>
                      <a:pt x="182292" y="122524"/>
                    </a:lnTo>
                    <a:lnTo>
                      <a:pt x="161373" y="140454"/>
                    </a:lnTo>
                    <a:lnTo>
                      <a:pt x="140454" y="158384"/>
                    </a:lnTo>
                    <a:lnTo>
                      <a:pt x="201716" y="279414"/>
                    </a:lnTo>
                    <a:cubicBezTo>
                      <a:pt x="182292" y="306310"/>
                      <a:pt x="168844" y="336194"/>
                      <a:pt x="158384" y="366077"/>
                    </a:cubicBezTo>
                    <a:lnTo>
                      <a:pt x="25401" y="389984"/>
                    </a:lnTo>
                    <a:lnTo>
                      <a:pt x="25401" y="419868"/>
                    </a:lnTo>
                    <a:lnTo>
                      <a:pt x="23907" y="446764"/>
                    </a:lnTo>
                    <a:lnTo>
                      <a:pt x="22413" y="473659"/>
                    </a:lnTo>
                    <a:lnTo>
                      <a:pt x="150914" y="515497"/>
                    </a:lnTo>
                    <a:cubicBezTo>
                      <a:pt x="156890" y="546875"/>
                      <a:pt x="167350" y="578253"/>
                      <a:pt x="182292" y="606643"/>
                    </a:cubicBezTo>
                    <a:lnTo>
                      <a:pt x="104594" y="718707"/>
                    </a:ln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Freeform: Shape 21">
                <a:extLst>
                  <a:ext uri="{FF2B5EF4-FFF2-40B4-BE49-F238E27FC236}">
                    <a16:creationId xmlns:a16="http://schemas.microsoft.com/office/drawing/2014/main" id="{AD028CC2-EC19-4CC1-A6EE-85C196424CCD}"/>
                  </a:ext>
                  <a:ext uri="{C183D7F6-B498-43B3-948B-1728B52AA6E4}">
                    <adec:decorative xmlns:adec="http://schemas.microsoft.com/office/drawing/2017/decorative" val="1"/>
                  </a:ext>
                </a:extLst>
              </p:cNvPr>
              <p:cNvSpPr/>
              <p:nvPr/>
            </p:nvSpPr>
            <p:spPr>
              <a:xfrm>
                <a:off x="3664453" y="1743412"/>
                <a:ext cx="388490" cy="388490"/>
              </a:xfrm>
              <a:custGeom>
                <a:avLst/>
                <a:gdLst>
                  <a:gd name="connsiteX0" fmla="*/ 372054 w 388490"/>
                  <a:gd name="connsiteY0" fmla="*/ 197234 h 388490"/>
                  <a:gd name="connsiteX1" fmla="*/ 197234 w 388490"/>
                  <a:gd name="connsiteY1" fmla="*/ 372054 h 388490"/>
                  <a:gd name="connsiteX2" fmla="*/ 22413 w 388490"/>
                  <a:gd name="connsiteY2" fmla="*/ 197234 h 388490"/>
                  <a:gd name="connsiteX3" fmla="*/ 197234 w 388490"/>
                  <a:gd name="connsiteY3" fmla="*/ 22413 h 388490"/>
                  <a:gd name="connsiteX4" fmla="*/ 372054 w 388490"/>
                  <a:gd name="connsiteY4" fmla="*/ 197234 h 3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90" h="388490">
                    <a:moveTo>
                      <a:pt x="372054" y="197234"/>
                    </a:moveTo>
                    <a:cubicBezTo>
                      <a:pt x="372054" y="293784"/>
                      <a:pt x="293784" y="372054"/>
                      <a:pt x="197234" y="372054"/>
                    </a:cubicBezTo>
                    <a:cubicBezTo>
                      <a:pt x="100683" y="372054"/>
                      <a:pt x="22413" y="293784"/>
                      <a:pt x="22413" y="197234"/>
                    </a:cubicBezTo>
                    <a:cubicBezTo>
                      <a:pt x="22413" y="100683"/>
                      <a:pt x="100683" y="22413"/>
                      <a:pt x="197234" y="22413"/>
                    </a:cubicBezTo>
                    <a:cubicBezTo>
                      <a:pt x="293784" y="22413"/>
                      <a:pt x="372054" y="100683"/>
                      <a:pt x="372054" y="197234"/>
                    </a:cubicBez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spTree>
    <p:custDataLst>
      <p:tags r:id="rId1"/>
    </p:custDataLst>
    <p:extLst>
      <p:ext uri="{BB962C8B-B14F-4D97-AF65-F5344CB8AC3E}">
        <p14:creationId xmlns:p14="http://schemas.microsoft.com/office/powerpoint/2010/main" val="251291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a:extLst>
              <a:ext uri="{FF2B5EF4-FFF2-40B4-BE49-F238E27FC236}">
                <a16:creationId xmlns:a16="http://schemas.microsoft.com/office/drawing/2014/main" id="{06C1214C-1A6C-4FB1-96D2-8FDBA428BBD9}"/>
              </a:ext>
            </a:extLst>
          </p:cNvPr>
          <p:cNvSpPr>
            <a:spLocks noGrp="1"/>
          </p:cNvSpPr>
          <p:nvPr>
            <p:ph type="sldNum" idx="97"/>
          </p:nvPr>
        </p:nvSpPr>
        <p:spPr/>
        <p:txBody>
          <a:bodyPr/>
          <a:lstStyle/>
          <a:p>
            <a:fld id="{4037B1B0-0345-4E15-985A-6BECCDBE474F}" type="slidenum">
              <a:rPr lang="en-US" smtClean="0"/>
              <a:pPr/>
              <a:t>11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Explorer</a:t>
            </a:r>
          </a:p>
        </p:txBody>
      </p:sp>
      <p:grpSp>
        <p:nvGrpSpPr>
          <p:cNvPr id="2" name="ExplorerDashboard" descr="Systems Manager Explorer is a customizable dashboard with OpsData. You can find the following type of information in Explorer:  ">
            <a:extLst>
              <a:ext uri="{FF2B5EF4-FFF2-40B4-BE49-F238E27FC236}">
                <a16:creationId xmlns:a16="http://schemas.microsoft.com/office/drawing/2014/main" id="{91C446C6-8865-4ADC-A7F5-0392731617F9}"/>
              </a:ext>
              <a:ext uri="{C183D7F6-B498-43B3-948B-1728B52AA6E4}">
                <adec:decorative xmlns:adec="http://schemas.microsoft.com/office/drawing/2017/decorative" val="0"/>
              </a:ext>
            </a:extLst>
          </p:cNvPr>
          <p:cNvGrpSpPr/>
          <p:nvPr/>
        </p:nvGrpSpPr>
        <p:grpSpPr>
          <a:xfrm>
            <a:off x="419100" y="1298063"/>
            <a:ext cx="11353801" cy="4480658"/>
            <a:chOff x="419100" y="1298063"/>
            <a:chExt cx="11353801" cy="4480658"/>
          </a:xfrm>
        </p:grpSpPr>
        <p:sp>
          <p:nvSpPr>
            <p:cNvPr id="5" name="Rectangle 4">
              <a:extLst>
                <a:ext uri="{FF2B5EF4-FFF2-40B4-BE49-F238E27FC236}">
                  <a16:creationId xmlns:a16="http://schemas.microsoft.com/office/drawing/2014/main" id="{3BF31776-00CA-4527-BB91-0C0EC6AED015}"/>
                </a:ext>
                <a:ext uri="{C183D7F6-B498-43B3-948B-1728B52AA6E4}">
                  <adec:decorative xmlns:adec="http://schemas.microsoft.com/office/drawing/2017/decorative" val="0"/>
                </a:ext>
              </a:extLst>
            </p:cNvPr>
            <p:cNvSpPr/>
            <p:nvPr/>
          </p:nvSpPr>
          <p:spPr>
            <a:xfrm>
              <a:off x="432534" y="1298063"/>
              <a:ext cx="11321922" cy="7854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248E84E5-FC92-4ECE-853E-A3DB0616C024}"/>
                </a:ext>
                <a:ext uri="{C183D7F6-B498-43B3-948B-1728B52AA6E4}">
                  <adec:decorative xmlns:adec="http://schemas.microsoft.com/office/drawing/2017/decorative" val="1"/>
                </a:ext>
              </a:extLst>
            </p:cNvPr>
            <p:cNvCxnSpPr/>
            <p:nvPr/>
          </p:nvCxnSpPr>
          <p:spPr>
            <a:xfrm flipV="1">
              <a:off x="6713660" y="2083510"/>
              <a:ext cx="0" cy="3695211"/>
            </a:xfrm>
            <a:prstGeom prst="line">
              <a:avLst/>
            </a:prstGeom>
            <a:ln w="1905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3A4819C4-E766-43F2-9FC5-4936D38162CB}"/>
                </a:ext>
                <a:ext uri="{C183D7F6-B498-43B3-948B-1728B52AA6E4}">
                  <adec:decorative xmlns:adec="http://schemas.microsoft.com/office/drawing/2017/decorative" val="1"/>
                </a:ext>
              </a:extLst>
            </p:cNvPr>
            <p:cNvSpPr/>
            <p:nvPr/>
          </p:nvSpPr>
          <p:spPr>
            <a:xfrm>
              <a:off x="419101" y="1298063"/>
              <a:ext cx="11353800" cy="44689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D213CED-9303-41EB-A32D-25FE97ACB203}"/>
                </a:ext>
                <a:ext uri="{C183D7F6-B498-43B3-948B-1728B52AA6E4}">
                  <adec:decorative xmlns:adec="http://schemas.microsoft.com/office/drawing/2017/decorative" val="1"/>
                </a:ext>
              </a:extLst>
            </p:cNvPr>
            <p:cNvCxnSpPr/>
            <p:nvPr/>
          </p:nvCxnSpPr>
          <p:spPr>
            <a:xfrm>
              <a:off x="419101" y="2071787"/>
              <a:ext cx="11353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A3302A-6C3E-4C8B-B6E0-32080481BEA3}"/>
                </a:ext>
                <a:ext uri="{C183D7F6-B498-43B3-948B-1728B52AA6E4}">
                  <adec:decorative xmlns:adec="http://schemas.microsoft.com/office/drawing/2017/decorative" val="1"/>
                </a:ext>
              </a:extLst>
            </p:cNvPr>
            <p:cNvCxnSpPr/>
            <p:nvPr/>
          </p:nvCxnSpPr>
          <p:spPr>
            <a:xfrm>
              <a:off x="1664677" y="2071787"/>
              <a:ext cx="0" cy="3695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5EACD26-2E46-4872-93BD-70C052E71ABC}"/>
                </a:ext>
                <a:ext uri="{C183D7F6-B498-43B3-948B-1728B52AA6E4}">
                  <adec:decorative xmlns:adec="http://schemas.microsoft.com/office/drawing/2017/decorative" val="1"/>
                </a:ext>
              </a:extLst>
            </p:cNvPr>
            <p:cNvCxnSpPr/>
            <p:nvPr/>
          </p:nvCxnSpPr>
          <p:spPr>
            <a:xfrm>
              <a:off x="694592" y="2587603"/>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D460D6-80F3-4C71-B8B1-2D470931F069}"/>
                </a:ext>
                <a:ext uri="{C183D7F6-B498-43B3-948B-1728B52AA6E4}">
                  <adec:decorative xmlns:adec="http://schemas.microsoft.com/office/drawing/2017/decorative" val="1"/>
                </a:ext>
              </a:extLst>
            </p:cNvPr>
            <p:cNvCxnSpPr/>
            <p:nvPr/>
          </p:nvCxnSpPr>
          <p:spPr>
            <a:xfrm>
              <a:off x="694592" y="3226511"/>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624AF3-226C-4DD9-B3F3-16FF207DE29A}"/>
                </a:ext>
                <a:ext uri="{C183D7F6-B498-43B3-948B-1728B52AA6E4}">
                  <adec:decorative xmlns:adec="http://schemas.microsoft.com/office/drawing/2017/decorative" val="1"/>
                </a:ext>
              </a:extLst>
            </p:cNvPr>
            <p:cNvCxnSpPr/>
            <p:nvPr/>
          </p:nvCxnSpPr>
          <p:spPr>
            <a:xfrm>
              <a:off x="694592" y="3865419"/>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8B8C01-0BC6-48B7-BC2E-08526AC30373}"/>
                </a:ext>
                <a:ext uri="{C183D7F6-B498-43B3-948B-1728B52AA6E4}">
                  <adec:decorative xmlns:adec="http://schemas.microsoft.com/office/drawing/2017/decorative" val="1"/>
                </a:ext>
              </a:extLst>
            </p:cNvPr>
            <p:cNvCxnSpPr/>
            <p:nvPr/>
          </p:nvCxnSpPr>
          <p:spPr>
            <a:xfrm>
              <a:off x="694592" y="4504327"/>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E227FE-8417-4205-AC45-7A50742A4932}"/>
                </a:ext>
                <a:ext uri="{C183D7F6-B498-43B3-948B-1728B52AA6E4}">
                  <adec:decorative xmlns:adec="http://schemas.microsoft.com/office/drawing/2017/decorative" val="1"/>
                </a:ext>
              </a:extLst>
            </p:cNvPr>
            <p:cNvCxnSpPr/>
            <p:nvPr/>
          </p:nvCxnSpPr>
          <p:spPr>
            <a:xfrm>
              <a:off x="694592" y="5143234"/>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7CBEDF-D036-4E11-A14C-F7E89C5C61BE}"/>
                </a:ext>
                <a:ext uri="{C183D7F6-B498-43B3-948B-1728B52AA6E4}">
                  <adec:decorative xmlns:adec="http://schemas.microsoft.com/office/drawing/2017/decorative" val="1"/>
                </a:ext>
              </a:extLst>
            </p:cNvPr>
            <p:cNvCxnSpPr/>
            <p:nvPr/>
          </p:nvCxnSpPr>
          <p:spPr>
            <a:xfrm>
              <a:off x="1646356" y="3823068"/>
              <a:ext cx="10126544"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8D7A9EF7-3D46-4BF9-ABA1-C7298AD9B84B}"/>
                </a:ext>
                <a:ext uri="{C183D7F6-B498-43B3-948B-1728B52AA6E4}">
                  <adec:decorative xmlns:adec="http://schemas.microsoft.com/office/drawing/2017/decorative" val="1"/>
                </a:ext>
              </a:extLst>
            </p:cNvPr>
            <p:cNvSpPr/>
            <p:nvPr/>
          </p:nvSpPr>
          <p:spPr>
            <a:xfrm>
              <a:off x="691662" y="1582058"/>
              <a:ext cx="140677" cy="14067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7" name="Oval 16">
              <a:extLst>
                <a:ext uri="{FF2B5EF4-FFF2-40B4-BE49-F238E27FC236}">
                  <a16:creationId xmlns:a16="http://schemas.microsoft.com/office/drawing/2014/main" id="{63F627D2-A659-4647-871C-96C0C45BEE6D}"/>
                </a:ext>
                <a:ext uri="{C183D7F6-B498-43B3-948B-1728B52AA6E4}">
                  <adec:decorative xmlns:adec="http://schemas.microsoft.com/office/drawing/2017/decorative" val="1"/>
                </a:ext>
              </a:extLst>
            </p:cNvPr>
            <p:cNvSpPr/>
            <p:nvPr/>
          </p:nvSpPr>
          <p:spPr>
            <a:xfrm>
              <a:off x="1104900" y="1582058"/>
              <a:ext cx="140677" cy="14067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8" name="Oval 17">
              <a:extLst>
                <a:ext uri="{FF2B5EF4-FFF2-40B4-BE49-F238E27FC236}">
                  <a16:creationId xmlns:a16="http://schemas.microsoft.com/office/drawing/2014/main" id="{8EE4EF67-C7A3-4E2A-AFFC-51B664AF26CC}"/>
                </a:ext>
                <a:ext uri="{C183D7F6-B498-43B3-948B-1728B52AA6E4}">
                  <adec:decorative xmlns:adec="http://schemas.microsoft.com/office/drawing/2017/decorative" val="1"/>
                </a:ext>
              </a:extLst>
            </p:cNvPr>
            <p:cNvSpPr/>
            <p:nvPr/>
          </p:nvSpPr>
          <p:spPr>
            <a:xfrm>
              <a:off x="898281" y="1582058"/>
              <a:ext cx="140677" cy="14067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Rectangle 19">
              <a:extLst>
                <a:ext uri="{FF2B5EF4-FFF2-40B4-BE49-F238E27FC236}">
                  <a16:creationId xmlns:a16="http://schemas.microsoft.com/office/drawing/2014/main" id="{D08CC3DD-8D88-49A2-A251-49A9B1FD7D9B}"/>
                </a:ext>
              </a:extLst>
            </p:cNvPr>
            <p:cNvSpPr/>
            <p:nvPr/>
          </p:nvSpPr>
          <p:spPr>
            <a:xfrm>
              <a:off x="419100" y="1386360"/>
              <a:ext cx="11353800" cy="523220"/>
            </a:xfrm>
            <a:prstGeom prst="rect">
              <a:avLst/>
            </a:prstGeom>
          </p:spPr>
          <p:txBody>
            <a:bodyPr wrap="square">
              <a:spAutoFit/>
            </a:bodyPr>
            <a:lstStyle/>
            <a:p>
              <a:pPr algn="ctr"/>
              <a:r>
                <a:rPr lang="en-US" sz="2800" dirty="0">
                  <a:solidFill>
                    <a:schemeClr val="bg1">
                      <a:lumMod val="95000"/>
                    </a:schemeClr>
                  </a:solidFill>
                </a:rPr>
                <a:t>A customizable dashboard with OpsData </a:t>
              </a:r>
            </a:p>
          </p:txBody>
        </p:sp>
      </p:grpSp>
      <p:sp>
        <p:nvSpPr>
          <p:cNvPr id="21" name="TextBox 20">
            <a:extLst>
              <a:ext uri="{FF2B5EF4-FFF2-40B4-BE49-F238E27FC236}">
                <a16:creationId xmlns:a16="http://schemas.microsoft.com/office/drawing/2014/main" id="{CAB71546-F7E3-43AD-A72F-D49B8C37124C}"/>
              </a:ext>
            </a:extLst>
          </p:cNvPr>
          <p:cNvSpPr txBox="1"/>
          <p:nvPr/>
        </p:nvSpPr>
        <p:spPr>
          <a:xfrm>
            <a:off x="1813190" y="2305111"/>
            <a:ext cx="4880018" cy="1429109"/>
          </a:xfrm>
          <a:prstGeom prst="rect">
            <a:avLst/>
          </a:prstGeom>
          <a:noFill/>
        </p:spPr>
        <p:txBody>
          <a:bodyPr wrap="square" rtlCol="0" anchor="t" anchorCtr="0">
            <a:spAutoFit/>
          </a:bodyPr>
          <a:lstStyle/>
          <a:p>
            <a:pPr marL="228600" indent="-228600">
              <a:lnSpc>
                <a:spcPct val="90000"/>
              </a:lnSpc>
              <a:spcBef>
                <a:spcPts val="1000"/>
              </a:spcBef>
            </a:pPr>
            <a:r>
              <a:rPr lang="en-US" sz="2400" dirty="0">
                <a:ea typeface="Amazon Ember" panose="020B0603020204020204" pitchFamily="34" charset="0"/>
                <a:cs typeface="Amazon Ember" panose="020B0603020204020204" pitchFamily="34" charset="0"/>
              </a:rPr>
              <a:t>EC2 instance metadata</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Number of instances</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Types of Amazon Machine Image (AMI) used</a:t>
            </a:r>
            <a:endParaRPr lang="en-US" sz="2400" dirty="0">
              <a:ea typeface="Amazon Ember" panose="020B0603020204020204" pitchFamily="34" charset="0"/>
              <a:cs typeface="Amazon Ember" panose="020B0603020204020204" pitchFamily="34" charset="0"/>
            </a:endParaRPr>
          </a:p>
        </p:txBody>
      </p:sp>
      <p:sp>
        <p:nvSpPr>
          <p:cNvPr id="22" name="TextBox 21">
            <a:extLst>
              <a:ext uri="{FF2B5EF4-FFF2-40B4-BE49-F238E27FC236}">
                <a16:creationId xmlns:a16="http://schemas.microsoft.com/office/drawing/2014/main" id="{0838CC84-F2AD-43C8-9699-12157F479E75}"/>
              </a:ext>
            </a:extLst>
          </p:cNvPr>
          <p:cNvSpPr txBox="1"/>
          <p:nvPr/>
        </p:nvSpPr>
        <p:spPr>
          <a:xfrm>
            <a:off x="1826018" y="4088584"/>
            <a:ext cx="5027365" cy="802271"/>
          </a:xfrm>
          <a:prstGeom prst="rect">
            <a:avLst/>
          </a:prstGeom>
          <a:noFill/>
        </p:spPr>
        <p:txBody>
          <a:bodyPr wrap="square" rtlCol="0">
            <a:spAutoFit/>
          </a:bodyPr>
          <a:lstStyle/>
          <a:p>
            <a:pPr marL="228600" indent="-228600">
              <a:lnSpc>
                <a:spcPct val="90000"/>
              </a:lnSpc>
              <a:spcBef>
                <a:spcPts val="1000"/>
              </a:spcBef>
            </a:pPr>
            <a:r>
              <a:rPr lang="en-US" sz="2400" dirty="0">
                <a:ea typeface="Amazon Ember" panose="020B0603020204020204" pitchFamily="34" charset="0"/>
                <a:cs typeface="Amazon Ember" panose="020B0603020204020204" pitchFamily="34" charset="0"/>
              </a:rPr>
              <a:t>Patch compliance</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Count of noncompliant instances</a:t>
            </a:r>
          </a:p>
        </p:txBody>
      </p:sp>
      <p:sp>
        <p:nvSpPr>
          <p:cNvPr id="24" name="TextBox 23">
            <a:extLst>
              <a:ext uri="{FF2B5EF4-FFF2-40B4-BE49-F238E27FC236}">
                <a16:creationId xmlns:a16="http://schemas.microsoft.com/office/drawing/2014/main" id="{47BC3EDD-508E-40CE-B85B-00DE30D674D3}"/>
              </a:ext>
            </a:extLst>
          </p:cNvPr>
          <p:cNvSpPr txBox="1"/>
          <p:nvPr/>
        </p:nvSpPr>
        <p:spPr>
          <a:xfrm>
            <a:off x="6882505" y="2242407"/>
            <a:ext cx="4869947" cy="1429109"/>
          </a:xfrm>
          <a:prstGeom prst="rect">
            <a:avLst/>
          </a:prstGeom>
          <a:noFill/>
        </p:spPr>
        <p:txBody>
          <a:bodyPr wrap="square" rtlCol="0">
            <a:spAutoFit/>
          </a:bodyPr>
          <a:lstStyle/>
          <a:p>
            <a:pPr marL="228600" indent="-228600">
              <a:lnSpc>
                <a:spcPct val="90000"/>
              </a:lnSpc>
              <a:spcBef>
                <a:spcPts val="1000"/>
              </a:spcBef>
            </a:pPr>
            <a:r>
              <a:rPr lang="en-US" sz="2400" dirty="0">
                <a:ea typeface="Amazon Ember" panose="020B0603020204020204" pitchFamily="34" charset="0"/>
                <a:cs typeface="Amazon Ember" panose="020B0603020204020204" pitchFamily="34" charset="0"/>
              </a:rPr>
              <a:t>OpsCenter details</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Various counts of operational work items (OpsItems)</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OpsItems historical data</a:t>
            </a:r>
          </a:p>
        </p:txBody>
      </p:sp>
      <p:sp>
        <p:nvSpPr>
          <p:cNvPr id="25" name="TextBox 24">
            <a:extLst>
              <a:ext uri="{FF2B5EF4-FFF2-40B4-BE49-F238E27FC236}">
                <a16:creationId xmlns:a16="http://schemas.microsoft.com/office/drawing/2014/main" id="{C54438A3-42E8-4332-A88B-E567495AA5C1}"/>
              </a:ext>
            </a:extLst>
          </p:cNvPr>
          <p:cNvSpPr txBox="1"/>
          <p:nvPr/>
        </p:nvSpPr>
        <p:spPr>
          <a:xfrm>
            <a:off x="6878110" y="4087242"/>
            <a:ext cx="4813792" cy="1557349"/>
          </a:xfrm>
          <a:prstGeom prst="rect">
            <a:avLst/>
          </a:prstGeom>
          <a:noFill/>
        </p:spPr>
        <p:txBody>
          <a:bodyPr wrap="square" rtlCol="0">
            <a:spAutoFit/>
          </a:bodyPr>
          <a:lstStyle/>
          <a:p>
            <a:pPr marL="228600" indent="-228600">
              <a:lnSpc>
                <a:spcPct val="90000"/>
              </a:lnSpc>
              <a:spcBef>
                <a:spcPts val="1000"/>
              </a:spcBef>
            </a:pPr>
            <a:r>
              <a:rPr lang="en-US" sz="2400" dirty="0">
                <a:ea typeface="Amazon Ember" panose="020B0603020204020204" pitchFamily="34" charset="0"/>
                <a:cs typeface="Amazon Ember" panose="020B0603020204020204" pitchFamily="34" charset="0"/>
              </a:rPr>
              <a:t>Other OpsData</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AWS Trusted Advisor data</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AWS Compute Optimizer data</a:t>
            </a:r>
          </a:p>
          <a:p>
            <a:pPr marL="266700" indent="-266700">
              <a:lnSpc>
                <a:spcPct val="90000"/>
              </a:lnSpc>
              <a:spcBef>
                <a:spcPts val="1000"/>
              </a:spcBef>
              <a:buFont typeface="Arial" panose="020B0604020202020204" pitchFamily="34" charset="0"/>
              <a:buChar char="•"/>
            </a:pPr>
            <a:r>
              <a:rPr lang="en-US" dirty="0">
                <a:ea typeface="Amazon Ember" panose="020B0603020204020204" pitchFamily="34" charset="0"/>
                <a:cs typeface="Amazon Ember" panose="020B0603020204020204" pitchFamily="34" charset="0"/>
              </a:rPr>
              <a:t>Other operational data</a:t>
            </a:r>
          </a:p>
        </p:txBody>
      </p:sp>
      <p:sp>
        <p:nvSpPr>
          <p:cNvPr id="19" name="Rectangle 18">
            <a:extLst>
              <a:ext uri="{FF2B5EF4-FFF2-40B4-BE49-F238E27FC236}">
                <a16:creationId xmlns:a16="http://schemas.microsoft.com/office/drawing/2014/main" id="{BC49647D-5CB9-47F6-AABA-92A0CCF3B7CF}"/>
              </a:ext>
            </a:extLst>
          </p:cNvPr>
          <p:cNvSpPr/>
          <p:nvPr/>
        </p:nvSpPr>
        <p:spPr>
          <a:xfrm>
            <a:off x="419100" y="5889909"/>
            <a:ext cx="11333352" cy="400110"/>
          </a:xfrm>
          <a:prstGeom prst="rect">
            <a:avLst/>
          </a:prstGeom>
        </p:spPr>
        <p:txBody>
          <a:bodyPr wrap="square">
            <a:spAutoFit/>
          </a:bodyPr>
          <a:lstStyle/>
          <a:p>
            <a:pPr algn="ctr"/>
            <a:r>
              <a:rPr lang="en-US" sz="2000" dirty="0"/>
              <a:t>View the status of AWS resources in multiple accounts and multiple Regions.</a:t>
            </a:r>
          </a:p>
        </p:txBody>
      </p:sp>
    </p:spTree>
    <p:custDataLst>
      <p:tags r:id="rId1"/>
    </p:custDataLst>
    <p:extLst>
      <p:ext uri="{BB962C8B-B14F-4D97-AF65-F5344CB8AC3E}">
        <p14:creationId xmlns:p14="http://schemas.microsoft.com/office/powerpoint/2010/main" val="91845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FF0093F6-F147-4BCB-8699-F3542CCD2EAB}"/>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12</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OpsCenter</a:t>
            </a:r>
          </a:p>
        </p:txBody>
      </p:sp>
      <p:grpSp>
        <p:nvGrpSpPr>
          <p:cNvPr id="2" name="OpsCenter" descr="Systems Manager OpsCenter is a central location to manage OpsItems. You can do the following tasks in OpsCenter: ">
            <a:extLst>
              <a:ext uri="{FF2B5EF4-FFF2-40B4-BE49-F238E27FC236}">
                <a16:creationId xmlns:a16="http://schemas.microsoft.com/office/drawing/2014/main" id="{AC28571A-35A7-4F2D-8A84-8E8D0949CBEE}"/>
              </a:ext>
              <a:ext uri="{C183D7F6-B498-43B3-948B-1728B52AA6E4}">
                <adec:decorative xmlns:adec="http://schemas.microsoft.com/office/drawing/2017/decorative" val="0"/>
              </a:ext>
            </a:extLst>
          </p:cNvPr>
          <p:cNvGrpSpPr/>
          <p:nvPr/>
        </p:nvGrpSpPr>
        <p:grpSpPr>
          <a:xfrm>
            <a:off x="419100" y="1547447"/>
            <a:ext cx="11353801" cy="4480658"/>
            <a:chOff x="419100" y="1547447"/>
            <a:chExt cx="11353801" cy="4480658"/>
          </a:xfrm>
        </p:grpSpPr>
        <p:sp>
          <p:nvSpPr>
            <p:cNvPr id="19" name="Rectangle 18">
              <a:extLst>
                <a:ext uri="{FF2B5EF4-FFF2-40B4-BE49-F238E27FC236}">
                  <a16:creationId xmlns:a16="http://schemas.microsoft.com/office/drawing/2014/main" id="{52358353-FDFF-41ED-856D-8F4C1169CF46}"/>
                </a:ext>
                <a:ext uri="{C183D7F6-B498-43B3-948B-1728B52AA6E4}">
                  <adec:decorative xmlns:adec="http://schemas.microsoft.com/office/drawing/2017/decorative" val="0"/>
                </a:ext>
              </a:extLst>
            </p:cNvPr>
            <p:cNvSpPr/>
            <p:nvPr/>
          </p:nvSpPr>
          <p:spPr>
            <a:xfrm>
              <a:off x="432534" y="1547447"/>
              <a:ext cx="11321922" cy="7854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20" name="Straight Connector 19">
              <a:extLst>
                <a:ext uri="{FF2B5EF4-FFF2-40B4-BE49-F238E27FC236}">
                  <a16:creationId xmlns:a16="http://schemas.microsoft.com/office/drawing/2014/main" id="{E11E560B-F36C-4870-804E-DC6E4A271D75}"/>
                </a:ext>
                <a:ext uri="{C183D7F6-B498-43B3-948B-1728B52AA6E4}">
                  <adec:decorative xmlns:adec="http://schemas.microsoft.com/office/drawing/2017/decorative" val="1"/>
                </a:ext>
              </a:extLst>
            </p:cNvPr>
            <p:cNvCxnSpPr/>
            <p:nvPr/>
          </p:nvCxnSpPr>
          <p:spPr>
            <a:xfrm flipV="1">
              <a:off x="6713660" y="2332894"/>
              <a:ext cx="0" cy="3695211"/>
            </a:xfrm>
            <a:prstGeom prst="line">
              <a:avLst/>
            </a:prstGeom>
            <a:ln w="19050"/>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3765171B-6847-46B7-8D07-0748D24CB930}"/>
                </a:ext>
                <a:ext uri="{C183D7F6-B498-43B3-948B-1728B52AA6E4}">
                  <adec:decorative xmlns:adec="http://schemas.microsoft.com/office/drawing/2017/decorative" val="1"/>
                </a:ext>
              </a:extLst>
            </p:cNvPr>
            <p:cNvSpPr/>
            <p:nvPr/>
          </p:nvSpPr>
          <p:spPr>
            <a:xfrm>
              <a:off x="419101" y="1547447"/>
              <a:ext cx="11353800" cy="44689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23" name="Straight Connector 22">
              <a:extLst>
                <a:ext uri="{FF2B5EF4-FFF2-40B4-BE49-F238E27FC236}">
                  <a16:creationId xmlns:a16="http://schemas.microsoft.com/office/drawing/2014/main" id="{F39A3AE8-466D-42E7-8642-5A9A083EACEB}"/>
                </a:ext>
                <a:ext uri="{C183D7F6-B498-43B3-948B-1728B52AA6E4}">
                  <adec:decorative xmlns:adec="http://schemas.microsoft.com/office/drawing/2017/decorative" val="1"/>
                </a:ext>
              </a:extLst>
            </p:cNvPr>
            <p:cNvCxnSpPr/>
            <p:nvPr/>
          </p:nvCxnSpPr>
          <p:spPr>
            <a:xfrm>
              <a:off x="419101" y="2321171"/>
              <a:ext cx="11353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7DCDDD-5AF7-41EF-B198-3B1B89497057}"/>
                </a:ext>
                <a:ext uri="{C183D7F6-B498-43B3-948B-1728B52AA6E4}">
                  <adec:decorative xmlns:adec="http://schemas.microsoft.com/office/drawing/2017/decorative" val="1"/>
                </a:ext>
              </a:extLst>
            </p:cNvPr>
            <p:cNvCxnSpPr/>
            <p:nvPr/>
          </p:nvCxnSpPr>
          <p:spPr>
            <a:xfrm>
              <a:off x="1664677" y="2321171"/>
              <a:ext cx="0" cy="3695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D0E4EE-D5A7-4B42-8DF6-012915F49D17}"/>
                </a:ext>
                <a:ext uri="{C183D7F6-B498-43B3-948B-1728B52AA6E4}">
                  <adec:decorative xmlns:adec="http://schemas.microsoft.com/office/drawing/2017/decorative" val="1"/>
                </a:ext>
              </a:extLst>
            </p:cNvPr>
            <p:cNvCxnSpPr/>
            <p:nvPr/>
          </p:nvCxnSpPr>
          <p:spPr>
            <a:xfrm>
              <a:off x="694592" y="2836987"/>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17E979-44E2-494E-BD4E-8EF27FD168A0}"/>
                </a:ext>
                <a:ext uri="{C183D7F6-B498-43B3-948B-1728B52AA6E4}">
                  <adec:decorative xmlns:adec="http://schemas.microsoft.com/office/drawing/2017/decorative" val="1"/>
                </a:ext>
              </a:extLst>
            </p:cNvPr>
            <p:cNvCxnSpPr/>
            <p:nvPr/>
          </p:nvCxnSpPr>
          <p:spPr>
            <a:xfrm>
              <a:off x="694592" y="3475895"/>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C9CC92-AEF1-4CCC-8303-9B6199DB2D95}"/>
                </a:ext>
                <a:ext uri="{C183D7F6-B498-43B3-948B-1728B52AA6E4}">
                  <adec:decorative xmlns:adec="http://schemas.microsoft.com/office/drawing/2017/decorative" val="1"/>
                </a:ext>
              </a:extLst>
            </p:cNvPr>
            <p:cNvCxnSpPr/>
            <p:nvPr/>
          </p:nvCxnSpPr>
          <p:spPr>
            <a:xfrm>
              <a:off x="694592" y="4114803"/>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BF0601-9F12-4D13-A631-EE5ACC330C4A}"/>
                </a:ext>
                <a:ext uri="{C183D7F6-B498-43B3-948B-1728B52AA6E4}">
                  <adec:decorative xmlns:adec="http://schemas.microsoft.com/office/drawing/2017/decorative" val="1"/>
                </a:ext>
              </a:extLst>
            </p:cNvPr>
            <p:cNvCxnSpPr/>
            <p:nvPr/>
          </p:nvCxnSpPr>
          <p:spPr>
            <a:xfrm>
              <a:off x="694592" y="4753711"/>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B3B2E4-60CB-4975-9935-495697014F1E}"/>
                </a:ext>
                <a:ext uri="{C183D7F6-B498-43B3-948B-1728B52AA6E4}">
                  <adec:decorative xmlns:adec="http://schemas.microsoft.com/office/drawing/2017/decorative" val="1"/>
                </a:ext>
              </a:extLst>
            </p:cNvPr>
            <p:cNvCxnSpPr/>
            <p:nvPr/>
          </p:nvCxnSpPr>
          <p:spPr>
            <a:xfrm>
              <a:off x="694592" y="5392618"/>
              <a:ext cx="7033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DC9192-D9BE-44D3-B8C6-4ADE617D53C7}"/>
                </a:ext>
                <a:ext uri="{C183D7F6-B498-43B3-948B-1728B52AA6E4}">
                  <adec:decorative xmlns:adec="http://schemas.microsoft.com/office/drawing/2017/decorative" val="1"/>
                </a:ext>
              </a:extLst>
            </p:cNvPr>
            <p:cNvCxnSpPr/>
            <p:nvPr/>
          </p:nvCxnSpPr>
          <p:spPr>
            <a:xfrm>
              <a:off x="1646356" y="4334392"/>
              <a:ext cx="10126544"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77DA37BA-0C3F-4668-92C6-C012A074AAE3}"/>
                </a:ext>
                <a:ext uri="{C183D7F6-B498-43B3-948B-1728B52AA6E4}">
                  <adec:decorative xmlns:adec="http://schemas.microsoft.com/office/drawing/2017/decorative" val="1"/>
                </a:ext>
              </a:extLst>
            </p:cNvPr>
            <p:cNvSpPr/>
            <p:nvPr/>
          </p:nvSpPr>
          <p:spPr>
            <a:xfrm>
              <a:off x="691662" y="1831442"/>
              <a:ext cx="140677" cy="14067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6" name="Oval 35">
              <a:extLst>
                <a:ext uri="{FF2B5EF4-FFF2-40B4-BE49-F238E27FC236}">
                  <a16:creationId xmlns:a16="http://schemas.microsoft.com/office/drawing/2014/main" id="{D5CC4A27-1C77-49BA-AA3E-C0467C37E03C}"/>
                </a:ext>
                <a:ext uri="{C183D7F6-B498-43B3-948B-1728B52AA6E4}">
                  <adec:decorative xmlns:adec="http://schemas.microsoft.com/office/drawing/2017/decorative" val="1"/>
                </a:ext>
              </a:extLst>
            </p:cNvPr>
            <p:cNvSpPr/>
            <p:nvPr/>
          </p:nvSpPr>
          <p:spPr>
            <a:xfrm>
              <a:off x="1104900" y="1831442"/>
              <a:ext cx="140677" cy="14067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7" name="Oval 36">
              <a:extLst>
                <a:ext uri="{FF2B5EF4-FFF2-40B4-BE49-F238E27FC236}">
                  <a16:creationId xmlns:a16="http://schemas.microsoft.com/office/drawing/2014/main" id="{055FC4A3-E939-46EF-9712-790A8C72C903}"/>
                </a:ext>
                <a:ext uri="{C183D7F6-B498-43B3-948B-1728B52AA6E4}">
                  <adec:decorative xmlns:adec="http://schemas.microsoft.com/office/drawing/2017/decorative" val="1"/>
                </a:ext>
              </a:extLst>
            </p:cNvPr>
            <p:cNvSpPr/>
            <p:nvPr/>
          </p:nvSpPr>
          <p:spPr>
            <a:xfrm>
              <a:off x="898281" y="1831442"/>
              <a:ext cx="140677" cy="14067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9" name="Rectangle 38">
              <a:extLst>
                <a:ext uri="{FF2B5EF4-FFF2-40B4-BE49-F238E27FC236}">
                  <a16:creationId xmlns:a16="http://schemas.microsoft.com/office/drawing/2014/main" id="{6E1D20F1-C729-4664-A905-ED49D26076D0}"/>
                </a:ext>
              </a:extLst>
            </p:cNvPr>
            <p:cNvSpPr/>
            <p:nvPr/>
          </p:nvSpPr>
          <p:spPr>
            <a:xfrm>
              <a:off x="419100" y="1654805"/>
              <a:ext cx="11353800" cy="523220"/>
            </a:xfrm>
            <a:prstGeom prst="rect">
              <a:avLst/>
            </a:prstGeom>
          </p:spPr>
          <p:txBody>
            <a:bodyPr wrap="square">
              <a:spAutoFit/>
            </a:bodyPr>
            <a:lstStyle/>
            <a:p>
              <a:pPr algn="ctr"/>
              <a:r>
                <a:rPr lang="en-US" sz="2800" dirty="0">
                  <a:solidFill>
                    <a:schemeClr val="bg1">
                      <a:lumMod val="95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Investigate and resolve OpsItems. </a:t>
              </a:r>
            </a:p>
          </p:txBody>
        </p:sp>
      </p:grpSp>
      <p:sp>
        <p:nvSpPr>
          <p:cNvPr id="40" name="TextBox 39">
            <a:extLst>
              <a:ext uri="{FF2B5EF4-FFF2-40B4-BE49-F238E27FC236}">
                <a16:creationId xmlns:a16="http://schemas.microsoft.com/office/drawing/2014/main" id="{9FCA64A1-1C43-47C7-ACCF-86E6CAB1726D}"/>
              </a:ext>
            </a:extLst>
          </p:cNvPr>
          <p:cNvSpPr txBox="1"/>
          <p:nvPr/>
        </p:nvSpPr>
        <p:spPr>
          <a:xfrm>
            <a:off x="1822327" y="2483885"/>
            <a:ext cx="4548326" cy="2727926"/>
          </a:xfrm>
          <a:prstGeom prst="rect">
            <a:avLst/>
          </a:prstGeom>
          <a:noFill/>
        </p:spPr>
        <p:txBody>
          <a:bodyPr wrap="square" rtlCol="0" anchor="t" anchorCtr="0">
            <a:spAutoFit/>
          </a:bodyPr>
          <a:lstStyle/>
          <a:p>
            <a:pPr marL="228600" indent="-228600">
              <a:lnSpc>
                <a:spcPct val="90000"/>
              </a:lnSpc>
              <a:spcBef>
                <a:spcPts val="1000"/>
              </a:spcBef>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OpsItems</a:t>
            </a: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View OpsItem details.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Create, edit, and resolve OpsItems.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Search, filter, and examine similar OpsItems. </a:t>
            </a:r>
          </a:p>
          <a:p>
            <a:pPr marL="228600" indent="-228600">
              <a:lnSpc>
                <a:spcPct val="90000"/>
              </a:lnSpc>
              <a:spcBef>
                <a:spcPts val="1000"/>
              </a:spcBef>
            </a:pPr>
            <a:endPar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228600" indent="-228600">
              <a:lnSpc>
                <a:spcPct val="90000"/>
              </a:lnSpc>
              <a:spcBef>
                <a:spcPts val="1000"/>
              </a:spcBef>
              <a:buFont typeface="Arial" panose="020B0604020202020204" pitchFamily="34" charset="0"/>
              <a:buChar char="•"/>
            </a:pPr>
            <a:endPar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43" name="TextBox 42">
            <a:extLst>
              <a:ext uri="{FF2B5EF4-FFF2-40B4-BE49-F238E27FC236}">
                <a16:creationId xmlns:a16="http://schemas.microsoft.com/office/drawing/2014/main" id="{395F9654-BC56-4C6E-A7F8-BD0811C9915C}"/>
              </a:ext>
            </a:extLst>
          </p:cNvPr>
          <p:cNvSpPr txBox="1"/>
          <p:nvPr/>
        </p:nvSpPr>
        <p:spPr>
          <a:xfrm>
            <a:off x="1822327" y="4427697"/>
            <a:ext cx="4624631" cy="802271"/>
          </a:xfrm>
          <a:prstGeom prst="rect">
            <a:avLst/>
          </a:prstGeom>
          <a:noFill/>
        </p:spPr>
        <p:txBody>
          <a:bodyPr wrap="square" rtlCol="0">
            <a:spAutoFit/>
          </a:bodyPr>
          <a:lstStyle/>
          <a:p>
            <a:pPr marL="228600" indent="-228600">
              <a:lnSpc>
                <a:spcPct val="90000"/>
              </a:lnSpc>
              <a:spcBef>
                <a:spcPts val="1000"/>
              </a:spcBef>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Resource description</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View resource configuration data.</a:t>
            </a:r>
          </a:p>
        </p:txBody>
      </p:sp>
      <p:sp>
        <p:nvSpPr>
          <p:cNvPr id="42" name="TextBox 41">
            <a:extLst>
              <a:ext uri="{FF2B5EF4-FFF2-40B4-BE49-F238E27FC236}">
                <a16:creationId xmlns:a16="http://schemas.microsoft.com/office/drawing/2014/main" id="{D46360C1-DD05-4A7B-B102-776BE278C726}"/>
              </a:ext>
            </a:extLst>
          </p:cNvPr>
          <p:cNvSpPr txBox="1"/>
          <p:nvPr/>
        </p:nvSpPr>
        <p:spPr>
          <a:xfrm>
            <a:off x="6885227" y="2486621"/>
            <a:ext cx="4690273" cy="1179810"/>
          </a:xfrm>
          <a:prstGeom prst="rect">
            <a:avLst/>
          </a:prstGeom>
          <a:noFill/>
        </p:spPr>
        <p:txBody>
          <a:bodyPr wrap="square" rtlCol="0">
            <a:spAutoFit/>
          </a:bodyPr>
          <a:lstStyle/>
          <a:p>
            <a:pPr marL="228600" indent="-228600">
              <a:lnSpc>
                <a:spcPct val="90000"/>
              </a:lnSpc>
              <a:spcBef>
                <a:spcPts val="1000"/>
              </a:spcBef>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Runbooks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Remediate with runbooks.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Automate remediation. </a:t>
            </a:r>
          </a:p>
        </p:txBody>
      </p:sp>
      <p:sp>
        <p:nvSpPr>
          <p:cNvPr id="41" name="TextBox 40">
            <a:extLst>
              <a:ext uri="{FF2B5EF4-FFF2-40B4-BE49-F238E27FC236}">
                <a16:creationId xmlns:a16="http://schemas.microsoft.com/office/drawing/2014/main" id="{A2369C77-8809-45DD-9B6B-A0D17695ABAA}"/>
              </a:ext>
            </a:extLst>
          </p:cNvPr>
          <p:cNvSpPr txBox="1"/>
          <p:nvPr/>
        </p:nvSpPr>
        <p:spPr>
          <a:xfrm>
            <a:off x="6885227" y="4427697"/>
            <a:ext cx="4719767" cy="1557349"/>
          </a:xfrm>
          <a:prstGeom prst="rect">
            <a:avLst/>
          </a:prstGeom>
          <a:noFill/>
        </p:spPr>
        <p:txBody>
          <a:bodyPr wrap="square" rtlCol="0">
            <a:spAutoFit/>
          </a:bodyPr>
          <a:lstStyle/>
          <a:p>
            <a:pPr marL="228600" indent="-228600">
              <a:lnSpc>
                <a:spcPct val="90000"/>
              </a:lnSpc>
              <a:spcBef>
                <a:spcPts val="1000"/>
              </a:spcBef>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Related resource details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Amazon CloudWatch alarms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AWS Config details</a:t>
            </a:r>
          </a:p>
          <a:p>
            <a:pPr marL="266700" indent="-266700">
              <a:lnSpc>
                <a:spcPct val="90000"/>
              </a:lnSpc>
              <a:spcBef>
                <a:spcPts val="1000"/>
              </a:spcBef>
              <a:buFont typeface="Arial" panose="020B0604020202020204" pitchFamily="34" charset="0"/>
              <a:buChar char="•"/>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AWS CloudTrail logs</a:t>
            </a:r>
          </a:p>
        </p:txBody>
      </p:sp>
    </p:spTree>
    <p:custDataLst>
      <p:tags r:id="rId1"/>
    </p:custDataLst>
    <p:extLst>
      <p:ext uri="{BB962C8B-B14F-4D97-AF65-F5344CB8AC3E}">
        <p14:creationId xmlns:p14="http://schemas.microsoft.com/office/powerpoint/2010/main" val="373295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9E2820E-44B4-425C-B122-A4626672B13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13</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Creating OpsItems</a:t>
            </a:r>
          </a:p>
        </p:txBody>
      </p:sp>
      <p:grpSp>
        <p:nvGrpSpPr>
          <p:cNvPr id="18" name="OpsItems12" descr="A diagram highlighting Amazon CloudWatch alarms, Amazon EventBridge events, Amazon CloudWatch Application Insight for .NET and SQL Server, and Manual creation pointing to operations items.">
            <a:extLst>
              <a:ext uri="{FF2B5EF4-FFF2-40B4-BE49-F238E27FC236}">
                <a16:creationId xmlns:a16="http://schemas.microsoft.com/office/drawing/2014/main" id="{4A2E72B7-C349-4D00-BFA0-914036E72F8C}"/>
              </a:ext>
            </a:extLst>
          </p:cNvPr>
          <p:cNvGrpSpPr/>
          <p:nvPr/>
        </p:nvGrpSpPr>
        <p:grpSpPr>
          <a:xfrm>
            <a:off x="659265" y="1487552"/>
            <a:ext cx="7149503" cy="4513621"/>
            <a:chOff x="659265" y="1487552"/>
            <a:chExt cx="7149503" cy="4513621"/>
          </a:xfrm>
        </p:grpSpPr>
        <p:sp>
          <p:nvSpPr>
            <p:cNvPr id="6" name="Rectangle 5">
              <a:extLst>
                <a:ext uri="{FF2B5EF4-FFF2-40B4-BE49-F238E27FC236}">
                  <a16:creationId xmlns:a16="http://schemas.microsoft.com/office/drawing/2014/main" id="{2F1611A4-7637-4D8F-87F3-DFF01765AF21}"/>
                </a:ext>
              </a:extLst>
            </p:cNvPr>
            <p:cNvSpPr/>
            <p:nvPr/>
          </p:nvSpPr>
          <p:spPr>
            <a:xfrm>
              <a:off x="659265" y="1487552"/>
              <a:ext cx="4118435" cy="461665"/>
            </a:xfrm>
            <a:prstGeom prst="rect">
              <a:avLst/>
            </a:prstGeom>
          </p:spPr>
          <p:txBody>
            <a:bodyPr wrap="none">
              <a:spAutoFit/>
            </a:body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Amazon CloudWatch alarms</a:t>
              </a:r>
            </a:p>
          </p:txBody>
        </p:sp>
        <p:sp>
          <p:nvSpPr>
            <p:cNvPr id="14" name="Rectangle 13">
              <a:extLst>
                <a:ext uri="{FF2B5EF4-FFF2-40B4-BE49-F238E27FC236}">
                  <a16:creationId xmlns:a16="http://schemas.microsoft.com/office/drawing/2014/main" id="{69DC5149-B793-497A-A3B8-21A25566B14B}"/>
                </a:ext>
              </a:extLst>
            </p:cNvPr>
            <p:cNvSpPr/>
            <p:nvPr/>
          </p:nvSpPr>
          <p:spPr>
            <a:xfrm>
              <a:off x="659265" y="2841640"/>
              <a:ext cx="4099199" cy="461665"/>
            </a:xfrm>
            <a:prstGeom prst="rect">
              <a:avLst/>
            </a:prstGeom>
          </p:spPr>
          <p:txBody>
            <a:bodyPr wrap="none">
              <a:spAutoFit/>
            </a:body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Amazon EventBridge events</a:t>
              </a:r>
            </a:p>
          </p:txBody>
        </p:sp>
        <p:sp>
          <p:nvSpPr>
            <p:cNvPr id="4" name="Rectangle 3">
              <a:extLst>
                <a:ext uri="{FF2B5EF4-FFF2-40B4-BE49-F238E27FC236}">
                  <a16:creationId xmlns:a16="http://schemas.microsoft.com/office/drawing/2014/main" id="{E18EEF34-74F9-49F7-B94A-B38D9FA4BB24}"/>
                </a:ext>
              </a:extLst>
            </p:cNvPr>
            <p:cNvSpPr/>
            <p:nvPr/>
          </p:nvSpPr>
          <p:spPr>
            <a:xfrm>
              <a:off x="659265" y="3815620"/>
              <a:ext cx="4854214" cy="830997"/>
            </a:xfrm>
            <a:prstGeom prst="rect">
              <a:avLst/>
            </a:prstGeom>
          </p:spPr>
          <p:txBody>
            <a:bodyPr wrap="none">
              <a:spAutoFit/>
            </a:body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Amazon CloudWatch Application </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Insights for .NET and SQL Server</a:t>
              </a:r>
            </a:p>
          </p:txBody>
        </p:sp>
        <p:sp>
          <p:nvSpPr>
            <p:cNvPr id="10" name="Rectangle 9">
              <a:extLst>
                <a:ext uri="{FF2B5EF4-FFF2-40B4-BE49-F238E27FC236}">
                  <a16:creationId xmlns:a16="http://schemas.microsoft.com/office/drawing/2014/main" id="{8968F43D-7466-42B7-85C7-7466E3CDAA88}"/>
                </a:ext>
              </a:extLst>
            </p:cNvPr>
            <p:cNvSpPr/>
            <p:nvPr/>
          </p:nvSpPr>
          <p:spPr>
            <a:xfrm>
              <a:off x="659265" y="5535200"/>
              <a:ext cx="2432076" cy="461665"/>
            </a:xfrm>
            <a:prstGeom prst="rect">
              <a:avLst/>
            </a:prstGeom>
          </p:spPr>
          <p:txBody>
            <a:bodyPr wrap="none">
              <a:spAutoFit/>
            </a:body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Manual creation</a:t>
              </a:r>
            </a:p>
          </p:txBody>
        </p:sp>
        <p:grpSp>
          <p:nvGrpSpPr>
            <p:cNvPr id="17" name="Group 16">
              <a:extLst>
                <a:ext uri="{FF2B5EF4-FFF2-40B4-BE49-F238E27FC236}">
                  <a16:creationId xmlns:a16="http://schemas.microsoft.com/office/drawing/2014/main" id="{3FF46A60-07B2-43FB-BD98-CA4751882AC8}"/>
                </a:ext>
                <a:ext uri="{C183D7F6-B498-43B3-948B-1728B52AA6E4}">
                  <adec:decorative xmlns:adec="http://schemas.microsoft.com/office/drawing/2017/decorative" val="1"/>
                </a:ext>
              </a:extLst>
            </p:cNvPr>
            <p:cNvGrpSpPr/>
            <p:nvPr/>
          </p:nvGrpSpPr>
          <p:grpSpPr>
            <a:xfrm>
              <a:off x="682820" y="1946311"/>
              <a:ext cx="7125948" cy="4054862"/>
              <a:chOff x="682820" y="1946311"/>
              <a:chExt cx="7125948" cy="4054862"/>
            </a:xfrm>
          </p:grpSpPr>
          <p:cxnSp>
            <p:nvCxnSpPr>
              <p:cNvPr id="7" name="Straight Connector 6">
                <a:extLst>
                  <a:ext uri="{FF2B5EF4-FFF2-40B4-BE49-F238E27FC236}">
                    <a16:creationId xmlns:a16="http://schemas.microsoft.com/office/drawing/2014/main" id="{562C7E8F-215D-4B5C-97F9-87A2FF472632}"/>
                  </a:ext>
                  <a:ext uri="{C183D7F6-B498-43B3-948B-1728B52AA6E4}">
                    <adec:decorative xmlns:adec="http://schemas.microsoft.com/office/drawing/2017/decorative" val="1"/>
                  </a:ext>
                </a:extLst>
              </p:cNvPr>
              <p:cNvCxnSpPr/>
              <p:nvPr/>
            </p:nvCxnSpPr>
            <p:spPr>
              <a:xfrm>
                <a:off x="682820" y="1946311"/>
                <a:ext cx="466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B4ED85-0B89-4B2F-8D5C-C3CC6A7E8977}"/>
                  </a:ext>
                  <a:ext uri="{C183D7F6-B498-43B3-948B-1728B52AA6E4}">
                    <adec:decorative xmlns:adec="http://schemas.microsoft.com/office/drawing/2017/decorative" val="1"/>
                  </a:ext>
                </a:extLst>
              </p:cNvPr>
              <p:cNvCxnSpPr/>
              <p:nvPr/>
            </p:nvCxnSpPr>
            <p:spPr>
              <a:xfrm>
                <a:off x="682820" y="4649553"/>
                <a:ext cx="466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C769B5-508D-4BC4-A83B-2F46CC12FFE2}"/>
                  </a:ext>
                  <a:ext uri="{C183D7F6-B498-43B3-948B-1728B52AA6E4}">
                    <adec:decorative xmlns:adec="http://schemas.microsoft.com/office/drawing/2017/decorative" val="1"/>
                  </a:ext>
                </a:extLst>
              </p:cNvPr>
              <p:cNvCxnSpPr/>
              <p:nvPr/>
            </p:nvCxnSpPr>
            <p:spPr>
              <a:xfrm>
                <a:off x="682820" y="6001173"/>
                <a:ext cx="466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Elbow Connector 38">
                <a:extLst>
                  <a:ext uri="{FF2B5EF4-FFF2-40B4-BE49-F238E27FC236}">
                    <a16:creationId xmlns:a16="http://schemas.microsoft.com/office/drawing/2014/main" id="{8E542D3D-7B93-4229-A2CB-EC66710D8A7B}"/>
                  </a:ext>
                  <a:ext uri="{C183D7F6-B498-43B3-948B-1728B52AA6E4}">
                    <adec:decorative xmlns:adec="http://schemas.microsoft.com/office/drawing/2017/decorative" val="1"/>
                  </a:ext>
                </a:extLst>
              </p:cNvPr>
              <p:cNvCxnSpPr>
                <a:cxnSpLocks/>
              </p:cNvCxnSpPr>
              <p:nvPr/>
            </p:nvCxnSpPr>
            <p:spPr>
              <a:xfrm>
                <a:off x="5600700" y="1949217"/>
                <a:ext cx="2208068" cy="1982073"/>
              </a:xfrm>
              <a:prstGeom prst="bentConnector3">
                <a:avLst>
                  <a:gd name="adj1" fmla="val 50000"/>
                </a:avLst>
              </a:prstGeom>
              <a:ln w="25400" cmpd="sng">
                <a:solidFill>
                  <a:srgbClr val="00B050"/>
                </a:solidFill>
                <a:prstDash val="solid"/>
                <a:headEnd type="ova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A92F03-637D-4BBA-A82A-C495EE902EEA}"/>
                  </a:ext>
                  <a:ext uri="{C183D7F6-B498-43B3-948B-1728B52AA6E4}">
                    <adec:decorative xmlns:adec="http://schemas.microsoft.com/office/drawing/2017/decorative" val="1"/>
                  </a:ext>
                </a:extLst>
              </p:cNvPr>
              <p:cNvCxnSpPr/>
              <p:nvPr/>
            </p:nvCxnSpPr>
            <p:spPr>
              <a:xfrm flipH="1" flipV="1">
                <a:off x="5600700" y="3292809"/>
                <a:ext cx="1104034" cy="2"/>
              </a:xfrm>
              <a:prstGeom prst="line">
                <a:avLst/>
              </a:prstGeom>
              <a:ln w="25400">
                <a:solidFill>
                  <a:srgbClr val="00B05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Elbow Connector 67">
                <a:extLst>
                  <a:ext uri="{FF2B5EF4-FFF2-40B4-BE49-F238E27FC236}">
                    <a16:creationId xmlns:a16="http://schemas.microsoft.com/office/drawing/2014/main" id="{862491A1-CB22-4A64-93DC-0ED3F1924794}"/>
                  </a:ext>
                  <a:ext uri="{C183D7F6-B498-43B3-948B-1728B52AA6E4}">
                    <adec:decorative xmlns:adec="http://schemas.microsoft.com/office/drawing/2017/decorative" val="1"/>
                  </a:ext>
                </a:extLst>
              </p:cNvPr>
              <p:cNvCxnSpPr>
                <a:cxnSpLocks/>
              </p:cNvCxnSpPr>
              <p:nvPr/>
            </p:nvCxnSpPr>
            <p:spPr>
              <a:xfrm flipV="1">
                <a:off x="5600700" y="3931291"/>
                <a:ext cx="2208068" cy="2065575"/>
              </a:xfrm>
              <a:prstGeom prst="bentConnector3">
                <a:avLst>
                  <a:gd name="adj1" fmla="val 50000"/>
                </a:avLst>
              </a:prstGeom>
              <a:ln w="25400">
                <a:solidFill>
                  <a:srgbClr val="00B050"/>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51C444-18C0-4E1D-B833-B64B7BA7CB3E}"/>
                  </a:ext>
                  <a:ext uri="{C183D7F6-B498-43B3-948B-1728B52AA6E4}">
                    <adec:decorative xmlns:adec="http://schemas.microsoft.com/office/drawing/2017/decorative" val="1"/>
                  </a:ext>
                </a:extLst>
              </p:cNvPr>
              <p:cNvCxnSpPr/>
              <p:nvPr/>
            </p:nvCxnSpPr>
            <p:spPr>
              <a:xfrm>
                <a:off x="682820" y="3297932"/>
                <a:ext cx="466344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ADDB7E-0A45-46EA-AD85-A377B01D2582}"/>
                  </a:ext>
                  <a:ext uri="{C183D7F6-B498-43B3-948B-1728B52AA6E4}">
                    <adec:decorative xmlns:adec="http://schemas.microsoft.com/office/drawing/2017/decorative" val="1"/>
                  </a:ext>
                </a:extLst>
              </p:cNvPr>
              <p:cNvCxnSpPr/>
              <p:nvPr/>
            </p:nvCxnSpPr>
            <p:spPr>
              <a:xfrm flipH="1" flipV="1">
                <a:off x="5600700" y="4635587"/>
                <a:ext cx="1104034" cy="2"/>
              </a:xfrm>
              <a:prstGeom prst="line">
                <a:avLst/>
              </a:prstGeom>
              <a:ln w="25400">
                <a:solidFill>
                  <a:srgbClr val="00B050"/>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5" name="Rounded Rectangle 18">
            <a:extLst>
              <a:ext uri="{FF2B5EF4-FFF2-40B4-BE49-F238E27FC236}">
                <a16:creationId xmlns:a16="http://schemas.microsoft.com/office/drawing/2014/main" id="{7978321D-571B-43A1-9402-B11E76C2BD56}"/>
              </a:ext>
            </a:extLst>
          </p:cNvPr>
          <p:cNvSpPr/>
          <p:nvPr/>
        </p:nvSpPr>
        <p:spPr>
          <a:xfrm>
            <a:off x="8023473" y="2632526"/>
            <a:ext cx="3546231" cy="259753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OpsItems</a:t>
            </a:r>
          </a:p>
          <a:p>
            <a:pPr marL="342900" indent="-342900">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Security issues</a:t>
            </a:r>
          </a:p>
          <a:p>
            <a:pPr marL="342900" indent="-342900">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Performance issues</a:t>
            </a:r>
          </a:p>
          <a:p>
            <a:pPr marL="342900" indent="-342900">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Failures</a:t>
            </a:r>
          </a:p>
          <a:p>
            <a:pPr marL="342900" indent="-342900">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Health alerts</a:t>
            </a:r>
          </a:p>
          <a:p>
            <a:pPr marL="342900" indent="-342900">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State changes</a:t>
            </a:r>
          </a:p>
        </p:txBody>
      </p:sp>
    </p:spTree>
    <p:custDataLst>
      <p:tags r:id="rId1"/>
    </p:custDataLst>
    <p:extLst>
      <p:ext uri="{BB962C8B-B14F-4D97-AF65-F5344CB8AC3E}">
        <p14:creationId xmlns:p14="http://schemas.microsoft.com/office/powerpoint/2010/main" val="1132818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497BBC9-6807-46FA-AABA-AA6205E1F73B}"/>
              </a:ext>
            </a:extLst>
          </p:cNvPr>
          <p:cNvSpPr>
            <a:spLocks noGrp="1"/>
          </p:cNvSpPr>
          <p:nvPr>
            <p:ph type="sldNum" idx="97"/>
          </p:nvPr>
        </p:nvSpPr>
        <p:spPr/>
        <p:txBody>
          <a:bodyPr/>
          <a:lstStyle/>
          <a:p>
            <a:fld id="{4037B1B0-0345-4E15-985A-6BECCDBE474F}" type="slidenum">
              <a:rPr lang="en-US" smtClean="0"/>
              <a:pPr/>
              <a:t>14</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Application tools</a:t>
            </a:r>
          </a:p>
        </p:txBody>
      </p:sp>
    </p:spTree>
    <p:custDataLst>
      <p:tags r:id="rId1"/>
    </p:custDataLst>
    <p:extLst>
      <p:ext uri="{BB962C8B-B14F-4D97-AF65-F5344CB8AC3E}">
        <p14:creationId xmlns:p14="http://schemas.microsoft.com/office/powerpoint/2010/main" val="372727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898495F-5920-4B6A-B1F3-B26F55FCBFEA}"/>
              </a:ext>
            </a:extLst>
          </p:cNvPr>
          <p:cNvSpPr>
            <a:spLocks noGrp="1"/>
          </p:cNvSpPr>
          <p:nvPr>
            <p:ph type="sldNum" idx="97"/>
          </p:nvPr>
        </p:nvSpPr>
        <p:spPr/>
        <p:txBody>
          <a:bodyPr/>
          <a:lstStyle/>
          <a:p>
            <a:fld id="{930176A1-BCF0-4712-97A6-6B495F55390B}" type="slidenum">
              <a:rPr lang="en-US" smtClean="0"/>
              <a:pPr/>
              <a:t>15</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83128" y="292099"/>
            <a:ext cx="4305299" cy="3136901"/>
          </a:xfrm>
        </p:spPr>
        <p:txBody>
          <a:bodyPr/>
          <a:lstStyle/>
          <a:p>
            <a:r>
              <a:rPr lang="en-US" dirty="0"/>
              <a:t>Application tools</a:t>
            </a:r>
            <a:br>
              <a:rPr lang="en-US" dirty="0"/>
            </a:br>
            <a:r>
              <a:rPr lang="en-US" dirty="0"/>
              <a:t>for administrators</a:t>
            </a:r>
          </a:p>
        </p:txBody>
      </p:sp>
      <p:sp>
        <p:nvSpPr>
          <p:cNvPr id="15" name="Text Placeholder 6">
            <a:extLst>
              <a:ext uri="{FF2B5EF4-FFF2-40B4-BE49-F238E27FC236}">
                <a16:creationId xmlns:a16="http://schemas.microsoft.com/office/drawing/2014/main" id="{CC896627-7464-449C-88FF-24F9DFB3BF84}"/>
              </a:ext>
            </a:extLst>
          </p:cNvPr>
          <p:cNvSpPr>
            <a:spLocks noGrp="1"/>
          </p:cNvSpPr>
          <p:nvPr>
            <p:ph type="body" idx="3"/>
          </p:nvPr>
        </p:nvSpPr>
        <p:spPr>
          <a:xfrm>
            <a:off x="4592635" y="292099"/>
            <a:ext cx="7347728" cy="6142651"/>
          </a:xfrm>
        </p:spPr>
        <p:txBody>
          <a:bodyPr/>
          <a:lstStyle/>
          <a:p>
            <a:pPr marL="0" indent="0">
              <a:buNone/>
            </a:pPr>
            <a:r>
              <a:rPr lang="en-US" b="1" dirty="0">
                <a:latin typeface="Amazon Ember Display" panose="020F0603020204020204" pitchFamily="34" charset="0"/>
                <a:ea typeface="Amazon Ember Display" panose="020F0603020204020204" pitchFamily="34" charset="0"/>
                <a:cs typeface="Amazon Ember Display" panose="020F0603020204020204" pitchFamily="34" charset="0"/>
              </a:rPr>
              <a:t>Administrators need to do the following:</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Organize resources.</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Create, manage, and deploy application configurations.</a:t>
            </a:r>
          </a:p>
          <a:p>
            <a:pPr>
              <a:spcAft>
                <a:spcPts val="2400"/>
              </a:spcAft>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Securely store configuration and secrets data.</a:t>
            </a:r>
          </a:p>
          <a:p>
            <a:pPr marL="0" indent="0">
              <a:buNone/>
            </a:pPr>
            <a:r>
              <a:rPr lang="en-US" b="1" dirty="0">
                <a:latin typeface="Amazon Ember Display" panose="020F0603020204020204" pitchFamily="34" charset="0"/>
                <a:ea typeface="Amazon Ember Display" panose="020F0603020204020204" pitchFamily="34" charset="0"/>
                <a:cs typeface="Amazon Ember Display" panose="020F0603020204020204" pitchFamily="34" charset="0"/>
              </a:rPr>
              <a:t>Systems Manager capabilities:</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Application Manager</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AWS AppConfig</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Parameter Store</a:t>
            </a:r>
          </a:p>
        </p:txBody>
      </p:sp>
      <p:grpSp>
        <p:nvGrpSpPr>
          <p:cNvPr id="9" name="CloudGearIcon">
            <a:extLst>
              <a:ext uri="{FF2B5EF4-FFF2-40B4-BE49-F238E27FC236}">
                <a16:creationId xmlns:a16="http://schemas.microsoft.com/office/drawing/2014/main" id="{30FC14D8-2E07-456E-882C-79D16723EDD1}"/>
              </a:ext>
              <a:ext uri="{C183D7F6-B498-43B3-948B-1728B52AA6E4}">
                <adec:decorative xmlns:adec="http://schemas.microsoft.com/office/drawing/2017/decorative" val="1"/>
              </a:ext>
            </a:extLst>
          </p:cNvPr>
          <p:cNvGrpSpPr/>
          <p:nvPr/>
        </p:nvGrpSpPr>
        <p:grpSpPr>
          <a:xfrm>
            <a:off x="839157" y="2969173"/>
            <a:ext cx="2823062" cy="1449551"/>
            <a:chOff x="1507941" y="1960936"/>
            <a:chExt cx="1184186" cy="608042"/>
          </a:xfrm>
        </p:grpSpPr>
        <p:sp>
          <p:nvSpPr>
            <p:cNvPr id="10" name="Freeform: Shape 4">
              <a:extLst>
                <a:ext uri="{FF2B5EF4-FFF2-40B4-BE49-F238E27FC236}">
                  <a16:creationId xmlns:a16="http://schemas.microsoft.com/office/drawing/2014/main" id="{6E719892-2A0F-4696-AD18-44C05D0B5DA9}"/>
                </a:ext>
                <a:ext uri="{C183D7F6-B498-43B3-948B-1728B52AA6E4}">
                  <adec:decorative xmlns:adec="http://schemas.microsoft.com/office/drawing/2017/decorative" val="1"/>
                </a:ext>
              </a:extLst>
            </p:cNvPr>
            <p:cNvSpPr/>
            <p:nvPr/>
          </p:nvSpPr>
          <p:spPr>
            <a:xfrm>
              <a:off x="1507941" y="1960936"/>
              <a:ext cx="842724" cy="608042"/>
            </a:xfrm>
            <a:custGeom>
              <a:avLst/>
              <a:gdLst>
                <a:gd name="connsiteX0" fmla="*/ 764852 w 842724"/>
                <a:gd name="connsiteY0" fmla="*/ 97073 h 608041"/>
                <a:gd name="connsiteX1" fmla="*/ 510968 w 842724"/>
                <a:gd name="connsiteY1" fmla="*/ 16001 h 608041"/>
                <a:gd name="connsiteX2" fmla="*/ 221882 w 842724"/>
                <a:gd name="connsiteY2" fmla="*/ 269885 h 608041"/>
                <a:gd name="connsiteX3" fmla="*/ 183479 w 842724"/>
                <a:gd name="connsiteY3" fmla="*/ 265618 h 608041"/>
                <a:gd name="connsiteX4" fmla="*/ 16001 w 842724"/>
                <a:gd name="connsiteY4" fmla="*/ 433096 h 608041"/>
                <a:gd name="connsiteX5" fmla="*/ 183479 w 842724"/>
                <a:gd name="connsiteY5" fmla="*/ 600574 h 608041"/>
                <a:gd name="connsiteX6" fmla="*/ 836324 w 842724"/>
                <a:gd name="connsiteY6" fmla="*/ 600574 h 60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24" h="608041">
                  <a:moveTo>
                    <a:pt x="764852" y="97073"/>
                  </a:moveTo>
                  <a:cubicBezTo>
                    <a:pt x="672046" y="17068"/>
                    <a:pt x="556838" y="16001"/>
                    <a:pt x="510968" y="16001"/>
                  </a:cubicBezTo>
                  <a:cubicBezTo>
                    <a:pt x="362691" y="16001"/>
                    <a:pt x="240016" y="126942"/>
                    <a:pt x="221882" y="269885"/>
                  </a:cubicBezTo>
                  <a:cubicBezTo>
                    <a:pt x="209081" y="266685"/>
                    <a:pt x="196280" y="265618"/>
                    <a:pt x="183479" y="265618"/>
                  </a:cubicBezTo>
                  <a:cubicBezTo>
                    <a:pt x="90673" y="265618"/>
                    <a:pt x="16001" y="340290"/>
                    <a:pt x="16001" y="433096"/>
                  </a:cubicBezTo>
                  <a:cubicBezTo>
                    <a:pt x="16001" y="525903"/>
                    <a:pt x="90673" y="600574"/>
                    <a:pt x="183479" y="600574"/>
                  </a:cubicBezTo>
                  <a:cubicBezTo>
                    <a:pt x="240016" y="600574"/>
                    <a:pt x="762719" y="600574"/>
                    <a:pt x="836324" y="600574"/>
                  </a:cubicBezTo>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1" name="Group 10">
              <a:extLst>
                <a:ext uri="{FF2B5EF4-FFF2-40B4-BE49-F238E27FC236}">
                  <a16:creationId xmlns:a16="http://schemas.microsoft.com/office/drawing/2014/main" id="{23628BB8-815A-4ABD-8688-CBDDD94D30F2}"/>
                </a:ext>
              </a:extLst>
            </p:cNvPr>
            <p:cNvGrpSpPr/>
            <p:nvPr/>
          </p:nvGrpSpPr>
          <p:grpSpPr>
            <a:xfrm>
              <a:off x="2227313" y="2064156"/>
              <a:ext cx="464814" cy="464814"/>
              <a:chOff x="3402969" y="1478939"/>
              <a:chExt cx="911458" cy="911458"/>
            </a:xfrm>
          </p:grpSpPr>
          <p:sp>
            <p:nvSpPr>
              <p:cNvPr id="12" name="Freeform: Shape 20">
                <a:extLst>
                  <a:ext uri="{FF2B5EF4-FFF2-40B4-BE49-F238E27FC236}">
                    <a16:creationId xmlns:a16="http://schemas.microsoft.com/office/drawing/2014/main" id="{FA1E7E4B-A62B-43A6-897E-5B5D6CB083C6}"/>
                  </a:ext>
                  <a:ext uri="{C183D7F6-B498-43B3-948B-1728B52AA6E4}">
                    <adec:decorative xmlns:adec="http://schemas.microsoft.com/office/drawing/2017/decorative" val="1"/>
                  </a:ext>
                </a:extLst>
              </p:cNvPr>
              <p:cNvSpPr/>
              <p:nvPr/>
            </p:nvSpPr>
            <p:spPr>
              <a:xfrm>
                <a:off x="3402969" y="1478939"/>
                <a:ext cx="911458" cy="911458"/>
              </a:xfrm>
              <a:custGeom>
                <a:avLst/>
                <a:gdLst>
                  <a:gd name="connsiteX0" fmla="*/ 104594 w 911458"/>
                  <a:gd name="connsiteY0" fmla="*/ 718707 h 911458"/>
                  <a:gd name="connsiteX1" fmla="*/ 122524 w 911458"/>
                  <a:gd name="connsiteY1" fmla="*/ 739626 h 911458"/>
                  <a:gd name="connsiteX2" fmla="*/ 140454 w 911458"/>
                  <a:gd name="connsiteY2" fmla="*/ 760545 h 911458"/>
                  <a:gd name="connsiteX3" fmla="*/ 158384 w 911458"/>
                  <a:gd name="connsiteY3" fmla="*/ 781463 h 911458"/>
                  <a:gd name="connsiteX4" fmla="*/ 279414 w 911458"/>
                  <a:gd name="connsiteY4" fmla="*/ 718707 h 911458"/>
                  <a:gd name="connsiteX5" fmla="*/ 366077 w 911458"/>
                  <a:gd name="connsiteY5" fmla="*/ 762039 h 911458"/>
                  <a:gd name="connsiteX6" fmla="*/ 389984 w 911458"/>
                  <a:gd name="connsiteY6" fmla="*/ 896516 h 911458"/>
                  <a:gd name="connsiteX7" fmla="*/ 416880 w 911458"/>
                  <a:gd name="connsiteY7" fmla="*/ 898010 h 911458"/>
                  <a:gd name="connsiteX8" fmla="*/ 443775 w 911458"/>
                  <a:gd name="connsiteY8" fmla="*/ 898010 h 911458"/>
                  <a:gd name="connsiteX9" fmla="*/ 470671 w 911458"/>
                  <a:gd name="connsiteY9" fmla="*/ 899504 h 911458"/>
                  <a:gd name="connsiteX10" fmla="*/ 512508 w 911458"/>
                  <a:gd name="connsiteY10" fmla="*/ 769510 h 911458"/>
                  <a:gd name="connsiteX11" fmla="*/ 603654 w 911458"/>
                  <a:gd name="connsiteY11" fmla="*/ 738132 h 911458"/>
                  <a:gd name="connsiteX12" fmla="*/ 715719 w 911458"/>
                  <a:gd name="connsiteY12" fmla="*/ 815830 h 911458"/>
                  <a:gd name="connsiteX13" fmla="*/ 736637 w 911458"/>
                  <a:gd name="connsiteY13" fmla="*/ 797899 h 911458"/>
                  <a:gd name="connsiteX14" fmla="*/ 757556 w 911458"/>
                  <a:gd name="connsiteY14" fmla="*/ 779969 h 911458"/>
                  <a:gd name="connsiteX15" fmla="*/ 778475 w 911458"/>
                  <a:gd name="connsiteY15" fmla="*/ 762039 h 911458"/>
                  <a:gd name="connsiteX16" fmla="*/ 715719 w 911458"/>
                  <a:gd name="connsiteY16" fmla="*/ 641009 h 911458"/>
                  <a:gd name="connsiteX17" fmla="*/ 759050 w 911458"/>
                  <a:gd name="connsiteY17" fmla="*/ 554346 h 911458"/>
                  <a:gd name="connsiteX18" fmla="*/ 893528 w 911458"/>
                  <a:gd name="connsiteY18" fmla="*/ 530439 h 911458"/>
                  <a:gd name="connsiteX19" fmla="*/ 895022 w 911458"/>
                  <a:gd name="connsiteY19" fmla="*/ 503543 h 911458"/>
                  <a:gd name="connsiteX20" fmla="*/ 896516 w 911458"/>
                  <a:gd name="connsiteY20" fmla="*/ 476648 h 911458"/>
                  <a:gd name="connsiteX21" fmla="*/ 898010 w 911458"/>
                  <a:gd name="connsiteY21" fmla="*/ 449752 h 911458"/>
                  <a:gd name="connsiteX22" fmla="*/ 768015 w 911458"/>
                  <a:gd name="connsiteY22" fmla="*/ 407915 h 911458"/>
                  <a:gd name="connsiteX23" fmla="*/ 736637 w 911458"/>
                  <a:gd name="connsiteY23" fmla="*/ 316769 h 911458"/>
                  <a:gd name="connsiteX24" fmla="*/ 814335 w 911458"/>
                  <a:gd name="connsiteY24" fmla="*/ 204704 h 911458"/>
                  <a:gd name="connsiteX25" fmla="*/ 796405 w 911458"/>
                  <a:gd name="connsiteY25" fmla="*/ 183786 h 911458"/>
                  <a:gd name="connsiteX26" fmla="*/ 778475 w 911458"/>
                  <a:gd name="connsiteY26" fmla="*/ 162867 h 911458"/>
                  <a:gd name="connsiteX27" fmla="*/ 760544 w 911458"/>
                  <a:gd name="connsiteY27" fmla="*/ 141948 h 911458"/>
                  <a:gd name="connsiteX28" fmla="*/ 639515 w 911458"/>
                  <a:gd name="connsiteY28" fmla="*/ 203210 h 911458"/>
                  <a:gd name="connsiteX29" fmla="*/ 552852 w 911458"/>
                  <a:gd name="connsiteY29" fmla="*/ 159879 h 911458"/>
                  <a:gd name="connsiteX30" fmla="*/ 528944 w 911458"/>
                  <a:gd name="connsiteY30" fmla="*/ 26895 h 911458"/>
                  <a:gd name="connsiteX31" fmla="*/ 502049 w 911458"/>
                  <a:gd name="connsiteY31" fmla="*/ 25401 h 911458"/>
                  <a:gd name="connsiteX32" fmla="*/ 475153 w 911458"/>
                  <a:gd name="connsiteY32" fmla="*/ 23907 h 911458"/>
                  <a:gd name="connsiteX33" fmla="*/ 448258 w 911458"/>
                  <a:gd name="connsiteY33" fmla="*/ 22413 h 911458"/>
                  <a:gd name="connsiteX34" fmla="*/ 406421 w 911458"/>
                  <a:gd name="connsiteY34" fmla="*/ 150914 h 911458"/>
                  <a:gd name="connsiteX35" fmla="*/ 313781 w 911458"/>
                  <a:gd name="connsiteY35" fmla="*/ 182292 h 911458"/>
                  <a:gd name="connsiteX36" fmla="*/ 203210 w 911458"/>
                  <a:gd name="connsiteY36" fmla="*/ 104594 h 911458"/>
                  <a:gd name="connsiteX37" fmla="*/ 182292 w 911458"/>
                  <a:gd name="connsiteY37" fmla="*/ 122524 h 911458"/>
                  <a:gd name="connsiteX38" fmla="*/ 161373 w 911458"/>
                  <a:gd name="connsiteY38" fmla="*/ 140454 h 911458"/>
                  <a:gd name="connsiteX39" fmla="*/ 140454 w 911458"/>
                  <a:gd name="connsiteY39" fmla="*/ 158384 h 911458"/>
                  <a:gd name="connsiteX40" fmla="*/ 201716 w 911458"/>
                  <a:gd name="connsiteY40" fmla="*/ 279414 h 911458"/>
                  <a:gd name="connsiteX41" fmla="*/ 158384 w 911458"/>
                  <a:gd name="connsiteY41" fmla="*/ 366077 h 911458"/>
                  <a:gd name="connsiteX42" fmla="*/ 25401 w 911458"/>
                  <a:gd name="connsiteY42" fmla="*/ 389984 h 911458"/>
                  <a:gd name="connsiteX43" fmla="*/ 25401 w 911458"/>
                  <a:gd name="connsiteY43" fmla="*/ 419868 h 911458"/>
                  <a:gd name="connsiteX44" fmla="*/ 23907 w 911458"/>
                  <a:gd name="connsiteY44" fmla="*/ 446764 h 911458"/>
                  <a:gd name="connsiteX45" fmla="*/ 22413 w 911458"/>
                  <a:gd name="connsiteY45" fmla="*/ 473659 h 911458"/>
                  <a:gd name="connsiteX46" fmla="*/ 150914 w 911458"/>
                  <a:gd name="connsiteY46" fmla="*/ 515497 h 911458"/>
                  <a:gd name="connsiteX47" fmla="*/ 182292 w 911458"/>
                  <a:gd name="connsiteY47" fmla="*/ 606643 h 911458"/>
                  <a:gd name="connsiteX48" fmla="*/ 104594 w 911458"/>
                  <a:gd name="connsiteY48" fmla="*/ 718707 h 91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58" h="911458">
                    <a:moveTo>
                      <a:pt x="104594" y="718707"/>
                    </a:moveTo>
                    <a:lnTo>
                      <a:pt x="122524" y="739626"/>
                    </a:lnTo>
                    <a:lnTo>
                      <a:pt x="140454" y="760545"/>
                    </a:lnTo>
                    <a:lnTo>
                      <a:pt x="158384" y="781463"/>
                    </a:lnTo>
                    <a:lnTo>
                      <a:pt x="279414" y="718707"/>
                    </a:lnTo>
                    <a:cubicBezTo>
                      <a:pt x="306310" y="738132"/>
                      <a:pt x="336194" y="751579"/>
                      <a:pt x="366077" y="762039"/>
                    </a:cubicBezTo>
                    <a:lnTo>
                      <a:pt x="389984" y="896516"/>
                    </a:lnTo>
                    <a:lnTo>
                      <a:pt x="416880" y="898010"/>
                    </a:lnTo>
                    <a:lnTo>
                      <a:pt x="443775" y="898010"/>
                    </a:lnTo>
                    <a:lnTo>
                      <a:pt x="470671" y="899504"/>
                    </a:lnTo>
                    <a:lnTo>
                      <a:pt x="512508" y="769510"/>
                    </a:lnTo>
                    <a:cubicBezTo>
                      <a:pt x="543886" y="763533"/>
                      <a:pt x="575265" y="753074"/>
                      <a:pt x="603654" y="738132"/>
                    </a:cubicBezTo>
                    <a:lnTo>
                      <a:pt x="715719" y="815830"/>
                    </a:lnTo>
                    <a:lnTo>
                      <a:pt x="736637" y="797899"/>
                    </a:lnTo>
                    <a:lnTo>
                      <a:pt x="757556" y="779969"/>
                    </a:lnTo>
                    <a:lnTo>
                      <a:pt x="778475" y="762039"/>
                    </a:lnTo>
                    <a:lnTo>
                      <a:pt x="715719" y="641009"/>
                    </a:lnTo>
                    <a:cubicBezTo>
                      <a:pt x="735143" y="614114"/>
                      <a:pt x="748591" y="585724"/>
                      <a:pt x="759050" y="554346"/>
                    </a:cubicBezTo>
                    <a:lnTo>
                      <a:pt x="893528" y="530439"/>
                    </a:lnTo>
                    <a:lnTo>
                      <a:pt x="895022" y="503543"/>
                    </a:lnTo>
                    <a:lnTo>
                      <a:pt x="896516" y="476648"/>
                    </a:lnTo>
                    <a:lnTo>
                      <a:pt x="898010" y="449752"/>
                    </a:lnTo>
                    <a:lnTo>
                      <a:pt x="768015" y="407915"/>
                    </a:lnTo>
                    <a:cubicBezTo>
                      <a:pt x="762039" y="376537"/>
                      <a:pt x="753073" y="345159"/>
                      <a:pt x="736637" y="316769"/>
                    </a:cubicBezTo>
                    <a:lnTo>
                      <a:pt x="814335" y="204704"/>
                    </a:lnTo>
                    <a:lnTo>
                      <a:pt x="796405" y="183786"/>
                    </a:lnTo>
                    <a:lnTo>
                      <a:pt x="778475" y="162867"/>
                    </a:lnTo>
                    <a:lnTo>
                      <a:pt x="760544" y="141948"/>
                    </a:lnTo>
                    <a:lnTo>
                      <a:pt x="639515" y="203210"/>
                    </a:lnTo>
                    <a:cubicBezTo>
                      <a:pt x="612619" y="183786"/>
                      <a:pt x="582735" y="170338"/>
                      <a:pt x="552852" y="159879"/>
                    </a:cubicBezTo>
                    <a:lnTo>
                      <a:pt x="528944" y="26895"/>
                    </a:lnTo>
                    <a:lnTo>
                      <a:pt x="502049" y="25401"/>
                    </a:lnTo>
                    <a:lnTo>
                      <a:pt x="475153" y="23907"/>
                    </a:lnTo>
                    <a:lnTo>
                      <a:pt x="448258" y="22413"/>
                    </a:lnTo>
                    <a:lnTo>
                      <a:pt x="406421" y="150914"/>
                    </a:lnTo>
                    <a:cubicBezTo>
                      <a:pt x="375043" y="156890"/>
                      <a:pt x="343665" y="167350"/>
                      <a:pt x="313781" y="182292"/>
                    </a:cubicBezTo>
                    <a:lnTo>
                      <a:pt x="203210" y="104594"/>
                    </a:lnTo>
                    <a:lnTo>
                      <a:pt x="182292" y="122524"/>
                    </a:lnTo>
                    <a:lnTo>
                      <a:pt x="161373" y="140454"/>
                    </a:lnTo>
                    <a:lnTo>
                      <a:pt x="140454" y="158384"/>
                    </a:lnTo>
                    <a:lnTo>
                      <a:pt x="201716" y="279414"/>
                    </a:lnTo>
                    <a:cubicBezTo>
                      <a:pt x="182292" y="306310"/>
                      <a:pt x="168844" y="336194"/>
                      <a:pt x="158384" y="366077"/>
                    </a:cubicBezTo>
                    <a:lnTo>
                      <a:pt x="25401" y="389984"/>
                    </a:lnTo>
                    <a:lnTo>
                      <a:pt x="25401" y="419868"/>
                    </a:lnTo>
                    <a:lnTo>
                      <a:pt x="23907" y="446764"/>
                    </a:lnTo>
                    <a:lnTo>
                      <a:pt x="22413" y="473659"/>
                    </a:lnTo>
                    <a:lnTo>
                      <a:pt x="150914" y="515497"/>
                    </a:lnTo>
                    <a:cubicBezTo>
                      <a:pt x="156890" y="546875"/>
                      <a:pt x="167350" y="578253"/>
                      <a:pt x="182292" y="606643"/>
                    </a:cubicBezTo>
                    <a:lnTo>
                      <a:pt x="104594" y="718707"/>
                    </a:ln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Freeform: Shape 21">
                <a:extLst>
                  <a:ext uri="{FF2B5EF4-FFF2-40B4-BE49-F238E27FC236}">
                    <a16:creationId xmlns:a16="http://schemas.microsoft.com/office/drawing/2014/main" id="{AD028CC2-EC19-4CC1-A6EE-85C196424CCD}"/>
                  </a:ext>
                  <a:ext uri="{C183D7F6-B498-43B3-948B-1728B52AA6E4}">
                    <adec:decorative xmlns:adec="http://schemas.microsoft.com/office/drawing/2017/decorative" val="1"/>
                  </a:ext>
                </a:extLst>
              </p:cNvPr>
              <p:cNvSpPr/>
              <p:nvPr/>
            </p:nvSpPr>
            <p:spPr>
              <a:xfrm>
                <a:off x="3664453" y="1743412"/>
                <a:ext cx="388490" cy="388490"/>
              </a:xfrm>
              <a:custGeom>
                <a:avLst/>
                <a:gdLst>
                  <a:gd name="connsiteX0" fmla="*/ 372054 w 388490"/>
                  <a:gd name="connsiteY0" fmla="*/ 197234 h 388490"/>
                  <a:gd name="connsiteX1" fmla="*/ 197234 w 388490"/>
                  <a:gd name="connsiteY1" fmla="*/ 372054 h 388490"/>
                  <a:gd name="connsiteX2" fmla="*/ 22413 w 388490"/>
                  <a:gd name="connsiteY2" fmla="*/ 197234 h 388490"/>
                  <a:gd name="connsiteX3" fmla="*/ 197234 w 388490"/>
                  <a:gd name="connsiteY3" fmla="*/ 22413 h 388490"/>
                  <a:gd name="connsiteX4" fmla="*/ 372054 w 388490"/>
                  <a:gd name="connsiteY4" fmla="*/ 197234 h 3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90" h="388490">
                    <a:moveTo>
                      <a:pt x="372054" y="197234"/>
                    </a:moveTo>
                    <a:cubicBezTo>
                      <a:pt x="372054" y="293784"/>
                      <a:pt x="293784" y="372054"/>
                      <a:pt x="197234" y="372054"/>
                    </a:cubicBezTo>
                    <a:cubicBezTo>
                      <a:pt x="100683" y="372054"/>
                      <a:pt x="22413" y="293784"/>
                      <a:pt x="22413" y="197234"/>
                    </a:cubicBezTo>
                    <a:cubicBezTo>
                      <a:pt x="22413" y="100683"/>
                      <a:pt x="100683" y="22413"/>
                      <a:pt x="197234" y="22413"/>
                    </a:cubicBezTo>
                    <a:cubicBezTo>
                      <a:pt x="293784" y="22413"/>
                      <a:pt x="372054" y="100683"/>
                      <a:pt x="372054" y="197234"/>
                    </a:cubicBez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spTree>
    <p:custDataLst>
      <p:tags r:id="rId1"/>
    </p:custDataLst>
    <p:extLst>
      <p:ext uri="{BB962C8B-B14F-4D97-AF65-F5344CB8AC3E}">
        <p14:creationId xmlns:p14="http://schemas.microsoft.com/office/powerpoint/2010/main" val="322815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77F335E8-4C75-4DE1-8C56-6361527BCF9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16</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Application Manager</a:t>
            </a:r>
          </a:p>
        </p:txBody>
      </p:sp>
      <p:grpSp>
        <p:nvGrpSpPr>
          <p:cNvPr id="6" name="Group 5">
            <a:extLst>
              <a:ext uri="{FF2B5EF4-FFF2-40B4-BE49-F238E27FC236}">
                <a16:creationId xmlns:a16="http://schemas.microsoft.com/office/drawing/2014/main" id="{810292B0-B5E2-49D5-A53F-854F930EE7F5}"/>
              </a:ext>
              <a:ext uri="{C183D7F6-B498-43B3-948B-1728B52AA6E4}">
                <adec:decorative xmlns:adec="http://schemas.microsoft.com/office/drawing/2017/decorative" val="1"/>
              </a:ext>
            </a:extLst>
          </p:cNvPr>
          <p:cNvGrpSpPr/>
          <p:nvPr/>
        </p:nvGrpSpPr>
        <p:grpSpPr>
          <a:xfrm>
            <a:off x="2609474" y="1282836"/>
            <a:ext cx="9123670" cy="4791140"/>
            <a:chOff x="2649230" y="1421982"/>
            <a:chExt cx="9123670" cy="4791140"/>
          </a:xfrm>
        </p:grpSpPr>
        <p:pic>
          <p:nvPicPr>
            <p:cNvPr id="11" name="Picture 10">
              <a:extLst>
                <a:ext uri="{FF2B5EF4-FFF2-40B4-BE49-F238E27FC236}">
                  <a16:creationId xmlns:a16="http://schemas.microsoft.com/office/drawing/2014/main" id="{0A0A2BE8-407F-49C2-971A-18EDDEB9C3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28349" y="1421982"/>
              <a:ext cx="8944551" cy="4791140"/>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13" name="Connector: Elbow 12">
              <a:extLst>
                <a:ext uri="{FF2B5EF4-FFF2-40B4-BE49-F238E27FC236}">
                  <a16:creationId xmlns:a16="http://schemas.microsoft.com/office/drawing/2014/main" id="{1743CEF2-0172-4B1A-A2AF-70B484CD1595}"/>
                </a:ext>
                <a:ext uri="{C183D7F6-B498-43B3-948B-1728B52AA6E4}">
                  <adec:decorative xmlns:adec="http://schemas.microsoft.com/office/drawing/2017/decorative" val="1"/>
                </a:ext>
              </a:extLst>
            </p:cNvPr>
            <p:cNvCxnSpPr>
              <a:cxnSpLocks/>
            </p:cNvCxnSpPr>
            <p:nvPr/>
          </p:nvCxnSpPr>
          <p:spPr>
            <a:xfrm rot="5400000" flipH="1" flipV="1">
              <a:off x="6405665" y="-293615"/>
              <a:ext cx="603314" cy="8116184"/>
            </a:xfrm>
            <a:prstGeom prst="bentConnector2">
              <a:avLst/>
            </a:prstGeom>
            <a:ln w="25400">
              <a:solidFill>
                <a:schemeClr val="accent1">
                  <a:lumMod val="75000"/>
                  <a:lumOff val="25000"/>
                </a:schemeClr>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452318-0674-41B9-8C33-DBFF1A0B5B2D}"/>
                </a:ext>
                <a:ext uri="{C183D7F6-B498-43B3-948B-1728B52AA6E4}">
                  <adec:decorative xmlns:adec="http://schemas.microsoft.com/office/drawing/2017/decorative" val="1"/>
                </a:ext>
              </a:extLst>
            </p:cNvPr>
            <p:cNvCxnSpPr>
              <a:cxnSpLocks/>
            </p:cNvCxnSpPr>
            <p:nvPr/>
          </p:nvCxnSpPr>
          <p:spPr>
            <a:xfrm flipH="1">
              <a:off x="10765413"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04744A-B170-4E6E-A1E5-CB90C6E54D44}"/>
                </a:ext>
                <a:ext uri="{C183D7F6-B498-43B3-948B-1728B52AA6E4}">
                  <adec:decorative xmlns:adec="http://schemas.microsoft.com/office/drawing/2017/decorative" val="1"/>
                </a:ext>
              </a:extLst>
            </p:cNvPr>
            <p:cNvCxnSpPr>
              <a:cxnSpLocks/>
            </p:cNvCxnSpPr>
            <p:nvPr/>
          </p:nvCxnSpPr>
          <p:spPr>
            <a:xfrm flipH="1">
              <a:off x="9426665"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A14B84-B8E4-40E1-B89D-DAA910F77456}"/>
                </a:ext>
                <a:ext uri="{C183D7F6-B498-43B3-948B-1728B52AA6E4}">
                  <adec:decorative xmlns:adec="http://schemas.microsoft.com/office/drawing/2017/decorative" val="1"/>
                </a:ext>
              </a:extLst>
            </p:cNvPr>
            <p:cNvCxnSpPr>
              <a:cxnSpLocks/>
            </p:cNvCxnSpPr>
            <p:nvPr/>
          </p:nvCxnSpPr>
          <p:spPr>
            <a:xfrm flipH="1">
              <a:off x="8609816"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02F1653-0B2E-495E-8A6D-27C9B128BB3B}"/>
                </a:ext>
                <a:ext uri="{C183D7F6-B498-43B3-948B-1728B52AA6E4}">
                  <adec:decorative xmlns:adec="http://schemas.microsoft.com/office/drawing/2017/decorative" val="1"/>
                </a:ext>
              </a:extLst>
            </p:cNvPr>
            <p:cNvCxnSpPr>
              <a:cxnSpLocks/>
            </p:cNvCxnSpPr>
            <p:nvPr/>
          </p:nvCxnSpPr>
          <p:spPr>
            <a:xfrm flipH="1">
              <a:off x="7828963"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0BC63A4-A675-4300-A681-9115A43302C7}"/>
                </a:ext>
                <a:ext uri="{C183D7F6-B498-43B3-948B-1728B52AA6E4}">
                  <adec:decorative xmlns:adec="http://schemas.microsoft.com/office/drawing/2017/decorative" val="1"/>
                </a:ext>
              </a:extLst>
            </p:cNvPr>
            <p:cNvCxnSpPr>
              <a:cxnSpLocks/>
            </p:cNvCxnSpPr>
            <p:nvPr/>
          </p:nvCxnSpPr>
          <p:spPr>
            <a:xfrm flipH="1">
              <a:off x="6972695"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75659C3-330F-4F1D-A681-334F0D82FB46}"/>
                </a:ext>
                <a:ext uri="{C183D7F6-B498-43B3-948B-1728B52AA6E4}">
                  <adec:decorative xmlns:adec="http://schemas.microsoft.com/office/drawing/2017/decorative" val="1"/>
                </a:ext>
              </a:extLst>
            </p:cNvPr>
            <p:cNvCxnSpPr>
              <a:cxnSpLocks/>
            </p:cNvCxnSpPr>
            <p:nvPr/>
          </p:nvCxnSpPr>
          <p:spPr>
            <a:xfrm flipH="1">
              <a:off x="6191842"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3BE847-0574-4ED6-B1E5-57FAB2C16451}"/>
                </a:ext>
                <a:ext uri="{C183D7F6-B498-43B3-948B-1728B52AA6E4}">
                  <adec:decorative xmlns:adec="http://schemas.microsoft.com/office/drawing/2017/decorative" val="1"/>
                </a:ext>
              </a:extLst>
            </p:cNvPr>
            <p:cNvCxnSpPr>
              <a:cxnSpLocks/>
            </p:cNvCxnSpPr>
            <p:nvPr/>
          </p:nvCxnSpPr>
          <p:spPr>
            <a:xfrm flipH="1">
              <a:off x="10106898" y="3461248"/>
              <a:ext cx="1" cy="213134"/>
            </a:xfrm>
            <a:prstGeom prst="straightConnector1">
              <a:avLst/>
            </a:prstGeom>
            <a:ln w="25400">
              <a:solidFill>
                <a:schemeClr val="accent1">
                  <a:lumMod val="75000"/>
                  <a:lumOff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16:creationId xmlns:a16="http://schemas.microsoft.com/office/drawing/2014/main" id="{D9CD3FEF-33F1-4FC8-9331-B5D069E4355A}"/>
              </a:ext>
            </a:extLst>
          </p:cNvPr>
          <p:cNvSpPr/>
          <p:nvPr/>
        </p:nvSpPr>
        <p:spPr>
          <a:xfrm>
            <a:off x="379343" y="3926988"/>
            <a:ext cx="4460262" cy="1991560"/>
          </a:xfrm>
          <a:prstGeom prst="roundRect">
            <a:avLst>
              <a:gd name="adj" fmla="val 6478"/>
            </a:avLst>
          </a:prstGeom>
          <a:solidFill>
            <a:schemeClr val="accent1">
              <a:lumMod val="10000"/>
              <a:lumOff val="90000"/>
            </a:schemeClr>
          </a:solidFill>
          <a:ln w="2540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nSpc>
                <a:spcPct val="150000"/>
              </a:lnSpc>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Use Application Manager console to do the following:</a:t>
            </a:r>
          </a:p>
          <a:p>
            <a:pPr marL="285750" indent="-285750">
              <a:lnSpc>
                <a:spcPct val="150000"/>
              </a:lnSpc>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Discover applications.</a:t>
            </a:r>
          </a:p>
          <a:p>
            <a:pPr marL="285750" indent="-285750">
              <a:lnSpc>
                <a:spcPct val="150000"/>
              </a:lnSpc>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View aggregated operational data.</a:t>
            </a:r>
          </a:p>
          <a:p>
            <a:pPr marL="285750" indent="-285750">
              <a:lnSpc>
                <a:spcPct val="150000"/>
              </a:lnSpc>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Perform actions.</a:t>
            </a:r>
          </a:p>
        </p:txBody>
      </p:sp>
    </p:spTree>
    <p:custDataLst>
      <p:tags r:id="rId1"/>
    </p:custDataLst>
    <p:extLst>
      <p:ext uri="{BB962C8B-B14F-4D97-AF65-F5344CB8AC3E}">
        <p14:creationId xmlns:p14="http://schemas.microsoft.com/office/powerpoint/2010/main" val="206035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AC78119-AB48-483D-A174-79F3BA4A74FB}"/>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17</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AppConfig workflow</a:t>
            </a:r>
          </a:p>
        </p:txBody>
      </p:sp>
      <p:sp>
        <p:nvSpPr>
          <p:cNvPr id="25" name="Content Placeholder 2">
            <a:extLst>
              <a:ext uri="{FF2B5EF4-FFF2-40B4-BE49-F238E27FC236}">
                <a16:creationId xmlns:a16="http://schemas.microsoft.com/office/drawing/2014/main" id="{106DAA89-44AF-4D79-832B-457D6280EF7D}"/>
              </a:ext>
            </a:extLst>
          </p:cNvPr>
          <p:cNvSpPr txBox="1">
            <a:spLocks/>
          </p:cNvSpPr>
          <p:nvPr/>
        </p:nvSpPr>
        <p:spPr>
          <a:xfrm>
            <a:off x="419098" y="1528175"/>
            <a:ext cx="11413238" cy="1016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Use AWS AppConfig to create, manage, and quickly deploy application configurations.</a:t>
            </a:r>
          </a:p>
        </p:txBody>
      </p:sp>
      <p:grpSp>
        <p:nvGrpSpPr>
          <p:cNvPr id="4" name="FourItems">
            <a:extLst>
              <a:ext uri="{FF2B5EF4-FFF2-40B4-BE49-F238E27FC236}">
                <a16:creationId xmlns:a16="http://schemas.microsoft.com/office/drawing/2014/main" id="{E1468E41-C9DE-4766-A192-1455EA8AF570}"/>
              </a:ext>
              <a:ext uri="{C183D7F6-B498-43B3-948B-1728B52AA6E4}">
                <adec:decorative xmlns:adec="http://schemas.microsoft.com/office/drawing/2017/decorative" val="1"/>
              </a:ext>
            </a:extLst>
          </p:cNvPr>
          <p:cNvGrpSpPr/>
          <p:nvPr/>
        </p:nvGrpSpPr>
        <p:grpSpPr>
          <a:xfrm>
            <a:off x="637520" y="3242024"/>
            <a:ext cx="11027186" cy="2517970"/>
            <a:chOff x="637520" y="3341414"/>
            <a:chExt cx="11027186" cy="2517970"/>
          </a:xfrm>
        </p:grpSpPr>
        <p:sp>
          <p:nvSpPr>
            <p:cNvPr id="16" name="Rectangle 15">
              <a:extLst>
                <a:ext uri="{FF2B5EF4-FFF2-40B4-BE49-F238E27FC236}">
                  <a16:creationId xmlns:a16="http://schemas.microsoft.com/office/drawing/2014/main" id="{722F90E5-02D6-4502-9DCE-F039287BF727}"/>
                </a:ext>
                <a:ext uri="{C183D7F6-B498-43B3-948B-1728B52AA6E4}">
                  <adec:decorative xmlns:adec="http://schemas.microsoft.com/office/drawing/2017/decorative" val="1"/>
                </a:ext>
              </a:extLst>
            </p:cNvPr>
            <p:cNvSpPr/>
            <p:nvPr/>
          </p:nvSpPr>
          <p:spPr>
            <a:xfrm>
              <a:off x="637520"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9" name="Rectangle 18">
              <a:extLst>
                <a:ext uri="{FF2B5EF4-FFF2-40B4-BE49-F238E27FC236}">
                  <a16:creationId xmlns:a16="http://schemas.microsoft.com/office/drawing/2014/main" id="{6043C40E-FEF7-455D-9DFF-C0AE51E91B59}"/>
                </a:ext>
                <a:ext uri="{C183D7F6-B498-43B3-948B-1728B52AA6E4}">
                  <adec:decorative xmlns:adec="http://schemas.microsoft.com/office/drawing/2017/decorative" val="1"/>
                </a:ext>
              </a:extLst>
            </p:cNvPr>
            <p:cNvSpPr/>
            <p:nvPr/>
          </p:nvSpPr>
          <p:spPr>
            <a:xfrm>
              <a:off x="3563229"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2" name="Rectangle 21">
              <a:extLst>
                <a:ext uri="{FF2B5EF4-FFF2-40B4-BE49-F238E27FC236}">
                  <a16:creationId xmlns:a16="http://schemas.microsoft.com/office/drawing/2014/main" id="{80F9064E-774C-4688-8943-ECDD8CB297F4}"/>
                </a:ext>
                <a:ext uri="{C183D7F6-B498-43B3-948B-1728B52AA6E4}">
                  <adec:decorative xmlns:adec="http://schemas.microsoft.com/office/drawing/2017/decorative" val="1"/>
                </a:ext>
              </a:extLst>
            </p:cNvPr>
            <p:cNvSpPr/>
            <p:nvPr/>
          </p:nvSpPr>
          <p:spPr>
            <a:xfrm>
              <a:off x="6488938"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4" name="Rectangle 33">
              <a:extLst>
                <a:ext uri="{FF2B5EF4-FFF2-40B4-BE49-F238E27FC236}">
                  <a16:creationId xmlns:a16="http://schemas.microsoft.com/office/drawing/2014/main" id="{740FF2B7-FC02-42B4-8ED4-BB8B2B115D6D}"/>
                </a:ext>
                <a:ext uri="{C183D7F6-B498-43B3-948B-1728B52AA6E4}">
                  <adec:decorative xmlns:adec="http://schemas.microsoft.com/office/drawing/2017/decorative" val="1"/>
                </a:ext>
              </a:extLst>
            </p:cNvPr>
            <p:cNvSpPr/>
            <p:nvPr/>
          </p:nvSpPr>
          <p:spPr>
            <a:xfrm>
              <a:off x="9414648"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37" name="Picture 36">
              <a:extLst>
                <a:ext uri="{FF2B5EF4-FFF2-40B4-BE49-F238E27FC236}">
                  <a16:creationId xmlns:a16="http://schemas.microsoft.com/office/drawing/2014/main" id="{0E4BF06D-95B0-45E8-A067-1CC8E4847A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718" y="3923671"/>
              <a:ext cx="1571080" cy="771258"/>
            </a:xfrm>
            <a:prstGeom prst="rect">
              <a:avLst/>
            </a:prstGeom>
          </p:spPr>
        </p:pic>
        <p:pic>
          <p:nvPicPr>
            <p:cNvPr id="38" name="Picture 37">
              <a:extLst>
                <a:ext uri="{FF2B5EF4-FFF2-40B4-BE49-F238E27FC236}">
                  <a16:creationId xmlns:a16="http://schemas.microsoft.com/office/drawing/2014/main" id="{768890CF-5DF9-4B1A-A2CA-1DFECCCA1EE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7624" y="3923671"/>
              <a:ext cx="771258" cy="771258"/>
            </a:xfrm>
            <a:prstGeom prst="rect">
              <a:avLst/>
            </a:prstGeom>
          </p:spPr>
        </p:pic>
        <p:pic>
          <p:nvPicPr>
            <p:cNvPr id="39" name="Picture 38">
              <a:extLst>
                <a:ext uri="{FF2B5EF4-FFF2-40B4-BE49-F238E27FC236}">
                  <a16:creationId xmlns:a16="http://schemas.microsoft.com/office/drawing/2014/main" id="{B5216604-7611-4F44-9B9D-1D495176C3E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3393" y="3680052"/>
              <a:ext cx="1089156" cy="1091879"/>
            </a:xfrm>
            <a:prstGeom prst="rect">
              <a:avLst/>
            </a:prstGeom>
          </p:spPr>
        </p:pic>
        <p:pic>
          <p:nvPicPr>
            <p:cNvPr id="40" name="Picture 39">
              <a:extLst>
                <a:ext uri="{FF2B5EF4-FFF2-40B4-BE49-F238E27FC236}">
                  <a16:creationId xmlns:a16="http://schemas.microsoft.com/office/drawing/2014/main" id="{DE34036B-9963-4F82-B42E-E8A0489BCEE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6774" y="3826083"/>
              <a:ext cx="985806" cy="868846"/>
            </a:xfrm>
            <a:prstGeom prst="rect">
              <a:avLst/>
            </a:prstGeom>
          </p:spPr>
        </p:pic>
      </p:grpSp>
      <p:sp>
        <p:nvSpPr>
          <p:cNvPr id="41" name="Oval 40">
            <a:extLst>
              <a:ext uri="{FF2B5EF4-FFF2-40B4-BE49-F238E27FC236}">
                <a16:creationId xmlns:a16="http://schemas.microsoft.com/office/drawing/2014/main" id="{6B322DB3-BA91-42FC-A185-5F309FB353CC}"/>
              </a:ext>
              <a:ext uri="{C183D7F6-B498-43B3-948B-1728B52AA6E4}">
                <adec:decorative xmlns:adec="http://schemas.microsoft.com/office/drawing/2017/decorative" val="1"/>
              </a:ext>
            </a:extLst>
          </p:cNvPr>
          <p:cNvSpPr>
            <a:spLocks noChangeAspect="1"/>
          </p:cNvSpPr>
          <p:nvPr/>
        </p:nvSpPr>
        <p:spPr>
          <a:xfrm>
            <a:off x="1532596" y="30138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sp>
        <p:nvSpPr>
          <p:cNvPr id="45" name="TextBox 44">
            <a:extLst>
              <a:ext uri="{FF2B5EF4-FFF2-40B4-BE49-F238E27FC236}">
                <a16:creationId xmlns:a16="http://schemas.microsoft.com/office/drawing/2014/main" id="{24C0AFB3-3253-4F5E-8FD8-395A7AB4619F}"/>
              </a:ext>
            </a:extLst>
          </p:cNvPr>
          <p:cNvSpPr txBox="1"/>
          <p:nvPr/>
        </p:nvSpPr>
        <p:spPr>
          <a:xfrm>
            <a:off x="716816" y="4755511"/>
            <a:ext cx="2088761" cy="468580"/>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Create an application.</a:t>
            </a:r>
          </a:p>
        </p:txBody>
      </p:sp>
      <p:sp>
        <p:nvSpPr>
          <p:cNvPr id="42" name="Oval 41">
            <a:extLst>
              <a:ext uri="{FF2B5EF4-FFF2-40B4-BE49-F238E27FC236}">
                <a16:creationId xmlns:a16="http://schemas.microsoft.com/office/drawing/2014/main" id="{5EFBEA07-C3F0-47C1-9C3A-6387849E3F1B}"/>
              </a:ext>
              <a:ext uri="{C183D7F6-B498-43B3-948B-1728B52AA6E4}">
                <adec:decorative xmlns:adec="http://schemas.microsoft.com/office/drawing/2017/decorative" val="1"/>
              </a:ext>
            </a:extLst>
          </p:cNvPr>
          <p:cNvSpPr>
            <a:spLocks noChangeAspect="1"/>
          </p:cNvSpPr>
          <p:nvPr/>
        </p:nvSpPr>
        <p:spPr>
          <a:xfrm>
            <a:off x="4462233" y="30138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sp>
        <p:nvSpPr>
          <p:cNvPr id="46" name="TextBox 45">
            <a:extLst>
              <a:ext uri="{FF2B5EF4-FFF2-40B4-BE49-F238E27FC236}">
                <a16:creationId xmlns:a16="http://schemas.microsoft.com/office/drawing/2014/main" id="{2E6F8631-CF4F-4F0F-8790-CFB39BECD071}"/>
              </a:ext>
            </a:extLst>
          </p:cNvPr>
          <p:cNvSpPr txBox="1"/>
          <p:nvPr/>
        </p:nvSpPr>
        <p:spPr>
          <a:xfrm>
            <a:off x="3582718" y="4768861"/>
            <a:ext cx="2213749" cy="468581"/>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Create an environment.</a:t>
            </a:r>
          </a:p>
        </p:txBody>
      </p:sp>
      <p:sp>
        <p:nvSpPr>
          <p:cNvPr id="43" name="Oval 42">
            <a:extLst>
              <a:ext uri="{FF2B5EF4-FFF2-40B4-BE49-F238E27FC236}">
                <a16:creationId xmlns:a16="http://schemas.microsoft.com/office/drawing/2014/main" id="{D46DF64F-92DE-46C3-B6B7-3F8C489CCEEA}"/>
              </a:ext>
              <a:ext uri="{C183D7F6-B498-43B3-948B-1728B52AA6E4}">
                <adec:decorative xmlns:adec="http://schemas.microsoft.com/office/drawing/2017/decorative" val="1"/>
              </a:ext>
            </a:extLst>
          </p:cNvPr>
          <p:cNvSpPr>
            <a:spLocks noChangeAspect="1"/>
          </p:cNvSpPr>
          <p:nvPr/>
        </p:nvSpPr>
        <p:spPr>
          <a:xfrm>
            <a:off x="7379371" y="30138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sp>
        <p:nvSpPr>
          <p:cNvPr id="47" name="TextBox 46">
            <a:extLst>
              <a:ext uri="{FF2B5EF4-FFF2-40B4-BE49-F238E27FC236}">
                <a16:creationId xmlns:a16="http://schemas.microsoft.com/office/drawing/2014/main" id="{8B7B458C-8FB7-4667-801D-539DCB694F96}"/>
              </a:ext>
            </a:extLst>
          </p:cNvPr>
          <p:cNvSpPr txBox="1"/>
          <p:nvPr/>
        </p:nvSpPr>
        <p:spPr>
          <a:xfrm>
            <a:off x="6488939" y="4755900"/>
            <a:ext cx="2250058" cy="825420"/>
          </a:xfrm>
          <a:prstGeom prst="rect">
            <a:avLst/>
          </a:prstGeom>
          <a:noFill/>
        </p:spPr>
        <p:txBody>
          <a:bodyPr wrap="square" lIns="91440" tIns="0" rIns="9144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Create  </a:t>
            </a:r>
          </a:p>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configuration profiles and feature flags.</a:t>
            </a:r>
          </a:p>
        </p:txBody>
      </p:sp>
      <p:sp>
        <p:nvSpPr>
          <p:cNvPr id="44" name="Oval 43">
            <a:extLst>
              <a:ext uri="{FF2B5EF4-FFF2-40B4-BE49-F238E27FC236}">
                <a16:creationId xmlns:a16="http://schemas.microsoft.com/office/drawing/2014/main" id="{F90F3757-FA5D-4070-A851-9A238ADD4A37}"/>
              </a:ext>
              <a:ext uri="{C183D7F6-B498-43B3-948B-1728B52AA6E4}">
                <adec:decorative xmlns:adec="http://schemas.microsoft.com/office/drawing/2017/decorative" val="1"/>
              </a:ext>
            </a:extLst>
          </p:cNvPr>
          <p:cNvSpPr>
            <a:spLocks noChangeAspect="1"/>
          </p:cNvSpPr>
          <p:nvPr/>
        </p:nvSpPr>
        <p:spPr>
          <a:xfrm>
            <a:off x="10311078" y="30138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4</a:t>
            </a:r>
          </a:p>
        </p:txBody>
      </p:sp>
      <p:sp>
        <p:nvSpPr>
          <p:cNvPr id="48" name="TextBox 47">
            <a:extLst>
              <a:ext uri="{FF2B5EF4-FFF2-40B4-BE49-F238E27FC236}">
                <a16:creationId xmlns:a16="http://schemas.microsoft.com/office/drawing/2014/main" id="{D68757DF-C8B8-4703-89B8-CED5AC4653FF}"/>
              </a:ext>
            </a:extLst>
          </p:cNvPr>
          <p:cNvSpPr txBox="1"/>
          <p:nvPr/>
        </p:nvSpPr>
        <p:spPr>
          <a:xfrm>
            <a:off x="9414648" y="4755511"/>
            <a:ext cx="2250058" cy="468580"/>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Choose a deployment strategy.</a:t>
            </a:r>
          </a:p>
        </p:txBody>
      </p:sp>
    </p:spTree>
    <p:custDataLst>
      <p:tags r:id="rId1"/>
    </p:custDataLst>
    <p:extLst>
      <p:ext uri="{BB962C8B-B14F-4D97-AF65-F5344CB8AC3E}">
        <p14:creationId xmlns:p14="http://schemas.microsoft.com/office/powerpoint/2010/main" val="395096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C439E14-2140-4D5E-9EB2-27CC7C7F247F}"/>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18</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Parameter Store benefits</a:t>
            </a:r>
          </a:p>
        </p:txBody>
      </p:sp>
      <p:sp>
        <p:nvSpPr>
          <p:cNvPr id="6" name="Content Placeholder 2">
            <a:extLst>
              <a:ext uri="{FF2B5EF4-FFF2-40B4-BE49-F238E27FC236}">
                <a16:creationId xmlns:a16="http://schemas.microsoft.com/office/drawing/2014/main" id="{10235F6C-C71E-49A3-8E1A-268FA1F1A689}"/>
              </a:ext>
            </a:extLst>
          </p:cNvPr>
          <p:cNvSpPr txBox="1">
            <a:spLocks/>
          </p:cNvSpPr>
          <p:nvPr/>
        </p:nvSpPr>
        <p:spPr>
          <a:xfrm>
            <a:off x="365760" y="1288102"/>
            <a:ext cx="11466576" cy="1155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600" dirty="0">
                <a:latin typeface="Amazon Ember Display" panose="020F0603020204020204" pitchFamily="34" charset="0"/>
                <a:ea typeface="Amazon Ember Display" panose="020F0603020204020204" pitchFamily="34" charset="0"/>
                <a:cs typeface="Amazon Ember Display" panose="020F0603020204020204" pitchFamily="34" charset="0"/>
              </a:rPr>
              <a:t>Parameter Store addresses many challenges of configuration data management and secrets management.</a:t>
            </a:r>
            <a:endParaRPr lang="en-US" kern="0" dirty="0">
              <a:solidFill>
                <a:sysClr val="windowText" lastClr="000000"/>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aphicFrame>
        <p:nvGraphicFramePr>
          <p:cNvPr id="7" name="Table 6">
            <a:extLst>
              <a:ext uri="{FF2B5EF4-FFF2-40B4-BE49-F238E27FC236}">
                <a16:creationId xmlns:a16="http://schemas.microsoft.com/office/drawing/2014/main" id="{883C7532-12D2-42F6-9E8D-796343477F6A}"/>
              </a:ext>
            </a:extLst>
          </p:cNvPr>
          <p:cNvGraphicFramePr>
            <a:graphicFrameLocks noGrp="1"/>
          </p:cNvGraphicFramePr>
          <p:nvPr>
            <p:extLst>
              <p:ext uri="{D42A27DB-BD31-4B8C-83A1-F6EECF244321}">
                <p14:modId xmlns:p14="http://schemas.microsoft.com/office/powerpoint/2010/main" val="1182492396"/>
              </p:ext>
            </p:extLst>
          </p:nvPr>
        </p:nvGraphicFramePr>
        <p:xfrm>
          <a:off x="609600" y="2570417"/>
          <a:ext cx="10972800" cy="3200400"/>
        </p:xfrm>
        <a:graphic>
          <a:graphicData uri="http://schemas.openxmlformats.org/drawingml/2006/table">
            <a:tbl>
              <a:tblPr firstRow="1" bandRow="1"/>
              <a:tblGrid>
                <a:gridCol w="5751443">
                  <a:extLst>
                    <a:ext uri="{9D8B030D-6E8A-4147-A177-3AD203B41FA5}">
                      <a16:colId xmlns:a16="http://schemas.microsoft.com/office/drawing/2014/main" val="2183820691"/>
                    </a:ext>
                  </a:extLst>
                </a:gridCol>
                <a:gridCol w="5221357">
                  <a:extLst>
                    <a:ext uri="{9D8B030D-6E8A-4147-A177-3AD203B41FA5}">
                      <a16:colId xmlns:a16="http://schemas.microsoft.com/office/drawing/2014/main" val="2018577911"/>
                    </a:ext>
                  </a:extLst>
                </a:gridCol>
              </a:tblGrid>
              <a:tr h="640080">
                <a:tc>
                  <a:txBody>
                    <a:bodyPr/>
                    <a:lstStyle>
                      <a:lvl1pPr marL="0" algn="l" defTabSz="914400" rtl="0" eaLnBrk="1" latinLnBrk="0" hangingPunct="1">
                        <a:defRPr sz="1800" b="1" kern="1200">
                          <a:solidFill>
                            <a:schemeClr val="lt1"/>
                          </a:solidFill>
                          <a:latin typeface="Amazon Ember Light"/>
                        </a:defRPr>
                      </a:lvl1pPr>
                      <a:lvl2pPr marL="457200" algn="l" defTabSz="914400" rtl="0" eaLnBrk="1" latinLnBrk="0" hangingPunct="1">
                        <a:defRPr sz="1800" b="1" kern="1200">
                          <a:solidFill>
                            <a:schemeClr val="lt1"/>
                          </a:solidFill>
                          <a:latin typeface="Amazon Ember Light"/>
                        </a:defRPr>
                      </a:lvl2pPr>
                      <a:lvl3pPr marL="914400" algn="l" defTabSz="914400" rtl="0" eaLnBrk="1" latinLnBrk="0" hangingPunct="1">
                        <a:defRPr sz="1800" b="1" kern="1200">
                          <a:solidFill>
                            <a:schemeClr val="lt1"/>
                          </a:solidFill>
                          <a:latin typeface="Amazon Ember Light"/>
                        </a:defRPr>
                      </a:lvl3pPr>
                      <a:lvl4pPr marL="1371600" algn="l" defTabSz="914400" rtl="0" eaLnBrk="1" latinLnBrk="0" hangingPunct="1">
                        <a:defRPr sz="1800" b="1" kern="1200">
                          <a:solidFill>
                            <a:schemeClr val="lt1"/>
                          </a:solidFill>
                          <a:latin typeface="Amazon Ember Light"/>
                        </a:defRPr>
                      </a:lvl4pPr>
                      <a:lvl5pPr marL="1828800" algn="l" defTabSz="914400" rtl="0" eaLnBrk="1" latinLnBrk="0" hangingPunct="1">
                        <a:defRPr sz="1800" b="1" kern="1200">
                          <a:solidFill>
                            <a:schemeClr val="lt1"/>
                          </a:solidFill>
                          <a:latin typeface="Amazon Ember Light"/>
                        </a:defRPr>
                      </a:lvl5pPr>
                      <a:lvl6pPr marL="2286000" algn="l" defTabSz="914400" rtl="0" eaLnBrk="1" latinLnBrk="0" hangingPunct="1">
                        <a:defRPr sz="1800" b="1" kern="1200">
                          <a:solidFill>
                            <a:schemeClr val="lt1"/>
                          </a:solidFill>
                          <a:latin typeface="Amazon Ember Light"/>
                        </a:defRPr>
                      </a:lvl6pPr>
                      <a:lvl7pPr marL="2743200" algn="l" defTabSz="914400" rtl="0" eaLnBrk="1" latinLnBrk="0" hangingPunct="1">
                        <a:defRPr sz="1800" b="1" kern="1200">
                          <a:solidFill>
                            <a:schemeClr val="lt1"/>
                          </a:solidFill>
                          <a:latin typeface="Amazon Ember Light"/>
                        </a:defRPr>
                      </a:lvl7pPr>
                      <a:lvl8pPr marL="3200400" algn="l" defTabSz="914400" rtl="0" eaLnBrk="1" latinLnBrk="0" hangingPunct="1">
                        <a:defRPr sz="1800" b="1" kern="1200">
                          <a:solidFill>
                            <a:schemeClr val="lt1"/>
                          </a:solidFill>
                          <a:latin typeface="Amazon Ember Light"/>
                        </a:defRPr>
                      </a:lvl8pPr>
                      <a:lvl9pPr marL="3657600" algn="l" defTabSz="914400" rtl="0" eaLnBrk="1" latinLnBrk="0" hangingPunct="1">
                        <a:defRPr sz="1800" b="1" kern="1200">
                          <a:solidFill>
                            <a:schemeClr val="lt1"/>
                          </a:solidFill>
                          <a:latin typeface="Amazon Ember Light"/>
                        </a:defRPr>
                      </a:lvl9pPr>
                    </a:lstStyle>
                    <a:p>
                      <a:pPr algn="ctr"/>
                      <a:r>
                        <a:rPr lang="en-US" sz="2400" b="1" dirty="0">
                          <a:solidFill>
                            <a:schemeClr val="bg1"/>
                          </a:solidFill>
                          <a:latin typeface="+mn-lt"/>
                          <a:ea typeface="Amazon Ember Heavy" panose="020B0803020204020204" pitchFamily="34" charset="0"/>
                          <a:cs typeface="Amazon Ember Heavy" panose="020B0803020204020204" pitchFamily="34" charset="0"/>
                        </a:rPr>
                        <a:t>Challenges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6C2B3">
                        <a:lumMod val="75000"/>
                      </a:srgbClr>
                    </a:solidFill>
                  </a:tcPr>
                </a:tc>
                <a:tc>
                  <a:txBody>
                    <a:bodyPr/>
                    <a:lstStyle>
                      <a:lvl1pPr marL="0" algn="l" defTabSz="914400" rtl="0" eaLnBrk="1" latinLnBrk="0" hangingPunct="1">
                        <a:defRPr sz="1800" b="1" kern="1200">
                          <a:solidFill>
                            <a:schemeClr val="lt1"/>
                          </a:solidFill>
                          <a:latin typeface="Amazon Ember Light"/>
                        </a:defRPr>
                      </a:lvl1pPr>
                      <a:lvl2pPr marL="457200" algn="l" defTabSz="914400" rtl="0" eaLnBrk="1" latinLnBrk="0" hangingPunct="1">
                        <a:defRPr sz="1800" b="1" kern="1200">
                          <a:solidFill>
                            <a:schemeClr val="lt1"/>
                          </a:solidFill>
                          <a:latin typeface="Amazon Ember Light"/>
                        </a:defRPr>
                      </a:lvl2pPr>
                      <a:lvl3pPr marL="914400" algn="l" defTabSz="914400" rtl="0" eaLnBrk="1" latinLnBrk="0" hangingPunct="1">
                        <a:defRPr sz="1800" b="1" kern="1200">
                          <a:solidFill>
                            <a:schemeClr val="lt1"/>
                          </a:solidFill>
                          <a:latin typeface="Amazon Ember Light"/>
                        </a:defRPr>
                      </a:lvl3pPr>
                      <a:lvl4pPr marL="1371600" algn="l" defTabSz="914400" rtl="0" eaLnBrk="1" latinLnBrk="0" hangingPunct="1">
                        <a:defRPr sz="1800" b="1" kern="1200">
                          <a:solidFill>
                            <a:schemeClr val="lt1"/>
                          </a:solidFill>
                          <a:latin typeface="Amazon Ember Light"/>
                        </a:defRPr>
                      </a:lvl4pPr>
                      <a:lvl5pPr marL="1828800" algn="l" defTabSz="914400" rtl="0" eaLnBrk="1" latinLnBrk="0" hangingPunct="1">
                        <a:defRPr sz="1800" b="1" kern="1200">
                          <a:solidFill>
                            <a:schemeClr val="lt1"/>
                          </a:solidFill>
                          <a:latin typeface="Amazon Ember Light"/>
                        </a:defRPr>
                      </a:lvl5pPr>
                      <a:lvl6pPr marL="2286000" algn="l" defTabSz="914400" rtl="0" eaLnBrk="1" latinLnBrk="0" hangingPunct="1">
                        <a:defRPr sz="1800" b="1" kern="1200">
                          <a:solidFill>
                            <a:schemeClr val="lt1"/>
                          </a:solidFill>
                          <a:latin typeface="Amazon Ember Light"/>
                        </a:defRPr>
                      </a:lvl6pPr>
                      <a:lvl7pPr marL="2743200" algn="l" defTabSz="914400" rtl="0" eaLnBrk="1" latinLnBrk="0" hangingPunct="1">
                        <a:defRPr sz="1800" b="1" kern="1200">
                          <a:solidFill>
                            <a:schemeClr val="lt1"/>
                          </a:solidFill>
                          <a:latin typeface="Amazon Ember Light"/>
                        </a:defRPr>
                      </a:lvl7pPr>
                      <a:lvl8pPr marL="3200400" algn="l" defTabSz="914400" rtl="0" eaLnBrk="1" latinLnBrk="0" hangingPunct="1">
                        <a:defRPr sz="1800" b="1" kern="1200">
                          <a:solidFill>
                            <a:schemeClr val="lt1"/>
                          </a:solidFill>
                          <a:latin typeface="Amazon Ember Light"/>
                        </a:defRPr>
                      </a:lvl8pPr>
                      <a:lvl9pPr marL="3657600" algn="l" defTabSz="914400" rtl="0" eaLnBrk="1" latinLnBrk="0" hangingPunct="1">
                        <a:defRPr sz="1800" b="1" kern="1200">
                          <a:solidFill>
                            <a:schemeClr val="lt1"/>
                          </a:solidFill>
                          <a:latin typeface="Amazon Ember Light"/>
                        </a:defRPr>
                      </a:lvl9pPr>
                    </a:lstStyle>
                    <a:p>
                      <a:pPr algn="ctr"/>
                      <a:r>
                        <a:rPr lang="en-US" sz="2400" b="1" baseline="0" dirty="0">
                          <a:solidFill>
                            <a:schemeClr val="bg1"/>
                          </a:solidFill>
                          <a:latin typeface="+mn-lt"/>
                          <a:ea typeface="Amazon Ember Heavy" panose="020B0803020204020204" pitchFamily="34" charset="0"/>
                          <a:cs typeface="Amazon Ember Heavy" panose="020B0803020204020204" pitchFamily="34" charset="0"/>
                        </a:rPr>
                        <a:t>Parameter Store benefits</a:t>
                      </a:r>
                      <a:endParaRPr lang="en-US" sz="2400" b="1" dirty="0">
                        <a:solidFill>
                          <a:schemeClr val="bg1"/>
                        </a:solidFill>
                        <a:latin typeface="+mn-lt"/>
                        <a:ea typeface="Amazon Ember Heavy" panose="020B0803020204020204" pitchFamily="34" charset="0"/>
                        <a:cs typeface="Amazon Ember Heavy" panose="020B0803020204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6C2B3">
                        <a:lumMod val="75000"/>
                      </a:srgbClr>
                    </a:solidFill>
                  </a:tcPr>
                </a:tc>
                <a:extLst>
                  <a:ext uri="{0D108BD9-81ED-4DB2-BD59-A6C34878D82A}">
                    <a16:rowId xmlns:a16="http://schemas.microsoft.com/office/drawing/2014/main" val="3997407419"/>
                  </a:ext>
                </a:extLst>
              </a:tr>
              <a:tr h="640080">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Credentials in code</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Data separated from code</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11976829"/>
                  </a:ext>
                </a:extLst>
              </a:tr>
              <a:tr h="640080">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Unencrypted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Encrypted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0872634"/>
                  </a:ext>
                </a:extLst>
              </a:tr>
              <a:tr h="640080">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Tracking versions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Versioning</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03241592"/>
                  </a:ext>
                </a:extLst>
              </a:tr>
              <a:tr h="640080">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mn-lt"/>
                          <a:ea typeface="Amazon Ember" panose="020B0603020204020204" pitchFamily="34" charset="0"/>
                          <a:cs typeface="Amazon Ember" panose="020B0603020204020204" pitchFamily="34" charset="0"/>
                        </a:rPr>
                        <a:t>Changes made in many different locations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mazon Ember Light"/>
                        </a:defRPr>
                      </a:lvl1pPr>
                      <a:lvl2pPr marL="457200" algn="l" defTabSz="914400" rtl="0" eaLnBrk="1" latinLnBrk="0" hangingPunct="1">
                        <a:defRPr sz="1800" kern="1200">
                          <a:solidFill>
                            <a:schemeClr val="dk1"/>
                          </a:solidFill>
                          <a:latin typeface="Amazon Ember Light"/>
                        </a:defRPr>
                      </a:lvl2pPr>
                      <a:lvl3pPr marL="914400" algn="l" defTabSz="914400" rtl="0" eaLnBrk="1" latinLnBrk="0" hangingPunct="1">
                        <a:defRPr sz="1800" kern="1200">
                          <a:solidFill>
                            <a:schemeClr val="dk1"/>
                          </a:solidFill>
                          <a:latin typeface="Amazon Ember Light"/>
                        </a:defRPr>
                      </a:lvl3pPr>
                      <a:lvl4pPr marL="1371600" algn="l" defTabSz="914400" rtl="0" eaLnBrk="1" latinLnBrk="0" hangingPunct="1">
                        <a:defRPr sz="1800" kern="1200">
                          <a:solidFill>
                            <a:schemeClr val="dk1"/>
                          </a:solidFill>
                          <a:latin typeface="Amazon Ember Light"/>
                        </a:defRPr>
                      </a:lvl4pPr>
                      <a:lvl5pPr marL="1828800" algn="l" defTabSz="914400" rtl="0" eaLnBrk="1" latinLnBrk="0" hangingPunct="1">
                        <a:defRPr sz="1800" kern="1200">
                          <a:solidFill>
                            <a:schemeClr val="dk1"/>
                          </a:solidFill>
                          <a:latin typeface="Amazon Ember Light"/>
                        </a:defRPr>
                      </a:lvl5pPr>
                      <a:lvl6pPr marL="2286000" algn="l" defTabSz="914400" rtl="0" eaLnBrk="1" latinLnBrk="0" hangingPunct="1">
                        <a:defRPr sz="1800" kern="1200">
                          <a:solidFill>
                            <a:schemeClr val="dk1"/>
                          </a:solidFill>
                          <a:latin typeface="Amazon Ember Light"/>
                        </a:defRPr>
                      </a:lvl6pPr>
                      <a:lvl7pPr marL="2743200" algn="l" defTabSz="914400" rtl="0" eaLnBrk="1" latinLnBrk="0" hangingPunct="1">
                        <a:defRPr sz="1800" kern="1200">
                          <a:solidFill>
                            <a:schemeClr val="dk1"/>
                          </a:solidFill>
                          <a:latin typeface="Amazon Ember Light"/>
                        </a:defRPr>
                      </a:lvl7pPr>
                      <a:lvl8pPr marL="3200400" algn="l" defTabSz="914400" rtl="0" eaLnBrk="1" latinLnBrk="0" hangingPunct="1">
                        <a:defRPr sz="1800" kern="1200">
                          <a:solidFill>
                            <a:schemeClr val="dk1"/>
                          </a:solidFill>
                          <a:latin typeface="Amazon Ember Light"/>
                        </a:defRPr>
                      </a:lvl8pPr>
                      <a:lvl9pPr marL="3657600" algn="l" defTabSz="914400" rtl="0" eaLnBrk="1" latinLnBrk="0" hangingPunct="1">
                        <a:defRPr sz="1800" kern="1200">
                          <a:solidFill>
                            <a:schemeClr val="dk1"/>
                          </a:solidFill>
                          <a:latin typeface="Amazon Ember Light"/>
                        </a:defRPr>
                      </a:lvl9pPr>
                    </a:lstStyle>
                    <a:p>
                      <a:r>
                        <a:rPr lang="en-US" sz="2200" dirty="0">
                          <a:latin typeface="+mn-lt"/>
                          <a:ea typeface="Amazon Ember" panose="020B0603020204020204" pitchFamily="34" charset="0"/>
                          <a:cs typeface="Amazon Ember" panose="020B0603020204020204" pitchFamily="34" charset="0"/>
                        </a:rPr>
                        <a:t>Centralized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57122210"/>
                  </a:ext>
                </a:extLst>
              </a:tr>
            </a:tbl>
          </a:graphicData>
        </a:graphic>
      </p:graphicFrame>
    </p:spTree>
    <p:custDataLst>
      <p:tags r:id="rId1"/>
    </p:custDataLst>
    <p:extLst>
      <p:ext uri="{BB962C8B-B14F-4D97-AF65-F5344CB8AC3E}">
        <p14:creationId xmlns:p14="http://schemas.microsoft.com/office/powerpoint/2010/main" val="316934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603A9E5C-EFBB-410F-A537-36029E62265A}"/>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19</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Storing data with Parameter Store</a:t>
            </a:r>
          </a:p>
        </p:txBody>
      </p:sp>
      <p:grpSp>
        <p:nvGrpSpPr>
          <p:cNvPr id="6" name="AWSKMS20" descr="Architecture diagram conceptualizing creating a secure string parameter using systems manager, a parameter store, TLS, and AWS KMS as described in the notes.">
            <a:extLst>
              <a:ext uri="{FF2B5EF4-FFF2-40B4-BE49-F238E27FC236}">
                <a16:creationId xmlns:a16="http://schemas.microsoft.com/office/drawing/2014/main" id="{540F28B0-B5D1-411B-A0D5-F988F65D1B05}"/>
              </a:ext>
            </a:extLst>
          </p:cNvPr>
          <p:cNvGrpSpPr/>
          <p:nvPr/>
        </p:nvGrpSpPr>
        <p:grpSpPr>
          <a:xfrm>
            <a:off x="453108" y="1650492"/>
            <a:ext cx="11319792" cy="4767498"/>
            <a:chOff x="453108" y="1650492"/>
            <a:chExt cx="11319792" cy="4767498"/>
          </a:xfrm>
        </p:grpSpPr>
        <p:sp>
          <p:nvSpPr>
            <p:cNvPr id="58" name="TextBox 57">
              <a:extLst>
                <a:ext uri="{FF2B5EF4-FFF2-40B4-BE49-F238E27FC236}">
                  <a16:creationId xmlns:a16="http://schemas.microsoft.com/office/drawing/2014/main" id="{AFC604F2-2770-43A4-AE03-B933736534C7}"/>
                </a:ext>
                <a:ext uri="{C183D7F6-B498-43B3-948B-1728B52AA6E4}">
                  <adec:decorative xmlns:adec="http://schemas.microsoft.com/office/drawing/2017/decorative" val="0"/>
                </a:ext>
              </a:extLst>
            </p:cNvPr>
            <p:cNvSpPr txBox="1"/>
            <p:nvPr/>
          </p:nvSpPr>
          <p:spPr>
            <a:xfrm>
              <a:off x="3890302" y="6079436"/>
              <a:ext cx="2089325" cy="338554"/>
            </a:xfrm>
            <a:prstGeom prst="rect">
              <a:avLst/>
            </a:prstGeom>
            <a:noFill/>
          </p:spPr>
          <p:txBody>
            <a:bodyPr wrap="square" rtlCol="0">
              <a:spAutoFit/>
            </a:bodyPr>
            <a:lstStyle/>
            <a:p>
              <a:pPr algn="ctr"/>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Applications</a:t>
              </a:r>
            </a:p>
          </p:txBody>
        </p:sp>
        <p:pic>
          <p:nvPicPr>
            <p:cNvPr id="26" name="Picture 25">
              <a:extLst>
                <a:ext uri="{FF2B5EF4-FFF2-40B4-BE49-F238E27FC236}">
                  <a16:creationId xmlns:a16="http://schemas.microsoft.com/office/drawing/2014/main" id="{518336BA-82CA-4B50-AA7B-922E1E0D888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040" y="5199908"/>
              <a:ext cx="1125671" cy="845055"/>
            </a:xfrm>
            <a:prstGeom prst="rect">
              <a:avLst/>
            </a:prstGeom>
          </p:spPr>
        </p:pic>
        <p:pic>
          <p:nvPicPr>
            <p:cNvPr id="27" name="Graphic 33">
              <a:extLst>
                <a:ext uri="{FF2B5EF4-FFF2-40B4-BE49-F238E27FC236}">
                  <a16:creationId xmlns:a16="http://schemas.microsoft.com/office/drawing/2014/main" id="{50755DF3-FD2A-4A64-9B6B-C83795F2A4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9097" y="1658759"/>
              <a:ext cx="457200" cy="457200"/>
            </a:xfrm>
            <a:prstGeom prst="rect">
              <a:avLst/>
            </a:prstGeom>
          </p:spPr>
        </p:pic>
        <p:grpSp>
          <p:nvGrpSpPr>
            <p:cNvPr id="28" name="Group 27">
              <a:extLst>
                <a:ext uri="{FF2B5EF4-FFF2-40B4-BE49-F238E27FC236}">
                  <a16:creationId xmlns:a16="http://schemas.microsoft.com/office/drawing/2014/main" id="{190CDAFC-1671-4ADE-A2CD-F6AB19A0D5C9}"/>
                </a:ext>
              </a:extLst>
            </p:cNvPr>
            <p:cNvGrpSpPr/>
            <p:nvPr/>
          </p:nvGrpSpPr>
          <p:grpSpPr>
            <a:xfrm>
              <a:off x="453108" y="2209157"/>
              <a:ext cx="715448" cy="819973"/>
              <a:chOff x="8365852" y="1332153"/>
              <a:chExt cx="1146993" cy="1314565"/>
            </a:xfrm>
          </p:grpSpPr>
          <p:sp>
            <p:nvSpPr>
              <p:cNvPr id="29" name="Delay 31">
                <a:extLst>
                  <a:ext uri="{FF2B5EF4-FFF2-40B4-BE49-F238E27FC236}">
                    <a16:creationId xmlns:a16="http://schemas.microsoft.com/office/drawing/2014/main" id="{E543BFA3-D21A-4E3F-979E-8D538F2E75A5}"/>
                  </a:ext>
                  <a:ext uri="{C183D7F6-B498-43B3-948B-1728B52AA6E4}">
                    <adec:decorative xmlns:adec="http://schemas.microsoft.com/office/drawing/2017/decorative" val="1"/>
                  </a:ext>
                </a:extLst>
              </p:cNvPr>
              <p:cNvSpPr>
                <a:spLocks noChangeAspect="1"/>
              </p:cNvSpPr>
              <p:nvPr/>
            </p:nvSpPr>
            <p:spPr>
              <a:xfrm rot="16200000">
                <a:off x="8600983" y="1734856"/>
                <a:ext cx="676731" cy="1146993"/>
              </a:xfrm>
              <a:prstGeom prst="flowChartDelay">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0" name="Oval 29">
                <a:extLst>
                  <a:ext uri="{FF2B5EF4-FFF2-40B4-BE49-F238E27FC236}">
                    <a16:creationId xmlns:a16="http://schemas.microsoft.com/office/drawing/2014/main" id="{38796D3C-D700-4D12-8762-E7EA515D6448}"/>
                  </a:ext>
                  <a:ext uri="{C183D7F6-B498-43B3-948B-1728B52AA6E4}">
                    <adec:decorative xmlns:adec="http://schemas.microsoft.com/office/drawing/2017/decorative" val="1"/>
                  </a:ext>
                </a:extLst>
              </p:cNvPr>
              <p:cNvSpPr>
                <a:spLocks noChangeAspect="1"/>
              </p:cNvSpPr>
              <p:nvPr/>
            </p:nvSpPr>
            <p:spPr>
              <a:xfrm>
                <a:off x="8580729" y="1332153"/>
                <a:ext cx="717237" cy="70113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sp>
          <p:nvSpPr>
            <p:cNvPr id="31" name="Rectangle 30">
              <a:extLst>
                <a:ext uri="{FF2B5EF4-FFF2-40B4-BE49-F238E27FC236}">
                  <a16:creationId xmlns:a16="http://schemas.microsoft.com/office/drawing/2014/main" id="{B2B47ABC-9703-44AF-9E39-E082EA8A62CA}"/>
                </a:ext>
                <a:ext uri="{C183D7F6-B498-43B3-948B-1728B52AA6E4}">
                  <adec:decorative xmlns:adec="http://schemas.microsoft.com/office/drawing/2017/decorative" val="1"/>
                </a:ext>
              </a:extLst>
            </p:cNvPr>
            <p:cNvSpPr/>
            <p:nvPr/>
          </p:nvSpPr>
          <p:spPr>
            <a:xfrm>
              <a:off x="2106634" y="1662214"/>
              <a:ext cx="3778351" cy="3319875"/>
            </a:xfrm>
            <a:prstGeom prst="rect">
              <a:avLst/>
            </a:prstGeom>
            <a:noFill/>
            <a:ln w="25400">
              <a:solidFill>
                <a:srgbClr val="E7157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                   Systems Manager</a:t>
              </a:r>
            </a:p>
          </p:txBody>
        </p:sp>
        <p:pic>
          <p:nvPicPr>
            <p:cNvPr id="32" name="Graphic 71">
              <a:extLst>
                <a:ext uri="{FF2B5EF4-FFF2-40B4-BE49-F238E27FC236}">
                  <a16:creationId xmlns:a16="http://schemas.microsoft.com/office/drawing/2014/main" id="{B1E51871-E99C-4E29-9104-7485E262C7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6634" y="1670189"/>
              <a:ext cx="457200" cy="457200"/>
            </a:xfrm>
            <a:prstGeom prst="rect">
              <a:avLst/>
            </a:prstGeom>
          </p:spPr>
        </p:pic>
        <p:sp>
          <p:nvSpPr>
            <p:cNvPr id="33" name="Rectangle 32">
              <a:extLst>
                <a:ext uri="{FF2B5EF4-FFF2-40B4-BE49-F238E27FC236}">
                  <a16:creationId xmlns:a16="http://schemas.microsoft.com/office/drawing/2014/main" id="{CD0CA46F-B890-4F2D-9030-E6A36DA853A4}"/>
                </a:ext>
                <a:ext uri="{C183D7F6-B498-43B3-948B-1728B52AA6E4}">
                  <adec:decorative xmlns:adec="http://schemas.microsoft.com/office/drawing/2017/decorative" val="1"/>
                </a:ext>
              </a:extLst>
            </p:cNvPr>
            <p:cNvSpPr/>
            <p:nvPr/>
          </p:nvSpPr>
          <p:spPr>
            <a:xfrm>
              <a:off x="8449096" y="1650492"/>
              <a:ext cx="3323804" cy="1985939"/>
            </a:xfrm>
            <a:prstGeom prst="rect">
              <a:avLst/>
            </a:prstGeom>
            <a:noFill/>
            <a:ln w="25400">
              <a:solidFill>
                <a:srgbClr val="E737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	AWS Key Management          	Service (AWS KMS)</a:t>
              </a:r>
            </a:p>
          </p:txBody>
        </p:sp>
        <p:sp>
          <p:nvSpPr>
            <p:cNvPr id="36" name="Rectangle 35">
              <a:extLst>
                <a:ext uri="{FF2B5EF4-FFF2-40B4-BE49-F238E27FC236}">
                  <a16:creationId xmlns:a16="http://schemas.microsoft.com/office/drawing/2014/main" id="{8991BC69-26F8-4521-AB4F-E027B2FA70B6}"/>
                </a:ext>
                <a:ext uri="{C183D7F6-B498-43B3-948B-1728B52AA6E4}">
                  <adec:decorative xmlns:adec="http://schemas.microsoft.com/office/drawing/2017/decorative" val="0"/>
                </a:ext>
              </a:extLst>
            </p:cNvPr>
            <p:cNvSpPr/>
            <p:nvPr/>
          </p:nvSpPr>
          <p:spPr>
            <a:xfrm>
              <a:off x="3399434" y="3282036"/>
              <a:ext cx="1710725" cy="338554"/>
            </a:xfrm>
            <a:prstGeom prst="rect">
              <a:avLst/>
            </a:prstGeom>
          </p:spPr>
          <p:txBody>
            <a:bodyPr wrap="none">
              <a:spAutoFit/>
            </a:bodyP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 Store</a:t>
              </a:r>
            </a:p>
          </p:txBody>
        </p:sp>
        <p:pic>
          <p:nvPicPr>
            <p:cNvPr id="37" name="Graphic 67">
              <a:extLst>
                <a:ext uri="{FF2B5EF4-FFF2-40B4-BE49-F238E27FC236}">
                  <a16:creationId xmlns:a16="http://schemas.microsoft.com/office/drawing/2014/main" id="{76515A66-DEFE-430F-A311-F8EC195F989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74294" y="3183803"/>
              <a:ext cx="464351" cy="464351"/>
            </a:xfrm>
            <a:prstGeom prst="rect">
              <a:avLst/>
            </a:prstGeom>
          </p:spPr>
        </p:pic>
        <p:grpSp>
          <p:nvGrpSpPr>
            <p:cNvPr id="38" name="Group 37">
              <a:extLst>
                <a:ext uri="{FF2B5EF4-FFF2-40B4-BE49-F238E27FC236}">
                  <a16:creationId xmlns:a16="http://schemas.microsoft.com/office/drawing/2014/main" id="{83208432-7FFA-4B25-8E6A-F21C2896A834}"/>
                </a:ext>
              </a:extLst>
            </p:cNvPr>
            <p:cNvGrpSpPr/>
            <p:nvPr/>
          </p:nvGrpSpPr>
          <p:grpSpPr>
            <a:xfrm>
              <a:off x="2719796" y="2135984"/>
              <a:ext cx="2970270" cy="997799"/>
              <a:chOff x="2727956" y="1810868"/>
              <a:chExt cx="2970270" cy="997799"/>
            </a:xfrm>
          </p:grpSpPr>
          <p:sp>
            <p:nvSpPr>
              <p:cNvPr id="39" name="Rectangle 38">
                <a:extLst>
                  <a:ext uri="{FF2B5EF4-FFF2-40B4-BE49-F238E27FC236}">
                    <a16:creationId xmlns:a16="http://schemas.microsoft.com/office/drawing/2014/main" id="{CB0EF37A-E8EB-4D51-B92C-356BA95BA73B}"/>
                  </a:ext>
                  <a:ext uri="{C183D7F6-B498-43B3-948B-1728B52AA6E4}">
                    <adec:decorative xmlns:adec="http://schemas.microsoft.com/office/drawing/2017/decorative" val="0"/>
                  </a:ext>
                </a:extLst>
              </p:cNvPr>
              <p:cNvSpPr/>
              <p:nvPr/>
            </p:nvSpPr>
            <p:spPr>
              <a:xfrm>
                <a:off x="2810017" y="1899781"/>
                <a:ext cx="1351674" cy="8199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a:t>
                </a:r>
              </a:p>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name</a:t>
                </a:r>
              </a:p>
            </p:txBody>
          </p:sp>
          <p:sp>
            <p:nvSpPr>
              <p:cNvPr id="40" name="Rectangle 39">
                <a:extLst>
                  <a:ext uri="{FF2B5EF4-FFF2-40B4-BE49-F238E27FC236}">
                    <a16:creationId xmlns:a16="http://schemas.microsoft.com/office/drawing/2014/main" id="{5DEA0843-94A8-4733-9321-4A3F5B54D11F}"/>
                  </a:ext>
                  <a:ext uri="{C183D7F6-B498-43B3-948B-1728B52AA6E4}">
                    <adec:decorative xmlns:adec="http://schemas.microsoft.com/office/drawing/2017/decorative" val="0"/>
                  </a:ext>
                </a:extLst>
              </p:cNvPr>
              <p:cNvSpPr/>
              <p:nvPr/>
            </p:nvSpPr>
            <p:spPr>
              <a:xfrm>
                <a:off x="4267199" y="1899781"/>
                <a:ext cx="1351674" cy="8199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a:t>
                </a:r>
              </a:p>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value</a:t>
                </a:r>
              </a:p>
            </p:txBody>
          </p:sp>
          <p:sp>
            <p:nvSpPr>
              <p:cNvPr id="41" name="Rectangle 40">
                <a:extLst>
                  <a:ext uri="{FF2B5EF4-FFF2-40B4-BE49-F238E27FC236}">
                    <a16:creationId xmlns:a16="http://schemas.microsoft.com/office/drawing/2014/main" id="{9B3F2734-3849-4EED-8C13-09E6974C904B}"/>
                  </a:ext>
                  <a:ext uri="{C183D7F6-B498-43B3-948B-1728B52AA6E4}">
                    <adec:decorative xmlns:adec="http://schemas.microsoft.com/office/drawing/2017/decorative" val="1"/>
                  </a:ext>
                </a:extLst>
              </p:cNvPr>
              <p:cNvSpPr/>
              <p:nvPr/>
            </p:nvSpPr>
            <p:spPr>
              <a:xfrm>
                <a:off x="2727956" y="1810868"/>
                <a:ext cx="2970270" cy="99779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sp>
          <p:nvSpPr>
            <p:cNvPr id="42" name="Rectangle 41">
              <a:extLst>
                <a:ext uri="{FF2B5EF4-FFF2-40B4-BE49-F238E27FC236}">
                  <a16:creationId xmlns:a16="http://schemas.microsoft.com/office/drawing/2014/main" id="{BBF35B09-ABE2-4A03-A55E-A0469F7DF17D}"/>
                </a:ext>
                <a:ext uri="{C183D7F6-B498-43B3-948B-1728B52AA6E4}">
                  <adec:decorative xmlns:adec="http://schemas.microsoft.com/office/drawing/2017/decorative" val="0"/>
                </a:ext>
              </a:extLst>
            </p:cNvPr>
            <p:cNvSpPr/>
            <p:nvPr/>
          </p:nvSpPr>
          <p:spPr>
            <a:xfrm>
              <a:off x="6085134" y="2224897"/>
              <a:ext cx="1351674" cy="8199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a:t>
              </a:r>
            </a:p>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value</a:t>
              </a:r>
            </a:p>
          </p:txBody>
        </p:sp>
        <p:pic>
          <p:nvPicPr>
            <p:cNvPr id="43" name="Graphic 38">
              <a:extLst>
                <a:ext uri="{FF2B5EF4-FFF2-40B4-BE49-F238E27FC236}">
                  <a16:creationId xmlns:a16="http://schemas.microsoft.com/office/drawing/2014/main" id="{74A96956-A73C-4561-9155-92EA154190C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34578" y="2003711"/>
              <a:ext cx="1262344" cy="1262344"/>
            </a:xfrm>
            <a:prstGeom prst="rect">
              <a:avLst/>
            </a:prstGeom>
          </p:spPr>
        </p:pic>
        <p:sp>
          <p:nvSpPr>
            <p:cNvPr id="44" name="TextBox 43">
              <a:extLst>
                <a:ext uri="{FF2B5EF4-FFF2-40B4-BE49-F238E27FC236}">
                  <a16:creationId xmlns:a16="http://schemas.microsoft.com/office/drawing/2014/main" id="{3F179D62-C8B3-4920-8F04-4636B3CED587}"/>
                </a:ext>
                <a:ext uri="{C183D7F6-B498-43B3-948B-1728B52AA6E4}">
                  <adec:decorative xmlns:adec="http://schemas.microsoft.com/office/drawing/2017/decorative" val="0"/>
                </a:ext>
              </a:extLst>
            </p:cNvPr>
            <p:cNvSpPr txBox="1"/>
            <p:nvPr/>
          </p:nvSpPr>
          <p:spPr>
            <a:xfrm>
              <a:off x="8449098" y="2919050"/>
              <a:ext cx="3227082" cy="338554"/>
            </a:xfrm>
            <a:prstGeom prst="rect">
              <a:avLst/>
            </a:prstGeom>
            <a:noFill/>
          </p:spPr>
          <p:txBody>
            <a:bodyPr wrap="square" rtlCol="0">
              <a:spAutoFit/>
            </a:bodyPr>
            <a:lstStyle/>
            <a:p>
              <a:pPr algn="ctr"/>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AWS KMS key</a:t>
              </a:r>
            </a:p>
          </p:txBody>
        </p:sp>
        <p:grpSp>
          <p:nvGrpSpPr>
            <p:cNvPr id="45" name="Group 44">
              <a:extLst>
                <a:ext uri="{FF2B5EF4-FFF2-40B4-BE49-F238E27FC236}">
                  <a16:creationId xmlns:a16="http://schemas.microsoft.com/office/drawing/2014/main" id="{45E9C514-FF1D-42A4-90B5-61763A9371FA}"/>
                </a:ext>
              </a:extLst>
            </p:cNvPr>
            <p:cNvGrpSpPr/>
            <p:nvPr/>
          </p:nvGrpSpPr>
          <p:grpSpPr>
            <a:xfrm>
              <a:off x="2719796" y="3737890"/>
              <a:ext cx="2970270" cy="997799"/>
              <a:chOff x="2711636" y="3421369"/>
              <a:chExt cx="2970270" cy="997799"/>
            </a:xfrm>
          </p:grpSpPr>
          <p:sp>
            <p:nvSpPr>
              <p:cNvPr id="46" name="Rectangle 45">
                <a:extLst>
                  <a:ext uri="{FF2B5EF4-FFF2-40B4-BE49-F238E27FC236}">
                    <a16:creationId xmlns:a16="http://schemas.microsoft.com/office/drawing/2014/main" id="{1C125467-5FB7-4952-92B5-F420CA36B6AC}"/>
                  </a:ext>
                  <a:ext uri="{C183D7F6-B498-43B3-948B-1728B52AA6E4}">
                    <adec:decorative xmlns:adec="http://schemas.microsoft.com/office/drawing/2017/decorative" val="0"/>
                  </a:ext>
                </a:extLst>
              </p:cNvPr>
              <p:cNvSpPr/>
              <p:nvPr/>
            </p:nvSpPr>
            <p:spPr>
              <a:xfrm>
                <a:off x="2793697" y="3510282"/>
                <a:ext cx="1351674" cy="8199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a:t>
                </a:r>
              </a:p>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name</a:t>
                </a:r>
              </a:p>
            </p:txBody>
          </p:sp>
          <p:sp>
            <p:nvSpPr>
              <p:cNvPr id="47" name="Rectangle 46">
                <a:extLst>
                  <a:ext uri="{FF2B5EF4-FFF2-40B4-BE49-F238E27FC236}">
                    <a16:creationId xmlns:a16="http://schemas.microsoft.com/office/drawing/2014/main" id="{7155D032-20D6-4A9F-A7DA-DD51FEB0B39B}"/>
                  </a:ext>
                  <a:ext uri="{C183D7F6-B498-43B3-948B-1728B52AA6E4}">
                    <adec:decorative xmlns:adec="http://schemas.microsoft.com/office/drawing/2017/decorative" val="0"/>
                  </a:ext>
                </a:extLst>
              </p:cNvPr>
              <p:cNvSpPr/>
              <p:nvPr/>
            </p:nvSpPr>
            <p:spPr>
              <a:xfrm>
                <a:off x="4250879" y="3510282"/>
                <a:ext cx="1351674" cy="8199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a:t>
                </a:r>
              </a:p>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value</a:t>
                </a:r>
              </a:p>
            </p:txBody>
          </p:sp>
          <p:sp>
            <p:nvSpPr>
              <p:cNvPr id="48" name="Rectangle 47">
                <a:extLst>
                  <a:ext uri="{FF2B5EF4-FFF2-40B4-BE49-F238E27FC236}">
                    <a16:creationId xmlns:a16="http://schemas.microsoft.com/office/drawing/2014/main" id="{05839D2E-2BE4-4725-BBC8-BE30BAAAF9BE}"/>
                  </a:ext>
                  <a:ext uri="{C183D7F6-B498-43B3-948B-1728B52AA6E4}">
                    <adec:decorative xmlns:adec="http://schemas.microsoft.com/office/drawing/2017/decorative" val="1"/>
                  </a:ext>
                </a:extLst>
              </p:cNvPr>
              <p:cNvSpPr/>
              <p:nvPr/>
            </p:nvSpPr>
            <p:spPr>
              <a:xfrm>
                <a:off x="2711636" y="3421369"/>
                <a:ext cx="2970270" cy="99779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cxnSp>
          <p:nvCxnSpPr>
            <p:cNvPr id="49" name="Straight Arrow Connector 48">
              <a:extLst>
                <a:ext uri="{FF2B5EF4-FFF2-40B4-BE49-F238E27FC236}">
                  <a16:creationId xmlns:a16="http://schemas.microsoft.com/office/drawing/2014/main" id="{63806B2A-4B3A-4F67-A773-14776FD70ECB}"/>
                </a:ext>
                <a:ext uri="{C183D7F6-B498-43B3-948B-1728B52AA6E4}">
                  <adec:decorative xmlns:adec="http://schemas.microsoft.com/office/drawing/2017/decorative" val="1"/>
                </a:ext>
              </a:extLst>
            </p:cNvPr>
            <p:cNvCxnSpPr>
              <a:stCxn id="41" idx="3"/>
              <a:endCxn id="42" idx="1"/>
            </p:cNvCxnSpPr>
            <p:nvPr/>
          </p:nvCxnSpPr>
          <p:spPr>
            <a:xfrm>
              <a:off x="5690066" y="2634884"/>
              <a:ext cx="3950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95DB9A6-CD51-4776-B478-E87932430EA8}"/>
                </a:ext>
                <a:ext uri="{C183D7F6-B498-43B3-948B-1728B52AA6E4}">
                  <adec:decorative xmlns:adec="http://schemas.microsoft.com/office/drawing/2017/decorative" val="1"/>
                </a:ext>
              </a:extLst>
            </p:cNvPr>
            <p:cNvCxnSpPr>
              <a:stCxn id="42" idx="3"/>
              <a:endCxn id="33" idx="1"/>
            </p:cNvCxnSpPr>
            <p:nvPr/>
          </p:nvCxnSpPr>
          <p:spPr>
            <a:xfrm>
              <a:off x="7436808" y="2634884"/>
              <a:ext cx="1012288" cy="85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4E3AD86-73C4-45DD-AEBD-589914019F20}"/>
                </a:ext>
                <a:ext uri="{C183D7F6-B498-43B3-948B-1728B52AA6E4}">
                  <adec:decorative xmlns:adec="http://schemas.microsoft.com/office/drawing/2017/decorative" val="0"/>
                </a:ext>
              </a:extLst>
            </p:cNvPr>
            <p:cNvSpPr txBox="1"/>
            <p:nvPr/>
          </p:nvSpPr>
          <p:spPr>
            <a:xfrm>
              <a:off x="7640936" y="2280590"/>
              <a:ext cx="617220" cy="338554"/>
            </a:xfrm>
            <a:prstGeom prst="rect">
              <a:avLst/>
            </a:prstGeom>
            <a:noFill/>
          </p:spPr>
          <p:txBody>
            <a:bodyPr wrap="square" rtlCol="0">
              <a:spAutoFit/>
            </a:bodyPr>
            <a:lstStyle/>
            <a:p>
              <a:pPr algn="ctr"/>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TLS</a:t>
              </a:r>
            </a:p>
          </p:txBody>
        </p:sp>
        <p:sp>
          <p:nvSpPr>
            <p:cNvPr id="52" name="Rectangle 51">
              <a:extLst>
                <a:ext uri="{FF2B5EF4-FFF2-40B4-BE49-F238E27FC236}">
                  <a16:creationId xmlns:a16="http://schemas.microsoft.com/office/drawing/2014/main" id="{08DF1E6A-5627-47B3-80EE-61002C84728C}"/>
                </a:ext>
                <a:ext uri="{C183D7F6-B498-43B3-948B-1728B52AA6E4}">
                  <adec:decorative xmlns:adec="http://schemas.microsoft.com/office/drawing/2017/decorative" val="0"/>
                </a:ext>
              </a:extLst>
            </p:cNvPr>
            <p:cNvSpPr/>
            <p:nvPr/>
          </p:nvSpPr>
          <p:spPr>
            <a:xfrm>
              <a:off x="6085134" y="3826803"/>
              <a:ext cx="1351674" cy="8199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Parameter</a:t>
              </a:r>
            </a:p>
            <a:p>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value</a:t>
              </a:r>
            </a:p>
          </p:txBody>
        </p:sp>
        <p:pic>
          <p:nvPicPr>
            <p:cNvPr id="53" name="Graphic 44">
              <a:extLst>
                <a:ext uri="{FF2B5EF4-FFF2-40B4-BE49-F238E27FC236}">
                  <a16:creationId xmlns:a16="http://schemas.microsoft.com/office/drawing/2014/main" id="{7786B451-64E3-440D-80F1-8BFB35CE010C}"/>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58344" y="4236789"/>
              <a:ext cx="365760" cy="365760"/>
            </a:xfrm>
            <a:prstGeom prst="rect">
              <a:avLst/>
            </a:prstGeom>
          </p:spPr>
        </p:pic>
        <p:pic>
          <p:nvPicPr>
            <p:cNvPr id="54" name="Graphic 44">
              <a:extLst>
                <a:ext uri="{FF2B5EF4-FFF2-40B4-BE49-F238E27FC236}">
                  <a16:creationId xmlns:a16="http://schemas.microsoft.com/office/drawing/2014/main" id="{F194DAA4-D6C9-44B2-BAB3-E3378CEB655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52706" y="4236789"/>
              <a:ext cx="365760" cy="365760"/>
            </a:xfrm>
            <a:prstGeom prst="rect">
              <a:avLst/>
            </a:prstGeom>
          </p:spPr>
        </p:pic>
        <p:cxnSp>
          <p:nvCxnSpPr>
            <p:cNvPr id="55" name="Elbow Connector 51">
              <a:extLst>
                <a:ext uri="{FF2B5EF4-FFF2-40B4-BE49-F238E27FC236}">
                  <a16:creationId xmlns:a16="http://schemas.microsoft.com/office/drawing/2014/main" id="{D076A690-AED7-47A6-A6F4-3720F21AA676}"/>
                </a:ext>
                <a:ext uri="{C183D7F6-B498-43B3-948B-1728B52AA6E4}">
                  <adec:decorative xmlns:adec="http://schemas.microsoft.com/office/drawing/2017/decorative" val="1"/>
                </a:ext>
              </a:extLst>
            </p:cNvPr>
            <p:cNvCxnSpPr>
              <a:stCxn id="33" idx="2"/>
              <a:endCxn id="52" idx="3"/>
            </p:cNvCxnSpPr>
            <p:nvPr/>
          </p:nvCxnSpPr>
          <p:spPr>
            <a:xfrm rot="5400000">
              <a:off x="8473724" y="2599515"/>
              <a:ext cx="600359" cy="2674190"/>
            </a:xfrm>
            <a:prstGeom prst="bentConnector2">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D0C468C-A37B-4802-A4DA-9DE7F3D1FB0D}"/>
                </a:ext>
                <a:ext uri="{C183D7F6-B498-43B3-948B-1728B52AA6E4}">
                  <adec:decorative xmlns:adec="http://schemas.microsoft.com/office/drawing/2017/decorative" val="1"/>
                </a:ext>
              </a:extLst>
            </p:cNvPr>
            <p:cNvCxnSpPr>
              <a:stCxn id="52" idx="1"/>
              <a:endCxn id="48" idx="3"/>
            </p:cNvCxnSpPr>
            <p:nvPr/>
          </p:nvCxnSpPr>
          <p:spPr>
            <a:xfrm flipH="1">
              <a:off x="5690066" y="4236790"/>
              <a:ext cx="3950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9D81130-6FDD-44DA-A2E0-F002621C712C}"/>
                </a:ext>
                <a:ext uri="{C183D7F6-B498-43B3-948B-1728B52AA6E4}">
                  <adec:decorative xmlns:adec="http://schemas.microsoft.com/office/drawing/2017/decorative" val="1"/>
                </a:ext>
              </a:extLst>
            </p:cNvPr>
            <p:cNvCxnSpPr>
              <a:endCxn id="41" idx="1"/>
            </p:cNvCxnSpPr>
            <p:nvPr/>
          </p:nvCxnSpPr>
          <p:spPr>
            <a:xfrm>
              <a:off x="1242766" y="2634883"/>
              <a:ext cx="1477030"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E5BA1CB-7362-49CE-96AF-50D4BA2FD8E5}"/>
                </a:ext>
                <a:ext uri="{C183D7F6-B498-43B3-948B-1728B52AA6E4}">
                  <adec:decorative xmlns:adec="http://schemas.microsoft.com/office/drawing/2017/decorative" val="1"/>
                </a:ext>
              </a:extLst>
            </p:cNvPr>
            <p:cNvCxnSpPr>
              <a:cxnSpLocks/>
            </p:cNvCxnSpPr>
            <p:nvPr/>
          </p:nvCxnSpPr>
          <p:spPr>
            <a:xfrm flipH="1" flipV="1">
              <a:off x="4983494" y="4770162"/>
              <a:ext cx="89" cy="66160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6440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9DAA123-AB5C-47DC-BEBA-4EC7A73FFBC1}"/>
              </a:ext>
            </a:extLst>
          </p:cNvPr>
          <p:cNvSpPr>
            <a:spLocks noGrp="1"/>
          </p:cNvSpPr>
          <p:nvPr>
            <p:ph type="sldNum" idx="97"/>
          </p:nvPr>
        </p:nvSpPr>
        <p:spPr>
          <a:xfrm>
            <a:off x="11347704" y="6471572"/>
            <a:ext cx="484632" cy="228600"/>
          </a:xfrm>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2</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Module overview</a:t>
            </a:r>
          </a:p>
        </p:txBody>
      </p:sp>
      <p:sp>
        <p:nvSpPr>
          <p:cNvPr id="4" name="Content Placeholder 3">
            <a:extLst>
              <a:ext uri="{FF2B5EF4-FFF2-40B4-BE49-F238E27FC236}">
                <a16:creationId xmlns:a16="http://schemas.microsoft.com/office/drawing/2014/main" id="{C832E494-379A-4C08-AC9E-A013766945E1}"/>
              </a:ext>
            </a:extLst>
          </p:cNvPr>
          <p:cNvSpPr>
            <a:spLocks noGrp="1"/>
          </p:cNvSpPr>
          <p:nvPr>
            <p:ph idx="2"/>
          </p:nvPr>
        </p:nvSpPr>
        <p:spPr>
          <a:xfrm>
            <a:off x="365760" y="1097280"/>
            <a:ext cx="7726680" cy="1348740"/>
          </a:xfrm>
        </p:spPr>
        <p:txBody>
          <a:body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Course scenario</a:t>
            </a:r>
          </a:p>
          <a:p>
            <a:r>
              <a:rPr lang="fr-FR" dirty="0">
                <a:latin typeface="Amazon Ember Display" panose="020F0603020204020204" pitchFamily="34" charset="0"/>
                <a:ea typeface="Amazon Ember Display" panose="020F0603020204020204" pitchFamily="34" charset="0"/>
                <a:cs typeface="Amazon Ember Display" panose="020F0603020204020204" pitchFamily="34" charset="0"/>
              </a:rPr>
              <a:t>AWS Systems Manager </a:t>
            </a:r>
          </a:p>
        </p:txBody>
      </p:sp>
      <p:sp>
        <p:nvSpPr>
          <p:cNvPr id="6" name="Content Placeholder 3">
            <a:extLst>
              <a:ext uri="{FF2B5EF4-FFF2-40B4-BE49-F238E27FC236}">
                <a16:creationId xmlns:a16="http://schemas.microsoft.com/office/drawing/2014/main" id="{1F62478C-4379-4B2A-8266-F2E0F1DA6462}"/>
              </a:ext>
            </a:extLst>
          </p:cNvPr>
          <p:cNvSpPr txBox="1">
            <a:spLocks/>
          </p:cNvSpPr>
          <p:nvPr/>
        </p:nvSpPr>
        <p:spPr>
          <a:xfrm>
            <a:off x="1098549" y="2319838"/>
            <a:ext cx="5608320" cy="30937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Amazon Ember Display"/>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Amazon Ember Display"/>
              </a:defRPr>
            </a:lvl2pPr>
            <a:lvl3pPr marL="682625"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Amazon Ember Display"/>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Amazon Ember Display"/>
              </a:defRPr>
            </a:lvl4pPr>
            <a:lvl5pPr marL="1146175"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Operations tools </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Application tools</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Change management tools</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Node tools</a:t>
            </a:r>
          </a:p>
        </p:txBody>
      </p:sp>
      <p:sp>
        <p:nvSpPr>
          <p:cNvPr id="7" name="Content Placeholder 3">
            <a:extLst>
              <a:ext uri="{FF2B5EF4-FFF2-40B4-BE49-F238E27FC236}">
                <a16:creationId xmlns:a16="http://schemas.microsoft.com/office/drawing/2014/main" id="{75628FFB-1B51-4FD0-B085-014509C3A1D4}"/>
              </a:ext>
            </a:extLst>
          </p:cNvPr>
          <p:cNvSpPr txBox="1">
            <a:spLocks/>
          </p:cNvSpPr>
          <p:nvPr/>
        </p:nvSpPr>
        <p:spPr>
          <a:xfrm>
            <a:off x="487680" y="4630873"/>
            <a:ext cx="5608320" cy="13487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Amazon Ember Display"/>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Amazon Ember Display"/>
              </a:defRPr>
            </a:lvl2pPr>
            <a:lvl3pPr marL="682625"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Amazon Ember Display"/>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Amazon Ember Display"/>
              </a:defRPr>
            </a:lvl4pPr>
            <a:lvl5pPr marL="1146175"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Troubleshooting</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Lab 3: Operations as code</a:t>
            </a:r>
          </a:p>
        </p:txBody>
      </p:sp>
    </p:spTree>
    <p:custDataLst>
      <p:tags r:id="rId1"/>
    </p:custDataLst>
    <p:extLst>
      <p:ext uri="{BB962C8B-B14F-4D97-AF65-F5344CB8AC3E}">
        <p14:creationId xmlns:p14="http://schemas.microsoft.com/office/powerpoint/2010/main" val="57010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F615D15-AA10-4DD1-8614-CEBA71B336E7}"/>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20</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Organizing parameters into hierarchies</a:t>
            </a:r>
          </a:p>
        </p:txBody>
      </p:sp>
      <p:sp>
        <p:nvSpPr>
          <p:cNvPr id="10" name="Rectangular Callout 14">
            <a:extLst>
              <a:ext uri="{FF2B5EF4-FFF2-40B4-BE49-F238E27FC236}">
                <a16:creationId xmlns:a16="http://schemas.microsoft.com/office/drawing/2014/main" id="{64BC4D7B-8438-4B06-BE06-0900B15D564B}"/>
              </a:ext>
            </a:extLst>
          </p:cNvPr>
          <p:cNvSpPr/>
          <p:nvPr/>
        </p:nvSpPr>
        <p:spPr>
          <a:xfrm>
            <a:off x="419100" y="1694195"/>
            <a:ext cx="2158584" cy="1963712"/>
          </a:xfrm>
          <a:prstGeom prst="wedgeRectCallout">
            <a:avLst>
              <a:gd name="adj1" fmla="val 71528"/>
              <a:gd name="adj2" fmla="val 45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 hierarchy is a parameter name that includes a path defined by forward slashes.</a:t>
            </a:r>
          </a:p>
        </p:txBody>
      </p:sp>
      <p:sp>
        <p:nvSpPr>
          <p:cNvPr id="11" name="Rectangular Callout 15">
            <a:extLst>
              <a:ext uri="{FF2B5EF4-FFF2-40B4-BE49-F238E27FC236}">
                <a16:creationId xmlns:a16="http://schemas.microsoft.com/office/drawing/2014/main" id="{DF829909-64AE-4A03-B40C-EE24237E0377}"/>
              </a:ext>
            </a:extLst>
          </p:cNvPr>
          <p:cNvSpPr/>
          <p:nvPr/>
        </p:nvSpPr>
        <p:spPr>
          <a:xfrm>
            <a:off x="419100" y="4075304"/>
            <a:ext cx="2158584" cy="1446251"/>
          </a:xfrm>
          <a:prstGeom prst="wedgeRectCallout">
            <a:avLst>
              <a:gd name="adj1" fmla="val 71528"/>
              <a:gd name="adj2" fmla="val -525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Not an actual directory structure</a:t>
            </a:r>
          </a:p>
        </p:txBody>
      </p:sp>
      <p:sp>
        <p:nvSpPr>
          <p:cNvPr id="9" name="TextBox 8">
            <a:extLst>
              <a:ext uri="{FF2B5EF4-FFF2-40B4-BE49-F238E27FC236}">
                <a16:creationId xmlns:a16="http://schemas.microsoft.com/office/drawing/2014/main" id="{4E128100-2DEC-415F-82A3-031651920FEB}"/>
              </a:ext>
            </a:extLst>
          </p:cNvPr>
          <p:cNvSpPr txBox="1"/>
          <p:nvPr/>
        </p:nvSpPr>
        <p:spPr>
          <a:xfrm>
            <a:off x="3069300" y="5777260"/>
            <a:ext cx="8703599" cy="461665"/>
          </a:xfrm>
          <a:prstGeom prst="rect">
            <a:avLst/>
          </a:prstGeom>
          <a:noFill/>
        </p:spPr>
        <p:txBody>
          <a:bodyPr wrap="square" rtlCol="0">
            <a:spAutoFit/>
          </a:body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Examples of parameters with three hierarchy levels</a:t>
            </a:r>
          </a:p>
        </p:txBody>
      </p:sp>
      <p:grpSp>
        <p:nvGrpSpPr>
          <p:cNvPr id="17" name="ParamImage" descr="Screenshot highlighting two hierarchy parameter names as described in the notes.">
            <a:extLst>
              <a:ext uri="{FF2B5EF4-FFF2-40B4-BE49-F238E27FC236}">
                <a16:creationId xmlns:a16="http://schemas.microsoft.com/office/drawing/2014/main" id="{CABB249E-4F20-4DFA-257B-B831FDAEE2AD}"/>
              </a:ext>
            </a:extLst>
          </p:cNvPr>
          <p:cNvGrpSpPr/>
          <p:nvPr/>
        </p:nvGrpSpPr>
        <p:grpSpPr>
          <a:xfrm>
            <a:off x="3069300" y="1713242"/>
            <a:ext cx="8713608" cy="3808313"/>
            <a:chOff x="3069300" y="1713242"/>
            <a:chExt cx="8713608" cy="3808313"/>
          </a:xfrm>
        </p:grpSpPr>
        <p:grpSp>
          <p:nvGrpSpPr>
            <p:cNvPr id="4" name="ParametersImage" descr="Screenshot highlighting two hierarchy parameter names as described in the notes.">
              <a:extLst>
                <a:ext uri="{FF2B5EF4-FFF2-40B4-BE49-F238E27FC236}">
                  <a16:creationId xmlns:a16="http://schemas.microsoft.com/office/drawing/2014/main" id="{0CEA5C4D-4B6D-4293-AD04-1F9AF8244A7F}"/>
                </a:ext>
              </a:extLst>
            </p:cNvPr>
            <p:cNvGrpSpPr/>
            <p:nvPr/>
          </p:nvGrpSpPr>
          <p:grpSpPr>
            <a:xfrm>
              <a:off x="3069300" y="1713242"/>
              <a:ext cx="8713608" cy="3808313"/>
              <a:chOff x="3069300" y="1713242"/>
              <a:chExt cx="8713608" cy="3808313"/>
            </a:xfrm>
          </p:grpSpPr>
          <p:pic>
            <p:nvPicPr>
              <p:cNvPr id="8" name="Picture 7">
                <a:extLst>
                  <a:ext uri="{FF2B5EF4-FFF2-40B4-BE49-F238E27FC236}">
                    <a16:creationId xmlns:a16="http://schemas.microsoft.com/office/drawing/2014/main" id="{17AABC76-FE25-4FE9-BC5C-433A34E3A82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308" y="1713242"/>
                <a:ext cx="8703600" cy="3808313"/>
              </a:xfrm>
              <a:prstGeom prst="rect">
                <a:avLst/>
              </a:prstGeom>
              <a:ln>
                <a:solidFill>
                  <a:schemeClr val="accent2">
                    <a:lumMod val="75000"/>
                  </a:schemeClr>
                </a:solidFill>
              </a:ln>
              <a:effectLst>
                <a:outerShdw blurRad="50800" dist="38100" dir="2700000" algn="tl" rotWithShape="0">
                  <a:prstClr val="black">
                    <a:alpha val="40000"/>
                  </a:prstClr>
                </a:outerShdw>
              </a:effectLst>
            </p:spPr>
          </p:pic>
          <p:sp>
            <p:nvSpPr>
              <p:cNvPr id="12" name="Rounded Rectangle 9">
                <a:extLst>
                  <a:ext uri="{FF2B5EF4-FFF2-40B4-BE49-F238E27FC236}">
                    <a16:creationId xmlns:a16="http://schemas.microsoft.com/office/drawing/2014/main" id="{CF2547B6-04E5-4125-81F7-9FFCEB8A89EF}"/>
                  </a:ext>
                  <a:ext uri="{C183D7F6-B498-43B3-948B-1728B52AA6E4}">
                    <adec:decorative xmlns:adec="http://schemas.microsoft.com/office/drawing/2017/decorative" val="1"/>
                  </a:ext>
                </a:extLst>
              </p:cNvPr>
              <p:cNvSpPr/>
              <p:nvPr/>
            </p:nvSpPr>
            <p:spPr>
              <a:xfrm>
                <a:off x="3069300" y="3411627"/>
                <a:ext cx="4056714" cy="803021"/>
              </a:xfrm>
              <a:prstGeom prst="roundRect">
                <a:avLst>
                  <a:gd name="adj" fmla="val 0"/>
                </a:avLst>
              </a:prstGeom>
              <a:noFill/>
              <a:ln w="12700">
                <a:solidFill>
                  <a:schemeClr val="accent4">
                    <a:lumMod val="50000"/>
                  </a:schemeClr>
                </a:solidFill>
              </a:ln>
              <a:effectLst>
                <a:glow rad="508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sp>
          <p:nvSpPr>
            <p:cNvPr id="6" name="TextBox 5">
              <a:extLst>
                <a:ext uri="{FF2B5EF4-FFF2-40B4-BE49-F238E27FC236}">
                  <a16:creationId xmlns:a16="http://schemas.microsoft.com/office/drawing/2014/main" id="{568B5032-B671-8B25-9D4F-408E643329E9}"/>
                </a:ext>
              </a:extLst>
            </p:cNvPr>
            <p:cNvSpPr txBox="1"/>
            <p:nvPr/>
          </p:nvSpPr>
          <p:spPr>
            <a:xfrm>
              <a:off x="3760546" y="3463509"/>
              <a:ext cx="2800349" cy="307777"/>
            </a:xfrm>
            <a:prstGeom prst="rect">
              <a:avLst/>
            </a:prstGeom>
            <a:solidFill>
              <a:srgbClr val="FFFFFF"/>
            </a:solidFill>
          </p:spPr>
          <p:txBody>
            <a:bodyPr wrap="square">
              <a:spAutoFit/>
            </a:bodyPr>
            <a:lstStyle/>
            <a:p>
              <a:r>
                <a:rPr lang="en-US" sz="1400" dirty="0">
                  <a:solidFill>
                    <a:srgbClr val="0573BA"/>
                  </a:solidFill>
                </a:rPr>
                <a:t>/myapp/production/ami-id</a:t>
              </a:r>
            </a:p>
          </p:txBody>
        </p:sp>
        <p:sp>
          <p:nvSpPr>
            <p:cNvPr id="7" name="TextBox 6">
              <a:extLst>
                <a:ext uri="{FF2B5EF4-FFF2-40B4-BE49-F238E27FC236}">
                  <a16:creationId xmlns:a16="http://schemas.microsoft.com/office/drawing/2014/main" id="{5B4AE97E-A45C-EF6E-6615-EDDA1D7584BA}"/>
                </a:ext>
              </a:extLst>
            </p:cNvPr>
            <p:cNvSpPr txBox="1"/>
            <p:nvPr/>
          </p:nvSpPr>
          <p:spPr>
            <a:xfrm>
              <a:off x="3760546" y="3860172"/>
              <a:ext cx="3215695" cy="307777"/>
            </a:xfrm>
            <a:prstGeom prst="rect">
              <a:avLst/>
            </a:prstGeom>
            <a:solidFill>
              <a:srgbClr val="FFFFFF"/>
            </a:solidFill>
          </p:spPr>
          <p:txBody>
            <a:bodyPr wrap="square">
              <a:spAutoFit/>
            </a:bodyPr>
            <a:lstStyle/>
            <a:p>
              <a:r>
                <a:rPr lang="en-US" sz="1400" dirty="0">
                  <a:solidFill>
                    <a:srgbClr val="0573BA"/>
                  </a:solidFill>
                </a:rPr>
                <a:t>/myapp/development/ami-id</a:t>
              </a:r>
            </a:p>
          </p:txBody>
        </p:sp>
        <p:sp>
          <p:nvSpPr>
            <p:cNvPr id="13" name="TextBox 12">
              <a:extLst>
                <a:ext uri="{FF2B5EF4-FFF2-40B4-BE49-F238E27FC236}">
                  <a16:creationId xmlns:a16="http://schemas.microsoft.com/office/drawing/2014/main" id="{EB48B0E2-89A7-F7C5-BFAE-F71B78B68551}"/>
                </a:ext>
              </a:extLst>
            </p:cNvPr>
            <p:cNvSpPr txBox="1"/>
            <p:nvPr/>
          </p:nvSpPr>
          <p:spPr>
            <a:xfrm>
              <a:off x="3760546" y="4296250"/>
              <a:ext cx="2971330" cy="307777"/>
            </a:xfrm>
            <a:prstGeom prst="rect">
              <a:avLst/>
            </a:prstGeom>
            <a:solidFill>
              <a:srgbClr val="FFFFFF"/>
            </a:solidFill>
          </p:spPr>
          <p:txBody>
            <a:bodyPr wrap="square">
              <a:spAutoFit/>
            </a:bodyPr>
            <a:lstStyle/>
            <a:p>
              <a:r>
                <a:rPr lang="en-US" sz="1400" dirty="0">
                  <a:solidFill>
                    <a:srgbClr val="0573BA"/>
                  </a:solidFill>
                </a:rPr>
                <a:t>/myapp/production/log-level</a:t>
              </a:r>
            </a:p>
          </p:txBody>
        </p:sp>
        <p:sp>
          <p:nvSpPr>
            <p:cNvPr id="14" name="TextBox 13">
              <a:extLst>
                <a:ext uri="{FF2B5EF4-FFF2-40B4-BE49-F238E27FC236}">
                  <a16:creationId xmlns:a16="http://schemas.microsoft.com/office/drawing/2014/main" id="{7E744E9E-45D3-DB33-E261-D4AF0D15155E}"/>
                </a:ext>
              </a:extLst>
            </p:cNvPr>
            <p:cNvSpPr txBox="1"/>
            <p:nvPr/>
          </p:nvSpPr>
          <p:spPr>
            <a:xfrm>
              <a:off x="3760546" y="4708679"/>
              <a:ext cx="2800349" cy="307777"/>
            </a:xfrm>
            <a:prstGeom prst="rect">
              <a:avLst/>
            </a:prstGeom>
            <a:solidFill>
              <a:srgbClr val="FFFFFF"/>
            </a:solidFill>
          </p:spPr>
          <p:txBody>
            <a:bodyPr wrap="square">
              <a:spAutoFit/>
            </a:bodyPr>
            <a:lstStyle/>
            <a:p>
              <a:r>
                <a:rPr lang="en-US" sz="1400" dirty="0">
                  <a:solidFill>
                    <a:srgbClr val="0573BA"/>
                  </a:solidFill>
                </a:rPr>
                <a:t>/myapp/development/log-level</a:t>
              </a:r>
            </a:p>
          </p:txBody>
        </p:sp>
        <p:sp>
          <p:nvSpPr>
            <p:cNvPr id="15" name="TextBox 14">
              <a:extLst>
                <a:ext uri="{FF2B5EF4-FFF2-40B4-BE49-F238E27FC236}">
                  <a16:creationId xmlns:a16="http://schemas.microsoft.com/office/drawing/2014/main" id="{5A739CFD-CDE4-734F-AD1E-FBF6D7397503}"/>
                </a:ext>
              </a:extLst>
            </p:cNvPr>
            <p:cNvSpPr txBox="1"/>
            <p:nvPr/>
          </p:nvSpPr>
          <p:spPr>
            <a:xfrm>
              <a:off x="3760546" y="5128992"/>
              <a:ext cx="2800349" cy="307777"/>
            </a:xfrm>
            <a:prstGeom prst="rect">
              <a:avLst/>
            </a:prstGeom>
            <a:solidFill>
              <a:srgbClr val="FFFFFF"/>
            </a:solidFill>
          </p:spPr>
          <p:txBody>
            <a:bodyPr wrap="square">
              <a:spAutoFit/>
            </a:bodyPr>
            <a:lstStyle/>
            <a:p>
              <a:r>
                <a:rPr lang="en-US" sz="1400" dirty="0">
                  <a:solidFill>
                    <a:srgbClr val="0573BA"/>
                  </a:solidFill>
                </a:rPr>
                <a:t>/myapp/staging/ami-id</a:t>
              </a:r>
            </a:p>
          </p:txBody>
        </p:sp>
      </p:grpSp>
    </p:spTree>
    <p:custDataLst>
      <p:tags r:id="rId1"/>
    </p:custDataLst>
    <p:extLst>
      <p:ext uri="{BB962C8B-B14F-4D97-AF65-F5344CB8AC3E}">
        <p14:creationId xmlns:p14="http://schemas.microsoft.com/office/powerpoint/2010/main" val="304776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AF3F7C75-6525-442D-BFE4-3CF48E942471}"/>
              </a:ext>
            </a:extLst>
          </p:cNvPr>
          <p:cNvSpPr>
            <a:spLocks noGrp="1"/>
          </p:cNvSpPr>
          <p:nvPr>
            <p:ph type="sldNum" idx="97"/>
          </p:nvPr>
        </p:nvSpPr>
        <p:spPr/>
        <p:txBody>
          <a:bodyPr/>
          <a:lstStyle/>
          <a:p>
            <a:fld id="{4037B1B0-0345-4E15-985A-6BECCDBE474F}" type="slidenum">
              <a:rPr lang="en-US" smtClean="0"/>
              <a:pPr/>
              <a:t>21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Public parameters in Parameter Store</a:t>
            </a:r>
          </a:p>
        </p:txBody>
      </p:sp>
      <p:sp>
        <p:nvSpPr>
          <p:cNvPr id="11" name="Content Placeholder 2">
            <a:extLst>
              <a:ext uri="{FF2B5EF4-FFF2-40B4-BE49-F238E27FC236}">
                <a16:creationId xmlns:a16="http://schemas.microsoft.com/office/drawing/2014/main" id="{E507A234-2E32-4098-8776-119292F50B86}"/>
              </a:ext>
            </a:extLst>
          </p:cNvPr>
          <p:cNvSpPr txBox="1">
            <a:spLocks/>
          </p:cNvSpPr>
          <p:nvPr/>
        </p:nvSpPr>
        <p:spPr>
          <a:xfrm>
            <a:off x="419100" y="1528763"/>
            <a:ext cx="9067800" cy="1840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buFont typeface="Amazon Ember Display"/>
              <a:buNone/>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Location of Amazon EC2 AMI public parameters:</a:t>
            </a:r>
          </a:p>
          <a:p>
            <a:r>
              <a:rPr lang="en-US" b="1" dirty="0">
                <a:latin typeface="Amazon Ember Display" panose="020F0603020204020204" pitchFamily="34" charset="0"/>
                <a:ea typeface="Amazon Ember Display" panose="020F0603020204020204" pitchFamily="34" charset="0"/>
                <a:cs typeface="Amazon Ember Display" panose="020F0603020204020204" pitchFamily="34" charset="0"/>
              </a:rPr>
              <a:t>/aws/service/ami-amazon-linux-latest</a:t>
            </a:r>
          </a:p>
          <a:p>
            <a:r>
              <a:rPr lang="en-US" b="1" dirty="0">
                <a:latin typeface="Amazon Ember Display" panose="020F0603020204020204" pitchFamily="34" charset="0"/>
                <a:ea typeface="Amazon Ember Display" panose="020F0603020204020204" pitchFamily="34" charset="0"/>
                <a:cs typeface="Amazon Ember Display" panose="020F0603020204020204" pitchFamily="34" charset="0"/>
              </a:rPr>
              <a:t>/aws/service/ami-windows-latest</a:t>
            </a:r>
          </a:p>
        </p:txBody>
      </p:sp>
      <p:sp>
        <p:nvSpPr>
          <p:cNvPr id="10" name="CodeIntroBox8" descr="The following are examples of AWS Command Line Interface (AWS CLI) and PowerShell public parameters.">
            <a:extLst>
              <a:ext uri="{FF2B5EF4-FFF2-40B4-BE49-F238E27FC236}">
                <a16:creationId xmlns:a16="http://schemas.microsoft.com/office/drawing/2014/main" id="{49861958-49BD-41A1-A1D2-9B7456F4C03E}"/>
              </a:ext>
            </a:extLst>
          </p:cNvPr>
          <p:cNvSpPr/>
          <p:nvPr/>
        </p:nvSpPr>
        <p:spPr>
          <a:xfrm>
            <a:off x="10180114" y="1725168"/>
            <a:ext cx="8572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9B68567-0722-4743-823B-A0DAEFF73453}"/>
              </a:ext>
            </a:extLst>
          </p:cNvPr>
          <p:cNvSpPr txBox="1"/>
          <p:nvPr/>
        </p:nvSpPr>
        <p:spPr>
          <a:xfrm>
            <a:off x="538283" y="3369373"/>
            <a:ext cx="5211353" cy="400110"/>
          </a:xfrm>
          <a:prstGeom prst="rect">
            <a:avLst/>
          </a:prstGeom>
          <a:noFill/>
        </p:spPr>
        <p:txBody>
          <a:bodyPr wrap="square" rtlCol="0">
            <a:spAutoFit/>
          </a:bodyPr>
          <a:lstStyle/>
          <a:p>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AWS CLI</a:t>
            </a:r>
          </a:p>
        </p:txBody>
      </p:sp>
      <p:sp>
        <p:nvSpPr>
          <p:cNvPr id="14" name="Rounded Rectangle 7">
            <a:extLst>
              <a:ext uri="{FF2B5EF4-FFF2-40B4-BE49-F238E27FC236}">
                <a16:creationId xmlns:a16="http://schemas.microsoft.com/office/drawing/2014/main" id="{B44D4C8F-CFDE-4A5E-9DDD-77569B2EBE16}"/>
              </a:ext>
            </a:extLst>
          </p:cNvPr>
          <p:cNvSpPr/>
          <p:nvPr/>
        </p:nvSpPr>
        <p:spPr>
          <a:xfrm>
            <a:off x="538284" y="3777623"/>
            <a:ext cx="11115432" cy="861774"/>
          </a:xfrm>
          <a:prstGeom prst="roundRect">
            <a:avLst>
              <a:gd name="adj" fmla="val 0"/>
            </a:avLst>
          </a:prstGeom>
          <a:solidFill>
            <a:srgbClr val="F2F2F2"/>
          </a:solidFill>
          <a:ln w="12700">
            <a:solidFill>
              <a:schemeClr val="accent1">
                <a:lumMod val="75000"/>
              </a:schemeClr>
            </a:solidFill>
          </a:ln>
          <a:effectLst/>
        </p:spPr>
        <p:txBody>
          <a:bodyPr wrap="square" lIns="182880" tIns="182880" rIns="182880" bIns="182880" rtlCol="0" anchor="ctr">
            <a:spAutoFit/>
          </a:bodyPr>
          <a:lstStyle/>
          <a:p>
            <a:r>
              <a:rPr lang="en-US" sz="1600" dirty="0">
                <a:latin typeface="Lucida Console" panose="020B0609040504020204" pitchFamily="49" charset="0"/>
              </a:rPr>
              <a:t>aws ssm get-parameters --names /aws/service/ami-windows-latest/Windows_Server-2016-English-Full-Base --region us-east-1</a:t>
            </a:r>
            <a:endParaRPr lang="en-US" sz="1600" dirty="0">
              <a:latin typeface="Lucida Console" panose="020B0609040504020204" pitchFamily="49" charset="0"/>
              <a:cs typeface="Arial"/>
            </a:endParaRPr>
          </a:p>
        </p:txBody>
      </p:sp>
      <p:sp>
        <p:nvSpPr>
          <p:cNvPr id="12" name="TextBox 11">
            <a:extLst>
              <a:ext uri="{FF2B5EF4-FFF2-40B4-BE49-F238E27FC236}">
                <a16:creationId xmlns:a16="http://schemas.microsoft.com/office/drawing/2014/main" id="{A4467424-A71B-4F8F-90E4-C0583184060B}"/>
              </a:ext>
            </a:extLst>
          </p:cNvPr>
          <p:cNvSpPr txBox="1"/>
          <p:nvPr/>
        </p:nvSpPr>
        <p:spPr>
          <a:xfrm>
            <a:off x="538284" y="4857477"/>
            <a:ext cx="2576946" cy="400110"/>
          </a:xfrm>
          <a:prstGeom prst="rect">
            <a:avLst/>
          </a:prstGeom>
          <a:noFill/>
        </p:spPr>
        <p:txBody>
          <a:bodyPr wrap="square" rtlCol="0">
            <a:spAutoFit/>
          </a:bodyPr>
          <a:lstStyle/>
          <a:p>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PowerShell</a:t>
            </a:r>
          </a:p>
        </p:txBody>
      </p:sp>
      <p:sp>
        <p:nvSpPr>
          <p:cNvPr id="15" name="Rounded Rectangle 5">
            <a:extLst>
              <a:ext uri="{FF2B5EF4-FFF2-40B4-BE49-F238E27FC236}">
                <a16:creationId xmlns:a16="http://schemas.microsoft.com/office/drawing/2014/main" id="{B1AE3CD2-B56E-4DB0-8791-4E09ED27E6EB}"/>
              </a:ext>
            </a:extLst>
          </p:cNvPr>
          <p:cNvSpPr/>
          <p:nvPr/>
        </p:nvSpPr>
        <p:spPr>
          <a:xfrm>
            <a:off x="538284" y="5265727"/>
            <a:ext cx="11115432" cy="861774"/>
          </a:xfrm>
          <a:prstGeom prst="roundRect">
            <a:avLst>
              <a:gd name="adj" fmla="val 0"/>
            </a:avLst>
          </a:prstGeom>
          <a:solidFill>
            <a:srgbClr val="F2F2F2"/>
          </a:solidFill>
          <a:ln w="12700">
            <a:solidFill>
              <a:schemeClr val="accent1">
                <a:lumMod val="75000"/>
              </a:schemeClr>
            </a:solidFill>
          </a:ln>
          <a:effectLst/>
        </p:spPr>
        <p:txBody>
          <a:bodyPr wrap="square" lIns="182880" tIns="182880" rIns="182880" bIns="182880" rtlCol="0" anchor="ctr">
            <a:spAutoFit/>
          </a:bodyPr>
          <a:lstStyle/>
          <a:p>
            <a:r>
              <a:rPr lang="en-US" sz="1600" dirty="0">
                <a:latin typeface="Lucida Console" panose="020B0609040504020204" pitchFamily="49" charset="0"/>
              </a:rPr>
              <a:t>Get-SSMParameter -Name /aws/service/ami-windows-latest/Windows_Server-2016-English-Full-Base -region us-east-1</a:t>
            </a:r>
            <a:endParaRPr lang="en-US" sz="1600" dirty="0">
              <a:latin typeface="Lucida Console" panose="020B0609040504020204" pitchFamily="49" charset="0"/>
              <a:cs typeface="Arial"/>
            </a:endParaRPr>
          </a:p>
        </p:txBody>
      </p:sp>
    </p:spTree>
    <p:custDataLst>
      <p:tags r:id="rId1"/>
    </p:custDataLst>
    <p:extLst>
      <p:ext uri="{BB962C8B-B14F-4D97-AF65-F5344CB8AC3E}">
        <p14:creationId xmlns:p14="http://schemas.microsoft.com/office/powerpoint/2010/main" val="2336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AF3F7C75-6525-442D-BFE4-3CF48E942471}"/>
              </a:ext>
            </a:extLst>
          </p:cNvPr>
          <p:cNvSpPr>
            <a:spLocks noGrp="1"/>
          </p:cNvSpPr>
          <p:nvPr>
            <p:ph type="sldNum" idx="97"/>
          </p:nvPr>
        </p:nvSpPr>
        <p:spPr/>
        <p:txBody>
          <a:bodyPr/>
          <a:lstStyle/>
          <a:p>
            <a:fld id="{4037B1B0-0345-4E15-985A-6BECCDBE474F}" type="slidenum">
              <a:rPr lang="en-US" smtClean="0"/>
              <a:pPr/>
              <a:t>22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noAutofit/>
          </a:bodyPr>
          <a:lstStyle/>
          <a:p>
            <a:r>
              <a:rPr lang="en-US" dirty="0"/>
              <a:t>Parameter Store calls in AWS CloudFormation templates</a:t>
            </a:r>
          </a:p>
        </p:txBody>
      </p:sp>
      <p:sp>
        <p:nvSpPr>
          <p:cNvPr id="11" name="Content Placeholder 2">
            <a:extLst>
              <a:ext uri="{FF2B5EF4-FFF2-40B4-BE49-F238E27FC236}">
                <a16:creationId xmlns:a16="http://schemas.microsoft.com/office/drawing/2014/main" id="{E507A234-2E32-4098-8776-119292F50B86}"/>
              </a:ext>
            </a:extLst>
          </p:cNvPr>
          <p:cNvSpPr txBox="1">
            <a:spLocks/>
          </p:cNvSpPr>
          <p:nvPr/>
        </p:nvSpPr>
        <p:spPr>
          <a:xfrm>
            <a:off x="419100" y="1528763"/>
            <a:ext cx="11234616" cy="861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buNone/>
            </a:pPr>
            <a:r>
              <a:rPr lang="en-US" dirty="0"/>
              <a:t>Retrieve publicly and privately stored values in Parameter Store through CloudFormation.</a:t>
            </a:r>
          </a:p>
          <a:p>
            <a:pPr marL="0" indent="0">
              <a:buFont typeface="Amazon Ember Display"/>
              <a:buNone/>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10" name="CodeIntroBox8" descr="The following is an example of calling parameters in AWS CloudFormation.&#10;">
            <a:extLst>
              <a:ext uri="{FF2B5EF4-FFF2-40B4-BE49-F238E27FC236}">
                <a16:creationId xmlns:a16="http://schemas.microsoft.com/office/drawing/2014/main" id="{49861958-49BD-41A1-A1D2-9B7456F4C03E}"/>
              </a:ext>
            </a:extLst>
          </p:cNvPr>
          <p:cNvSpPr/>
          <p:nvPr/>
        </p:nvSpPr>
        <p:spPr>
          <a:xfrm>
            <a:off x="10732770" y="1959650"/>
            <a:ext cx="857250" cy="50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6">
            <a:extLst>
              <a:ext uri="{FF2B5EF4-FFF2-40B4-BE49-F238E27FC236}">
                <a16:creationId xmlns:a16="http://schemas.microsoft.com/office/drawing/2014/main" id="{2FC0F58D-B381-4CA3-8ECA-0A51E12312A3}"/>
              </a:ext>
            </a:extLst>
          </p:cNvPr>
          <p:cNvSpPr/>
          <p:nvPr/>
        </p:nvSpPr>
        <p:spPr>
          <a:xfrm>
            <a:off x="419099" y="2914415"/>
            <a:ext cx="11353801" cy="2985433"/>
          </a:xfrm>
          <a:prstGeom prst="roundRect">
            <a:avLst>
              <a:gd name="adj" fmla="val 0"/>
            </a:avLst>
          </a:prstGeom>
          <a:solidFill>
            <a:srgbClr val="F2F2F2"/>
          </a:solidFill>
          <a:ln w="12700">
            <a:solidFill>
              <a:schemeClr val="accent1">
                <a:lumMod val="75000"/>
              </a:schemeClr>
            </a:solidFill>
          </a:ln>
          <a:effectLst/>
        </p:spPr>
        <p:txBody>
          <a:bodyPr wrap="square" lIns="91440" tIns="182880" rIns="0" bIns="182880" rtlCol="0" anchor="ctr">
            <a:spAutoFit/>
          </a:bodyPr>
          <a:lstStyle/>
          <a:p>
            <a:r>
              <a:rPr lang="en-US" sz="1700" dirty="0">
                <a:latin typeface="Lucida Console" panose="020B0609040504020204" pitchFamily="49" charset="0"/>
              </a:rPr>
              <a:t>Parameters : </a:t>
            </a:r>
          </a:p>
          <a:p>
            <a:r>
              <a:rPr lang="en-US" sz="1700" dirty="0">
                <a:latin typeface="Lucida Console" panose="020B0609040504020204" pitchFamily="49" charset="0"/>
              </a:rPr>
              <a:t>    LatestAmiId : </a:t>
            </a:r>
          </a:p>
          <a:p>
            <a:r>
              <a:rPr lang="en-US" sz="1700" dirty="0">
                <a:latin typeface="Lucida Console" panose="020B0609040504020204" pitchFamily="49" charset="0"/>
              </a:rPr>
              <a:t>         Type : 'AWS::SSM::Parameter::Value&lt;AWS::EC2::Image::Id&gt;' </a:t>
            </a:r>
          </a:p>
          <a:p>
            <a:r>
              <a:rPr lang="en-US" sz="1700" dirty="0">
                <a:latin typeface="Lucida Console" panose="020B0609040504020204" pitchFamily="49" charset="0"/>
              </a:rPr>
              <a:t>         Default : '/aws/service/ami-amazon-linux-latest/amzn2-ami-hvm-x86_64-gp2' </a:t>
            </a:r>
          </a:p>
          <a:p>
            <a:endParaRPr lang="en-US" sz="1700" dirty="0">
              <a:latin typeface="Lucida Console" panose="020B0609040504020204" pitchFamily="49" charset="0"/>
            </a:endParaRPr>
          </a:p>
          <a:p>
            <a:r>
              <a:rPr lang="en-US" sz="1700" dirty="0">
                <a:latin typeface="Lucida Console" panose="020B0609040504020204" pitchFamily="49" charset="0"/>
              </a:rPr>
              <a:t>Resources : </a:t>
            </a:r>
          </a:p>
          <a:p>
            <a:r>
              <a:rPr lang="en-US" sz="1700" dirty="0">
                <a:latin typeface="Lucida Console" panose="020B0609040504020204" pitchFamily="49" charset="0"/>
              </a:rPr>
              <a:t>    Instance : </a:t>
            </a:r>
          </a:p>
          <a:p>
            <a:r>
              <a:rPr lang="en-US" sz="1700" dirty="0">
                <a:latin typeface="Lucida Console" panose="020B0609040504020204" pitchFamily="49" charset="0"/>
              </a:rPr>
              <a:t>          Type : 'AWS::EC2::Instance' </a:t>
            </a:r>
          </a:p>
          <a:p>
            <a:r>
              <a:rPr lang="en-US" sz="1700" dirty="0">
                <a:latin typeface="Lucida Console" panose="020B0609040504020204" pitchFamily="49" charset="0"/>
              </a:rPr>
              <a:t>          Properties : </a:t>
            </a:r>
          </a:p>
          <a:p>
            <a:r>
              <a:rPr lang="en-US" sz="1700" dirty="0">
                <a:latin typeface="Lucida Console" panose="020B0609040504020204" pitchFamily="49" charset="0"/>
              </a:rPr>
              <a:t>		ImageId : !Ref LatestAmiId</a:t>
            </a:r>
            <a:endParaRPr lang="en-US" sz="1700" dirty="0">
              <a:latin typeface="Lucida Console" panose="020B0609040504020204" pitchFamily="49" charset="0"/>
              <a:cs typeface="Arial"/>
            </a:endParaRPr>
          </a:p>
        </p:txBody>
      </p:sp>
    </p:spTree>
    <p:custDataLst>
      <p:tags r:id="rId1"/>
    </p:custDataLst>
    <p:extLst>
      <p:ext uri="{BB962C8B-B14F-4D97-AF65-F5344CB8AC3E}">
        <p14:creationId xmlns:p14="http://schemas.microsoft.com/office/powerpoint/2010/main" val="378859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5872B0F-20FD-4516-BC78-22A29878B6BC}"/>
              </a:ext>
            </a:extLst>
          </p:cNvPr>
          <p:cNvSpPr>
            <a:spLocks noGrp="1"/>
          </p:cNvSpPr>
          <p:nvPr>
            <p:ph type="sldNum" idx="97"/>
          </p:nvPr>
        </p:nvSpPr>
        <p:spPr/>
        <p:txBody>
          <a:bodyPr/>
          <a:lstStyle/>
          <a:p>
            <a:fld id="{4037B1B0-0345-4E15-985A-6BECCDBE474F}" type="slidenum">
              <a:rPr lang="en-US" smtClean="0"/>
              <a:pPr/>
              <a:t>23</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Change management tools</a:t>
            </a:r>
          </a:p>
        </p:txBody>
      </p:sp>
    </p:spTree>
    <p:custDataLst>
      <p:tags r:id="rId1"/>
    </p:custDataLst>
    <p:extLst>
      <p:ext uri="{BB962C8B-B14F-4D97-AF65-F5344CB8AC3E}">
        <p14:creationId xmlns:p14="http://schemas.microsoft.com/office/powerpoint/2010/main" val="138776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898495F-5920-4B6A-B1F3-B26F55FCBFEA}"/>
              </a:ext>
            </a:extLst>
          </p:cNvPr>
          <p:cNvSpPr>
            <a:spLocks noGrp="1"/>
          </p:cNvSpPr>
          <p:nvPr>
            <p:ph type="sldNum" idx="97"/>
          </p:nvPr>
        </p:nvSpPr>
        <p:spPr/>
        <p:txBody>
          <a:bodyPr/>
          <a:lstStyle/>
          <a:p>
            <a:fld id="{930176A1-BCF0-4712-97A6-6B495F55390B}" type="slidenum">
              <a:rPr lang="en-US" smtClean="0"/>
              <a:pPr/>
              <a:t>24</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83128" y="292099"/>
            <a:ext cx="4305299" cy="3136901"/>
          </a:xfrm>
        </p:spPr>
        <p:txBody>
          <a:bodyPr/>
          <a:lstStyle/>
          <a:p>
            <a:r>
              <a:rPr lang="en-US" dirty="0"/>
              <a:t>Change management tools</a:t>
            </a:r>
            <a:br>
              <a:rPr lang="en-US" dirty="0"/>
            </a:br>
            <a:r>
              <a:rPr lang="en-US" dirty="0"/>
              <a:t>for administrators</a:t>
            </a:r>
          </a:p>
        </p:txBody>
      </p:sp>
      <p:sp>
        <p:nvSpPr>
          <p:cNvPr id="15" name="Text Placeholder 6">
            <a:extLst>
              <a:ext uri="{FF2B5EF4-FFF2-40B4-BE49-F238E27FC236}">
                <a16:creationId xmlns:a16="http://schemas.microsoft.com/office/drawing/2014/main" id="{CC896627-7464-449C-88FF-24F9DFB3BF84}"/>
              </a:ext>
            </a:extLst>
          </p:cNvPr>
          <p:cNvSpPr>
            <a:spLocks noGrp="1"/>
          </p:cNvSpPr>
          <p:nvPr>
            <p:ph type="body" idx="3"/>
          </p:nvPr>
        </p:nvSpPr>
        <p:spPr>
          <a:xfrm>
            <a:off x="4592635" y="292099"/>
            <a:ext cx="7086017" cy="6142651"/>
          </a:xfrm>
        </p:spPr>
        <p:txBody>
          <a:bodyPr/>
          <a:lstStyle/>
          <a:p>
            <a:pPr marL="0" indent="0">
              <a:buNone/>
            </a:pPr>
            <a:r>
              <a:rPr lang="en-US" sz="3200" b="1" dirty="0">
                <a:latin typeface="Amazon Ember Display" panose="020F0603020204020204" pitchFamily="34" charset="0"/>
                <a:ea typeface="Amazon Ember Display" panose="020F0603020204020204" pitchFamily="34" charset="0"/>
                <a:cs typeface="Amazon Ember Display" panose="020F0603020204020204" pitchFamily="34" charset="0"/>
              </a:rPr>
              <a:t>Administrators need to do the following:</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Update managed instances.</a:t>
            </a:r>
          </a:p>
          <a:p>
            <a:pPr>
              <a:spcAft>
                <a:spcPts val="3000"/>
              </a:spcAft>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Minimize disruption.</a:t>
            </a:r>
            <a:endParaRPr lang="en-US" sz="3200" b="1" dirty="0">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0" indent="0">
              <a:buNone/>
            </a:pPr>
            <a:r>
              <a:rPr lang="en-US" sz="3200" b="1" dirty="0">
                <a:latin typeface="Amazon Ember Display" panose="020F0603020204020204" pitchFamily="34" charset="0"/>
                <a:ea typeface="Amazon Ember Display" panose="020F0603020204020204" pitchFamily="34" charset="0"/>
                <a:cs typeface="Amazon Ember Display" panose="020F0603020204020204" pitchFamily="34" charset="0"/>
              </a:rPr>
              <a:t>Systems Manager capabilities:</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Automation</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Maintenance Windows</a:t>
            </a:r>
          </a:p>
        </p:txBody>
      </p:sp>
      <p:grpSp>
        <p:nvGrpSpPr>
          <p:cNvPr id="9" name="CloudGearIcon">
            <a:extLst>
              <a:ext uri="{FF2B5EF4-FFF2-40B4-BE49-F238E27FC236}">
                <a16:creationId xmlns:a16="http://schemas.microsoft.com/office/drawing/2014/main" id="{30FC14D8-2E07-456E-882C-79D16723EDD1}"/>
              </a:ext>
              <a:ext uri="{C183D7F6-B498-43B3-948B-1728B52AA6E4}">
                <adec:decorative xmlns:adec="http://schemas.microsoft.com/office/drawing/2017/decorative" val="1"/>
              </a:ext>
            </a:extLst>
          </p:cNvPr>
          <p:cNvGrpSpPr/>
          <p:nvPr/>
        </p:nvGrpSpPr>
        <p:grpSpPr>
          <a:xfrm>
            <a:off x="839157" y="2969173"/>
            <a:ext cx="2823062" cy="1449551"/>
            <a:chOff x="1507941" y="1960936"/>
            <a:chExt cx="1184186" cy="608042"/>
          </a:xfrm>
        </p:grpSpPr>
        <p:sp>
          <p:nvSpPr>
            <p:cNvPr id="10" name="Freeform: Shape 4">
              <a:extLst>
                <a:ext uri="{FF2B5EF4-FFF2-40B4-BE49-F238E27FC236}">
                  <a16:creationId xmlns:a16="http://schemas.microsoft.com/office/drawing/2014/main" id="{6E719892-2A0F-4696-AD18-44C05D0B5DA9}"/>
                </a:ext>
                <a:ext uri="{C183D7F6-B498-43B3-948B-1728B52AA6E4}">
                  <adec:decorative xmlns:adec="http://schemas.microsoft.com/office/drawing/2017/decorative" val="1"/>
                </a:ext>
              </a:extLst>
            </p:cNvPr>
            <p:cNvSpPr/>
            <p:nvPr/>
          </p:nvSpPr>
          <p:spPr>
            <a:xfrm>
              <a:off x="1507941" y="1960936"/>
              <a:ext cx="842724" cy="608042"/>
            </a:xfrm>
            <a:custGeom>
              <a:avLst/>
              <a:gdLst>
                <a:gd name="connsiteX0" fmla="*/ 764852 w 842724"/>
                <a:gd name="connsiteY0" fmla="*/ 97073 h 608041"/>
                <a:gd name="connsiteX1" fmla="*/ 510968 w 842724"/>
                <a:gd name="connsiteY1" fmla="*/ 16001 h 608041"/>
                <a:gd name="connsiteX2" fmla="*/ 221882 w 842724"/>
                <a:gd name="connsiteY2" fmla="*/ 269885 h 608041"/>
                <a:gd name="connsiteX3" fmla="*/ 183479 w 842724"/>
                <a:gd name="connsiteY3" fmla="*/ 265618 h 608041"/>
                <a:gd name="connsiteX4" fmla="*/ 16001 w 842724"/>
                <a:gd name="connsiteY4" fmla="*/ 433096 h 608041"/>
                <a:gd name="connsiteX5" fmla="*/ 183479 w 842724"/>
                <a:gd name="connsiteY5" fmla="*/ 600574 h 608041"/>
                <a:gd name="connsiteX6" fmla="*/ 836324 w 842724"/>
                <a:gd name="connsiteY6" fmla="*/ 600574 h 60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24" h="608041">
                  <a:moveTo>
                    <a:pt x="764852" y="97073"/>
                  </a:moveTo>
                  <a:cubicBezTo>
                    <a:pt x="672046" y="17068"/>
                    <a:pt x="556838" y="16001"/>
                    <a:pt x="510968" y="16001"/>
                  </a:cubicBezTo>
                  <a:cubicBezTo>
                    <a:pt x="362691" y="16001"/>
                    <a:pt x="240016" y="126942"/>
                    <a:pt x="221882" y="269885"/>
                  </a:cubicBezTo>
                  <a:cubicBezTo>
                    <a:pt x="209081" y="266685"/>
                    <a:pt x="196280" y="265618"/>
                    <a:pt x="183479" y="265618"/>
                  </a:cubicBezTo>
                  <a:cubicBezTo>
                    <a:pt x="90673" y="265618"/>
                    <a:pt x="16001" y="340290"/>
                    <a:pt x="16001" y="433096"/>
                  </a:cubicBezTo>
                  <a:cubicBezTo>
                    <a:pt x="16001" y="525903"/>
                    <a:pt x="90673" y="600574"/>
                    <a:pt x="183479" y="600574"/>
                  </a:cubicBezTo>
                  <a:cubicBezTo>
                    <a:pt x="240016" y="600574"/>
                    <a:pt x="762719" y="600574"/>
                    <a:pt x="836324" y="600574"/>
                  </a:cubicBezTo>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1" name="Group 10">
              <a:extLst>
                <a:ext uri="{FF2B5EF4-FFF2-40B4-BE49-F238E27FC236}">
                  <a16:creationId xmlns:a16="http://schemas.microsoft.com/office/drawing/2014/main" id="{23628BB8-815A-4ABD-8688-CBDDD94D30F2}"/>
                </a:ext>
              </a:extLst>
            </p:cNvPr>
            <p:cNvGrpSpPr/>
            <p:nvPr/>
          </p:nvGrpSpPr>
          <p:grpSpPr>
            <a:xfrm>
              <a:off x="2227313" y="2064156"/>
              <a:ext cx="464814" cy="464814"/>
              <a:chOff x="3402969" y="1478939"/>
              <a:chExt cx="911458" cy="911458"/>
            </a:xfrm>
          </p:grpSpPr>
          <p:sp>
            <p:nvSpPr>
              <p:cNvPr id="12" name="Freeform: Shape 20">
                <a:extLst>
                  <a:ext uri="{FF2B5EF4-FFF2-40B4-BE49-F238E27FC236}">
                    <a16:creationId xmlns:a16="http://schemas.microsoft.com/office/drawing/2014/main" id="{FA1E7E4B-A62B-43A6-897E-5B5D6CB083C6}"/>
                  </a:ext>
                  <a:ext uri="{C183D7F6-B498-43B3-948B-1728B52AA6E4}">
                    <adec:decorative xmlns:adec="http://schemas.microsoft.com/office/drawing/2017/decorative" val="1"/>
                  </a:ext>
                </a:extLst>
              </p:cNvPr>
              <p:cNvSpPr/>
              <p:nvPr/>
            </p:nvSpPr>
            <p:spPr>
              <a:xfrm>
                <a:off x="3402969" y="1478939"/>
                <a:ext cx="911458" cy="911458"/>
              </a:xfrm>
              <a:custGeom>
                <a:avLst/>
                <a:gdLst>
                  <a:gd name="connsiteX0" fmla="*/ 104594 w 911458"/>
                  <a:gd name="connsiteY0" fmla="*/ 718707 h 911458"/>
                  <a:gd name="connsiteX1" fmla="*/ 122524 w 911458"/>
                  <a:gd name="connsiteY1" fmla="*/ 739626 h 911458"/>
                  <a:gd name="connsiteX2" fmla="*/ 140454 w 911458"/>
                  <a:gd name="connsiteY2" fmla="*/ 760545 h 911458"/>
                  <a:gd name="connsiteX3" fmla="*/ 158384 w 911458"/>
                  <a:gd name="connsiteY3" fmla="*/ 781463 h 911458"/>
                  <a:gd name="connsiteX4" fmla="*/ 279414 w 911458"/>
                  <a:gd name="connsiteY4" fmla="*/ 718707 h 911458"/>
                  <a:gd name="connsiteX5" fmla="*/ 366077 w 911458"/>
                  <a:gd name="connsiteY5" fmla="*/ 762039 h 911458"/>
                  <a:gd name="connsiteX6" fmla="*/ 389984 w 911458"/>
                  <a:gd name="connsiteY6" fmla="*/ 896516 h 911458"/>
                  <a:gd name="connsiteX7" fmla="*/ 416880 w 911458"/>
                  <a:gd name="connsiteY7" fmla="*/ 898010 h 911458"/>
                  <a:gd name="connsiteX8" fmla="*/ 443775 w 911458"/>
                  <a:gd name="connsiteY8" fmla="*/ 898010 h 911458"/>
                  <a:gd name="connsiteX9" fmla="*/ 470671 w 911458"/>
                  <a:gd name="connsiteY9" fmla="*/ 899504 h 911458"/>
                  <a:gd name="connsiteX10" fmla="*/ 512508 w 911458"/>
                  <a:gd name="connsiteY10" fmla="*/ 769510 h 911458"/>
                  <a:gd name="connsiteX11" fmla="*/ 603654 w 911458"/>
                  <a:gd name="connsiteY11" fmla="*/ 738132 h 911458"/>
                  <a:gd name="connsiteX12" fmla="*/ 715719 w 911458"/>
                  <a:gd name="connsiteY12" fmla="*/ 815830 h 911458"/>
                  <a:gd name="connsiteX13" fmla="*/ 736637 w 911458"/>
                  <a:gd name="connsiteY13" fmla="*/ 797899 h 911458"/>
                  <a:gd name="connsiteX14" fmla="*/ 757556 w 911458"/>
                  <a:gd name="connsiteY14" fmla="*/ 779969 h 911458"/>
                  <a:gd name="connsiteX15" fmla="*/ 778475 w 911458"/>
                  <a:gd name="connsiteY15" fmla="*/ 762039 h 911458"/>
                  <a:gd name="connsiteX16" fmla="*/ 715719 w 911458"/>
                  <a:gd name="connsiteY16" fmla="*/ 641009 h 911458"/>
                  <a:gd name="connsiteX17" fmla="*/ 759050 w 911458"/>
                  <a:gd name="connsiteY17" fmla="*/ 554346 h 911458"/>
                  <a:gd name="connsiteX18" fmla="*/ 893528 w 911458"/>
                  <a:gd name="connsiteY18" fmla="*/ 530439 h 911458"/>
                  <a:gd name="connsiteX19" fmla="*/ 895022 w 911458"/>
                  <a:gd name="connsiteY19" fmla="*/ 503543 h 911458"/>
                  <a:gd name="connsiteX20" fmla="*/ 896516 w 911458"/>
                  <a:gd name="connsiteY20" fmla="*/ 476648 h 911458"/>
                  <a:gd name="connsiteX21" fmla="*/ 898010 w 911458"/>
                  <a:gd name="connsiteY21" fmla="*/ 449752 h 911458"/>
                  <a:gd name="connsiteX22" fmla="*/ 768015 w 911458"/>
                  <a:gd name="connsiteY22" fmla="*/ 407915 h 911458"/>
                  <a:gd name="connsiteX23" fmla="*/ 736637 w 911458"/>
                  <a:gd name="connsiteY23" fmla="*/ 316769 h 911458"/>
                  <a:gd name="connsiteX24" fmla="*/ 814335 w 911458"/>
                  <a:gd name="connsiteY24" fmla="*/ 204704 h 911458"/>
                  <a:gd name="connsiteX25" fmla="*/ 796405 w 911458"/>
                  <a:gd name="connsiteY25" fmla="*/ 183786 h 911458"/>
                  <a:gd name="connsiteX26" fmla="*/ 778475 w 911458"/>
                  <a:gd name="connsiteY26" fmla="*/ 162867 h 911458"/>
                  <a:gd name="connsiteX27" fmla="*/ 760544 w 911458"/>
                  <a:gd name="connsiteY27" fmla="*/ 141948 h 911458"/>
                  <a:gd name="connsiteX28" fmla="*/ 639515 w 911458"/>
                  <a:gd name="connsiteY28" fmla="*/ 203210 h 911458"/>
                  <a:gd name="connsiteX29" fmla="*/ 552852 w 911458"/>
                  <a:gd name="connsiteY29" fmla="*/ 159879 h 911458"/>
                  <a:gd name="connsiteX30" fmla="*/ 528944 w 911458"/>
                  <a:gd name="connsiteY30" fmla="*/ 26895 h 911458"/>
                  <a:gd name="connsiteX31" fmla="*/ 502049 w 911458"/>
                  <a:gd name="connsiteY31" fmla="*/ 25401 h 911458"/>
                  <a:gd name="connsiteX32" fmla="*/ 475153 w 911458"/>
                  <a:gd name="connsiteY32" fmla="*/ 23907 h 911458"/>
                  <a:gd name="connsiteX33" fmla="*/ 448258 w 911458"/>
                  <a:gd name="connsiteY33" fmla="*/ 22413 h 911458"/>
                  <a:gd name="connsiteX34" fmla="*/ 406421 w 911458"/>
                  <a:gd name="connsiteY34" fmla="*/ 150914 h 911458"/>
                  <a:gd name="connsiteX35" fmla="*/ 313781 w 911458"/>
                  <a:gd name="connsiteY35" fmla="*/ 182292 h 911458"/>
                  <a:gd name="connsiteX36" fmla="*/ 203210 w 911458"/>
                  <a:gd name="connsiteY36" fmla="*/ 104594 h 911458"/>
                  <a:gd name="connsiteX37" fmla="*/ 182292 w 911458"/>
                  <a:gd name="connsiteY37" fmla="*/ 122524 h 911458"/>
                  <a:gd name="connsiteX38" fmla="*/ 161373 w 911458"/>
                  <a:gd name="connsiteY38" fmla="*/ 140454 h 911458"/>
                  <a:gd name="connsiteX39" fmla="*/ 140454 w 911458"/>
                  <a:gd name="connsiteY39" fmla="*/ 158384 h 911458"/>
                  <a:gd name="connsiteX40" fmla="*/ 201716 w 911458"/>
                  <a:gd name="connsiteY40" fmla="*/ 279414 h 911458"/>
                  <a:gd name="connsiteX41" fmla="*/ 158384 w 911458"/>
                  <a:gd name="connsiteY41" fmla="*/ 366077 h 911458"/>
                  <a:gd name="connsiteX42" fmla="*/ 25401 w 911458"/>
                  <a:gd name="connsiteY42" fmla="*/ 389984 h 911458"/>
                  <a:gd name="connsiteX43" fmla="*/ 25401 w 911458"/>
                  <a:gd name="connsiteY43" fmla="*/ 419868 h 911458"/>
                  <a:gd name="connsiteX44" fmla="*/ 23907 w 911458"/>
                  <a:gd name="connsiteY44" fmla="*/ 446764 h 911458"/>
                  <a:gd name="connsiteX45" fmla="*/ 22413 w 911458"/>
                  <a:gd name="connsiteY45" fmla="*/ 473659 h 911458"/>
                  <a:gd name="connsiteX46" fmla="*/ 150914 w 911458"/>
                  <a:gd name="connsiteY46" fmla="*/ 515497 h 911458"/>
                  <a:gd name="connsiteX47" fmla="*/ 182292 w 911458"/>
                  <a:gd name="connsiteY47" fmla="*/ 606643 h 911458"/>
                  <a:gd name="connsiteX48" fmla="*/ 104594 w 911458"/>
                  <a:gd name="connsiteY48" fmla="*/ 718707 h 91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58" h="911458">
                    <a:moveTo>
                      <a:pt x="104594" y="718707"/>
                    </a:moveTo>
                    <a:lnTo>
                      <a:pt x="122524" y="739626"/>
                    </a:lnTo>
                    <a:lnTo>
                      <a:pt x="140454" y="760545"/>
                    </a:lnTo>
                    <a:lnTo>
                      <a:pt x="158384" y="781463"/>
                    </a:lnTo>
                    <a:lnTo>
                      <a:pt x="279414" y="718707"/>
                    </a:lnTo>
                    <a:cubicBezTo>
                      <a:pt x="306310" y="738132"/>
                      <a:pt x="336194" y="751579"/>
                      <a:pt x="366077" y="762039"/>
                    </a:cubicBezTo>
                    <a:lnTo>
                      <a:pt x="389984" y="896516"/>
                    </a:lnTo>
                    <a:lnTo>
                      <a:pt x="416880" y="898010"/>
                    </a:lnTo>
                    <a:lnTo>
                      <a:pt x="443775" y="898010"/>
                    </a:lnTo>
                    <a:lnTo>
                      <a:pt x="470671" y="899504"/>
                    </a:lnTo>
                    <a:lnTo>
                      <a:pt x="512508" y="769510"/>
                    </a:lnTo>
                    <a:cubicBezTo>
                      <a:pt x="543886" y="763533"/>
                      <a:pt x="575265" y="753074"/>
                      <a:pt x="603654" y="738132"/>
                    </a:cubicBezTo>
                    <a:lnTo>
                      <a:pt x="715719" y="815830"/>
                    </a:lnTo>
                    <a:lnTo>
                      <a:pt x="736637" y="797899"/>
                    </a:lnTo>
                    <a:lnTo>
                      <a:pt x="757556" y="779969"/>
                    </a:lnTo>
                    <a:lnTo>
                      <a:pt x="778475" y="762039"/>
                    </a:lnTo>
                    <a:lnTo>
                      <a:pt x="715719" y="641009"/>
                    </a:lnTo>
                    <a:cubicBezTo>
                      <a:pt x="735143" y="614114"/>
                      <a:pt x="748591" y="585724"/>
                      <a:pt x="759050" y="554346"/>
                    </a:cubicBezTo>
                    <a:lnTo>
                      <a:pt x="893528" y="530439"/>
                    </a:lnTo>
                    <a:lnTo>
                      <a:pt x="895022" y="503543"/>
                    </a:lnTo>
                    <a:lnTo>
                      <a:pt x="896516" y="476648"/>
                    </a:lnTo>
                    <a:lnTo>
                      <a:pt x="898010" y="449752"/>
                    </a:lnTo>
                    <a:lnTo>
                      <a:pt x="768015" y="407915"/>
                    </a:lnTo>
                    <a:cubicBezTo>
                      <a:pt x="762039" y="376537"/>
                      <a:pt x="753073" y="345159"/>
                      <a:pt x="736637" y="316769"/>
                    </a:cubicBezTo>
                    <a:lnTo>
                      <a:pt x="814335" y="204704"/>
                    </a:lnTo>
                    <a:lnTo>
                      <a:pt x="796405" y="183786"/>
                    </a:lnTo>
                    <a:lnTo>
                      <a:pt x="778475" y="162867"/>
                    </a:lnTo>
                    <a:lnTo>
                      <a:pt x="760544" y="141948"/>
                    </a:lnTo>
                    <a:lnTo>
                      <a:pt x="639515" y="203210"/>
                    </a:lnTo>
                    <a:cubicBezTo>
                      <a:pt x="612619" y="183786"/>
                      <a:pt x="582735" y="170338"/>
                      <a:pt x="552852" y="159879"/>
                    </a:cubicBezTo>
                    <a:lnTo>
                      <a:pt x="528944" y="26895"/>
                    </a:lnTo>
                    <a:lnTo>
                      <a:pt x="502049" y="25401"/>
                    </a:lnTo>
                    <a:lnTo>
                      <a:pt x="475153" y="23907"/>
                    </a:lnTo>
                    <a:lnTo>
                      <a:pt x="448258" y="22413"/>
                    </a:lnTo>
                    <a:lnTo>
                      <a:pt x="406421" y="150914"/>
                    </a:lnTo>
                    <a:cubicBezTo>
                      <a:pt x="375043" y="156890"/>
                      <a:pt x="343665" y="167350"/>
                      <a:pt x="313781" y="182292"/>
                    </a:cubicBezTo>
                    <a:lnTo>
                      <a:pt x="203210" y="104594"/>
                    </a:lnTo>
                    <a:lnTo>
                      <a:pt x="182292" y="122524"/>
                    </a:lnTo>
                    <a:lnTo>
                      <a:pt x="161373" y="140454"/>
                    </a:lnTo>
                    <a:lnTo>
                      <a:pt x="140454" y="158384"/>
                    </a:lnTo>
                    <a:lnTo>
                      <a:pt x="201716" y="279414"/>
                    </a:lnTo>
                    <a:cubicBezTo>
                      <a:pt x="182292" y="306310"/>
                      <a:pt x="168844" y="336194"/>
                      <a:pt x="158384" y="366077"/>
                    </a:cubicBezTo>
                    <a:lnTo>
                      <a:pt x="25401" y="389984"/>
                    </a:lnTo>
                    <a:lnTo>
                      <a:pt x="25401" y="419868"/>
                    </a:lnTo>
                    <a:lnTo>
                      <a:pt x="23907" y="446764"/>
                    </a:lnTo>
                    <a:lnTo>
                      <a:pt x="22413" y="473659"/>
                    </a:lnTo>
                    <a:lnTo>
                      <a:pt x="150914" y="515497"/>
                    </a:lnTo>
                    <a:cubicBezTo>
                      <a:pt x="156890" y="546875"/>
                      <a:pt x="167350" y="578253"/>
                      <a:pt x="182292" y="606643"/>
                    </a:cubicBezTo>
                    <a:lnTo>
                      <a:pt x="104594" y="718707"/>
                    </a:ln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3" name="Freeform: Shape 21">
                <a:extLst>
                  <a:ext uri="{FF2B5EF4-FFF2-40B4-BE49-F238E27FC236}">
                    <a16:creationId xmlns:a16="http://schemas.microsoft.com/office/drawing/2014/main" id="{AD028CC2-EC19-4CC1-A6EE-85C196424CCD}"/>
                  </a:ext>
                  <a:ext uri="{C183D7F6-B498-43B3-948B-1728B52AA6E4}">
                    <adec:decorative xmlns:adec="http://schemas.microsoft.com/office/drawing/2017/decorative" val="1"/>
                  </a:ext>
                </a:extLst>
              </p:cNvPr>
              <p:cNvSpPr/>
              <p:nvPr/>
            </p:nvSpPr>
            <p:spPr>
              <a:xfrm>
                <a:off x="3664453" y="1743412"/>
                <a:ext cx="388490" cy="388490"/>
              </a:xfrm>
              <a:custGeom>
                <a:avLst/>
                <a:gdLst>
                  <a:gd name="connsiteX0" fmla="*/ 372054 w 388490"/>
                  <a:gd name="connsiteY0" fmla="*/ 197234 h 388490"/>
                  <a:gd name="connsiteX1" fmla="*/ 197234 w 388490"/>
                  <a:gd name="connsiteY1" fmla="*/ 372054 h 388490"/>
                  <a:gd name="connsiteX2" fmla="*/ 22413 w 388490"/>
                  <a:gd name="connsiteY2" fmla="*/ 197234 h 388490"/>
                  <a:gd name="connsiteX3" fmla="*/ 197234 w 388490"/>
                  <a:gd name="connsiteY3" fmla="*/ 22413 h 388490"/>
                  <a:gd name="connsiteX4" fmla="*/ 372054 w 388490"/>
                  <a:gd name="connsiteY4" fmla="*/ 197234 h 3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90" h="388490">
                    <a:moveTo>
                      <a:pt x="372054" y="197234"/>
                    </a:moveTo>
                    <a:cubicBezTo>
                      <a:pt x="372054" y="293784"/>
                      <a:pt x="293784" y="372054"/>
                      <a:pt x="197234" y="372054"/>
                    </a:cubicBezTo>
                    <a:cubicBezTo>
                      <a:pt x="100683" y="372054"/>
                      <a:pt x="22413" y="293784"/>
                      <a:pt x="22413" y="197234"/>
                    </a:cubicBezTo>
                    <a:cubicBezTo>
                      <a:pt x="22413" y="100683"/>
                      <a:pt x="100683" y="22413"/>
                      <a:pt x="197234" y="22413"/>
                    </a:cubicBezTo>
                    <a:cubicBezTo>
                      <a:pt x="293784" y="22413"/>
                      <a:pt x="372054" y="100683"/>
                      <a:pt x="372054" y="197234"/>
                    </a:cubicBez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panose="020B0603020204020204" pitchFamily="34" charset="0"/>
                  <a:ea typeface="Amazon Ember" panose="020B0603020204020204" pitchFamily="34" charset="0"/>
                  <a:cs typeface="Amazon Ember" panose="020B0603020204020204" pitchFamily="34" charset="0"/>
                </a:endParaRPr>
              </a:p>
            </p:txBody>
          </p:sp>
        </p:grpSp>
      </p:grpSp>
    </p:spTree>
    <p:custDataLst>
      <p:tags r:id="rId1"/>
    </p:custDataLst>
    <p:extLst>
      <p:ext uri="{BB962C8B-B14F-4D97-AF65-F5344CB8AC3E}">
        <p14:creationId xmlns:p14="http://schemas.microsoft.com/office/powerpoint/2010/main" val="3305323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3B506885-6703-45C4-A0E2-8D4DAA7C563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25</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Automation</a:t>
            </a:r>
          </a:p>
        </p:txBody>
      </p:sp>
      <p:grpSp>
        <p:nvGrpSpPr>
          <p:cNvPr id="7" name="Auto36">
            <a:extLst>
              <a:ext uri="{FF2B5EF4-FFF2-40B4-BE49-F238E27FC236}">
                <a16:creationId xmlns:a16="http://schemas.microsoft.com/office/drawing/2014/main" id="{9C21FFBA-C53E-49D8-925A-354754477E05}"/>
              </a:ext>
              <a:ext uri="{C183D7F6-B498-43B3-948B-1728B52AA6E4}">
                <adec:decorative xmlns:adec="http://schemas.microsoft.com/office/drawing/2017/decorative" val="1"/>
              </a:ext>
            </a:extLst>
          </p:cNvPr>
          <p:cNvGrpSpPr/>
          <p:nvPr/>
        </p:nvGrpSpPr>
        <p:grpSpPr>
          <a:xfrm>
            <a:off x="776668" y="1570152"/>
            <a:ext cx="9929540" cy="4289232"/>
            <a:chOff x="776668" y="1570152"/>
            <a:chExt cx="9929540" cy="4289232"/>
          </a:xfrm>
        </p:grpSpPr>
        <p:grpSp>
          <p:nvGrpSpPr>
            <p:cNvPr id="49" name="AutoIcons">
              <a:extLst>
                <a:ext uri="{FF2B5EF4-FFF2-40B4-BE49-F238E27FC236}">
                  <a16:creationId xmlns:a16="http://schemas.microsoft.com/office/drawing/2014/main" id="{CAE27E44-7207-4CC7-B23B-61C2545D177B}"/>
                </a:ext>
                <a:ext uri="{C183D7F6-B498-43B3-948B-1728B52AA6E4}">
                  <adec:decorative xmlns:adec="http://schemas.microsoft.com/office/drawing/2017/decorative" val="1"/>
                </a:ext>
              </a:extLst>
            </p:cNvPr>
            <p:cNvGrpSpPr/>
            <p:nvPr/>
          </p:nvGrpSpPr>
          <p:grpSpPr>
            <a:xfrm>
              <a:off x="1449078" y="1570152"/>
              <a:ext cx="9257130" cy="4289232"/>
              <a:chOff x="1449078" y="1570152"/>
              <a:chExt cx="9257130" cy="4289232"/>
            </a:xfrm>
          </p:grpSpPr>
          <p:pic>
            <p:nvPicPr>
              <p:cNvPr id="27" name="Graphic 62">
                <a:extLst>
                  <a:ext uri="{FF2B5EF4-FFF2-40B4-BE49-F238E27FC236}">
                    <a16:creationId xmlns:a16="http://schemas.microsoft.com/office/drawing/2014/main" id="{54CD1E16-E284-4AE8-8E85-CCB79B8561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9078" y="1570152"/>
                <a:ext cx="941832" cy="941832"/>
              </a:xfrm>
              <a:prstGeom prst="rect">
                <a:avLst/>
              </a:prstGeom>
            </p:spPr>
          </p:pic>
          <p:grpSp>
            <p:nvGrpSpPr>
              <p:cNvPr id="2" name="IconsNew">
                <a:extLst>
                  <a:ext uri="{FF2B5EF4-FFF2-40B4-BE49-F238E27FC236}">
                    <a16:creationId xmlns:a16="http://schemas.microsoft.com/office/drawing/2014/main" id="{B361026C-802D-4D83-A7BF-64534EFBF5B5}"/>
                  </a:ext>
                </a:extLst>
              </p:cNvPr>
              <p:cNvGrpSpPr/>
              <p:nvPr/>
            </p:nvGrpSpPr>
            <p:grpSpPr>
              <a:xfrm>
                <a:off x="1485792" y="3341414"/>
                <a:ext cx="9220416" cy="2517970"/>
                <a:chOff x="1485792" y="3341414"/>
                <a:chExt cx="9220416" cy="2517970"/>
              </a:xfrm>
            </p:grpSpPr>
            <p:sp>
              <p:nvSpPr>
                <p:cNvPr id="37" name="Rectangle 36">
                  <a:extLst>
                    <a:ext uri="{FF2B5EF4-FFF2-40B4-BE49-F238E27FC236}">
                      <a16:creationId xmlns:a16="http://schemas.microsoft.com/office/drawing/2014/main" id="{4AE2E793-A73C-4405-9CF7-A04889BD386C}"/>
                    </a:ext>
                    <a:ext uri="{C183D7F6-B498-43B3-948B-1728B52AA6E4}">
                      <adec:decorative xmlns:adec="http://schemas.microsoft.com/office/drawing/2017/decorative" val="1"/>
                    </a:ext>
                  </a:extLst>
                </p:cNvPr>
                <p:cNvSpPr/>
                <p:nvPr/>
              </p:nvSpPr>
              <p:spPr>
                <a:xfrm>
                  <a:off x="1485792"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39" name="Graphic 63">
                  <a:extLst>
                    <a:ext uri="{FF2B5EF4-FFF2-40B4-BE49-F238E27FC236}">
                      <a16:creationId xmlns:a16="http://schemas.microsoft.com/office/drawing/2014/main" id="{A5A77754-6B2A-43F8-BB7D-EADFBB93859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1753" y="3808362"/>
                  <a:ext cx="853457" cy="853457"/>
                </a:xfrm>
                <a:prstGeom prst="rect">
                  <a:avLst/>
                </a:prstGeom>
              </p:spPr>
            </p:pic>
            <p:sp>
              <p:nvSpPr>
                <p:cNvPr id="40" name="Rectangle 39">
                  <a:extLst>
                    <a:ext uri="{FF2B5EF4-FFF2-40B4-BE49-F238E27FC236}">
                      <a16:creationId xmlns:a16="http://schemas.microsoft.com/office/drawing/2014/main" id="{04899BD9-B5D7-42E7-A8F5-E00538F32172}"/>
                    </a:ext>
                    <a:ext uri="{C183D7F6-B498-43B3-948B-1728B52AA6E4}">
                      <adec:decorative xmlns:adec="http://schemas.microsoft.com/office/drawing/2017/decorative" val="1"/>
                    </a:ext>
                  </a:extLst>
                </p:cNvPr>
                <p:cNvSpPr/>
                <p:nvPr/>
              </p:nvSpPr>
              <p:spPr>
                <a:xfrm>
                  <a:off x="4970971"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42" name="Picture 41">
                  <a:extLst>
                    <a:ext uri="{FF2B5EF4-FFF2-40B4-BE49-F238E27FC236}">
                      <a16:creationId xmlns:a16="http://schemas.microsoft.com/office/drawing/2014/main" id="{44E013D2-31AA-4019-AFFA-BDE2B9BD28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886" y="3605637"/>
                  <a:ext cx="1236227" cy="1239317"/>
                </a:xfrm>
                <a:prstGeom prst="rect">
                  <a:avLst/>
                </a:prstGeom>
              </p:spPr>
            </p:pic>
            <p:sp>
              <p:nvSpPr>
                <p:cNvPr id="43" name="Rectangle 42">
                  <a:extLst>
                    <a:ext uri="{FF2B5EF4-FFF2-40B4-BE49-F238E27FC236}">
                      <a16:creationId xmlns:a16="http://schemas.microsoft.com/office/drawing/2014/main" id="{B3127916-AF77-4FDF-9230-07B94DFB3B1D}"/>
                    </a:ext>
                    <a:ext uri="{C183D7F6-B498-43B3-948B-1728B52AA6E4}">
                      <adec:decorative xmlns:adec="http://schemas.microsoft.com/office/drawing/2017/decorative" val="1"/>
                    </a:ext>
                  </a:extLst>
                </p:cNvPr>
                <p:cNvSpPr/>
                <p:nvPr/>
              </p:nvSpPr>
              <p:spPr>
                <a:xfrm>
                  <a:off x="8456150"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45" name="Picture 44">
                  <a:extLst>
                    <a:ext uri="{FF2B5EF4-FFF2-40B4-BE49-F238E27FC236}">
                      <a16:creationId xmlns:a16="http://schemas.microsoft.com/office/drawing/2014/main" id="{91E4555E-F149-4F99-8BB0-B3784768630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1782" y="3355974"/>
                  <a:ext cx="1665009" cy="1669171"/>
                </a:xfrm>
                <a:prstGeom prst="rect">
                  <a:avLst/>
                </a:prstGeom>
              </p:spPr>
            </p:pic>
          </p:grpSp>
        </p:grpSp>
        <p:sp>
          <p:nvSpPr>
            <p:cNvPr id="6" name="TextBox 5">
              <a:extLst>
                <a:ext uri="{FF2B5EF4-FFF2-40B4-BE49-F238E27FC236}">
                  <a16:creationId xmlns:a16="http://schemas.microsoft.com/office/drawing/2014/main" id="{8962D367-5740-4740-8A9A-9552A860B51F}"/>
                </a:ext>
                <a:ext uri="{C183D7F6-B498-43B3-948B-1728B52AA6E4}">
                  <adec:decorative xmlns:adec="http://schemas.microsoft.com/office/drawing/2017/decorative" val="1"/>
                </a:ext>
              </a:extLst>
            </p:cNvPr>
            <p:cNvSpPr txBox="1"/>
            <p:nvPr/>
          </p:nvSpPr>
          <p:spPr>
            <a:xfrm>
              <a:off x="776668" y="2539095"/>
              <a:ext cx="2250058" cy="400110"/>
            </a:xfrm>
            <a:prstGeom prst="rect">
              <a:avLst/>
            </a:prstGeom>
            <a:noFill/>
          </p:spPr>
          <p:txBody>
            <a:bodyPr wrap="square" rtlCol="0">
              <a:spAutoFit/>
            </a:bodyPr>
            <a:lstStyle/>
            <a:p>
              <a:pPr algn="ctr"/>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Automation</a:t>
              </a:r>
            </a:p>
          </p:txBody>
        </p:sp>
      </p:grpSp>
      <p:sp>
        <p:nvSpPr>
          <p:cNvPr id="5" name="Content Placeholder 2">
            <a:extLst>
              <a:ext uri="{FF2B5EF4-FFF2-40B4-BE49-F238E27FC236}">
                <a16:creationId xmlns:a16="http://schemas.microsoft.com/office/drawing/2014/main" id="{F16322A1-DA66-4B70-AFE3-84186187B166}"/>
              </a:ext>
            </a:extLst>
          </p:cNvPr>
          <p:cNvSpPr txBox="1">
            <a:spLocks/>
          </p:cNvSpPr>
          <p:nvPr/>
        </p:nvSpPr>
        <p:spPr>
          <a:xfrm>
            <a:off x="3299790" y="1234144"/>
            <a:ext cx="8290229" cy="1787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Safely automate common and repetitive IT operations and management tasks across AWS resources.</a:t>
            </a:r>
          </a:p>
        </p:txBody>
      </p:sp>
      <p:sp>
        <p:nvSpPr>
          <p:cNvPr id="46" name="One">
            <a:extLst>
              <a:ext uri="{FF2B5EF4-FFF2-40B4-BE49-F238E27FC236}">
                <a16:creationId xmlns:a16="http://schemas.microsoft.com/office/drawing/2014/main" id="{39744D11-B33D-4745-875E-E11F4A343EC9}"/>
              </a:ext>
              <a:ext uri="{C183D7F6-B498-43B3-948B-1728B52AA6E4}">
                <adec:decorative xmlns:adec="http://schemas.microsoft.com/office/drawing/2017/decorative" val="1"/>
              </a:ext>
            </a:extLst>
          </p:cNvPr>
          <p:cNvSpPr>
            <a:spLocks noChangeAspect="1"/>
          </p:cNvSpPr>
          <p:nvPr/>
        </p:nvSpPr>
        <p:spPr>
          <a:xfrm>
            <a:off x="2380868"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sp>
        <p:nvSpPr>
          <p:cNvPr id="38" name="TextBox 37">
            <a:extLst>
              <a:ext uri="{FF2B5EF4-FFF2-40B4-BE49-F238E27FC236}">
                <a16:creationId xmlns:a16="http://schemas.microsoft.com/office/drawing/2014/main" id="{BD6690F0-47C9-43B7-B22F-A244C3632905}"/>
              </a:ext>
            </a:extLst>
          </p:cNvPr>
          <p:cNvSpPr txBox="1"/>
          <p:nvPr/>
        </p:nvSpPr>
        <p:spPr>
          <a:xfrm>
            <a:off x="1565088" y="4854900"/>
            <a:ext cx="2088761" cy="1004483"/>
          </a:xfrm>
          <a:prstGeom prst="rect">
            <a:avLst/>
          </a:prstGeom>
          <a:noFill/>
        </p:spPr>
        <p:txBody>
          <a:bodyPr wrap="square" lIns="0" tIns="0" rIns="0" bIns="0" rtlCol="0" anchor="t">
            <a:no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Create an Automation document.</a:t>
            </a:r>
          </a:p>
        </p:txBody>
      </p:sp>
      <p:sp>
        <p:nvSpPr>
          <p:cNvPr id="47" name="Two">
            <a:extLst>
              <a:ext uri="{FF2B5EF4-FFF2-40B4-BE49-F238E27FC236}">
                <a16:creationId xmlns:a16="http://schemas.microsoft.com/office/drawing/2014/main" id="{3FCEB670-1C55-473A-85DD-255FC302860C}"/>
              </a:ext>
              <a:ext uri="{C183D7F6-B498-43B3-948B-1728B52AA6E4}">
                <adec:decorative xmlns:adec="http://schemas.microsoft.com/office/drawing/2017/decorative" val="1"/>
              </a:ext>
            </a:extLst>
          </p:cNvPr>
          <p:cNvSpPr>
            <a:spLocks noChangeAspect="1"/>
          </p:cNvSpPr>
          <p:nvPr/>
        </p:nvSpPr>
        <p:spPr>
          <a:xfrm>
            <a:off x="5869975"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sp>
        <p:nvSpPr>
          <p:cNvPr id="41" name="TextBox 40">
            <a:extLst>
              <a:ext uri="{FF2B5EF4-FFF2-40B4-BE49-F238E27FC236}">
                <a16:creationId xmlns:a16="http://schemas.microsoft.com/office/drawing/2014/main" id="{19D52F76-5898-45ED-80E9-DF2CC32E2BEC}"/>
              </a:ext>
            </a:extLst>
          </p:cNvPr>
          <p:cNvSpPr txBox="1"/>
          <p:nvPr/>
        </p:nvSpPr>
        <p:spPr>
          <a:xfrm>
            <a:off x="4990460" y="4868251"/>
            <a:ext cx="2213749" cy="991133"/>
          </a:xfrm>
          <a:prstGeom prst="rect">
            <a:avLst/>
          </a:prstGeom>
          <a:noFill/>
        </p:spPr>
        <p:txBody>
          <a:bodyPr wrap="square" lIns="0" tIns="0" rIns="0" bIns="0" rtlCol="0" anchor="t">
            <a:no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Run the Automation document.</a:t>
            </a:r>
          </a:p>
        </p:txBody>
      </p:sp>
      <p:sp>
        <p:nvSpPr>
          <p:cNvPr id="48" name="Three">
            <a:extLst>
              <a:ext uri="{FF2B5EF4-FFF2-40B4-BE49-F238E27FC236}">
                <a16:creationId xmlns:a16="http://schemas.microsoft.com/office/drawing/2014/main" id="{2534217C-D5E3-4A9B-A052-4AF3302E26B4}"/>
              </a:ext>
              <a:ext uri="{C183D7F6-B498-43B3-948B-1728B52AA6E4}">
                <adec:decorative xmlns:adec="http://schemas.microsoft.com/office/drawing/2017/decorative" val="1"/>
              </a:ext>
            </a:extLst>
          </p:cNvPr>
          <p:cNvSpPr>
            <a:spLocks noChangeAspect="1"/>
          </p:cNvSpPr>
          <p:nvPr/>
        </p:nvSpPr>
        <p:spPr>
          <a:xfrm>
            <a:off x="9346583"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sp>
        <p:nvSpPr>
          <p:cNvPr id="44" name="TextBox 43">
            <a:extLst>
              <a:ext uri="{FF2B5EF4-FFF2-40B4-BE49-F238E27FC236}">
                <a16:creationId xmlns:a16="http://schemas.microsoft.com/office/drawing/2014/main" id="{F6C6DDDD-987C-48A5-AE5E-498418ACE68F}"/>
              </a:ext>
            </a:extLst>
          </p:cNvPr>
          <p:cNvSpPr txBox="1"/>
          <p:nvPr/>
        </p:nvSpPr>
        <p:spPr>
          <a:xfrm>
            <a:off x="8456150" y="4855290"/>
            <a:ext cx="2250057" cy="1004094"/>
          </a:xfrm>
          <a:prstGeom prst="rect">
            <a:avLst/>
          </a:prstGeom>
          <a:noFill/>
        </p:spPr>
        <p:txBody>
          <a:bodyPr wrap="square" lIns="0" tIns="0" rIns="0" bIns="0" rtlCol="0" anchor="t">
            <a:no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Monitor and test Automation.</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360271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514A2414-2874-4460-86F7-341878C65971}"/>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26</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Document options</a:t>
            </a:r>
          </a:p>
        </p:txBody>
      </p:sp>
      <p:sp>
        <p:nvSpPr>
          <p:cNvPr id="5" name="Rectangle 4">
            <a:extLst>
              <a:ext uri="{FF2B5EF4-FFF2-40B4-BE49-F238E27FC236}">
                <a16:creationId xmlns:a16="http://schemas.microsoft.com/office/drawing/2014/main" id="{C5FFD95B-6FE7-4562-8BA3-26BC019D5368}"/>
              </a:ext>
              <a:ext uri="{C183D7F6-B498-43B3-948B-1728B52AA6E4}">
                <adec:decorative xmlns:adec="http://schemas.microsoft.com/office/drawing/2017/decorative" val="0"/>
              </a:ext>
            </a:extLst>
          </p:cNvPr>
          <p:cNvSpPr/>
          <p:nvPr/>
        </p:nvSpPr>
        <p:spPr>
          <a:xfrm>
            <a:off x="419100" y="4478957"/>
            <a:ext cx="3573379" cy="16603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AWS provides over 75 </a:t>
            </a:r>
            <a:r>
              <a:rPr lang="en-US" b="1"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predefined </a:t>
            </a:r>
          </a:p>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AWS Systems Manager Automation documents. </a:t>
            </a:r>
          </a:p>
        </p:txBody>
      </p:sp>
      <p:sp>
        <p:nvSpPr>
          <p:cNvPr id="6" name="Rectangle 5">
            <a:extLst>
              <a:ext uri="{FF2B5EF4-FFF2-40B4-BE49-F238E27FC236}">
                <a16:creationId xmlns:a16="http://schemas.microsoft.com/office/drawing/2014/main" id="{3DD9C273-A1EC-4872-B5E4-C5105FC66092}"/>
              </a:ext>
              <a:ext uri="{C183D7F6-B498-43B3-948B-1728B52AA6E4}">
                <adec:decorative xmlns:adec="http://schemas.microsoft.com/office/drawing/2017/decorative" val="0"/>
              </a:ext>
            </a:extLst>
          </p:cNvPr>
          <p:cNvSpPr/>
          <p:nvPr/>
        </p:nvSpPr>
        <p:spPr>
          <a:xfrm>
            <a:off x="4309310" y="4478957"/>
            <a:ext cx="3573379" cy="16603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Customize</a:t>
            </a: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an existing Automation document </a:t>
            </a:r>
          </a:p>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or create your own.</a:t>
            </a:r>
          </a:p>
        </p:txBody>
      </p:sp>
      <p:sp>
        <p:nvSpPr>
          <p:cNvPr id="7" name="Rectangle 6">
            <a:extLst>
              <a:ext uri="{FF2B5EF4-FFF2-40B4-BE49-F238E27FC236}">
                <a16:creationId xmlns:a16="http://schemas.microsoft.com/office/drawing/2014/main" id="{0221440A-53F2-43D4-84C7-5477172ABA7D}"/>
              </a:ext>
              <a:ext uri="{C183D7F6-B498-43B3-948B-1728B52AA6E4}">
                <adec:decorative xmlns:adec="http://schemas.microsoft.com/office/drawing/2017/decorative" val="0"/>
              </a:ext>
            </a:extLst>
          </p:cNvPr>
          <p:cNvSpPr/>
          <p:nvPr/>
        </p:nvSpPr>
        <p:spPr>
          <a:xfrm>
            <a:off x="8199521" y="4478957"/>
            <a:ext cx="3573379" cy="16603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Use a </a:t>
            </a:r>
            <a:r>
              <a:rPr lang="en-US" b="1"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shared</a:t>
            </a: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document from another account.</a:t>
            </a:r>
          </a:p>
        </p:txBody>
      </p:sp>
      <p:grpSp>
        <p:nvGrpSpPr>
          <p:cNvPr id="40" name="docs">
            <a:extLst>
              <a:ext uri="{FF2B5EF4-FFF2-40B4-BE49-F238E27FC236}">
                <a16:creationId xmlns:a16="http://schemas.microsoft.com/office/drawing/2014/main" id="{A20D6843-1C89-7E14-1B2C-372D701F7BE0}"/>
              </a:ext>
            </a:extLst>
          </p:cNvPr>
          <p:cNvGrpSpPr/>
          <p:nvPr/>
        </p:nvGrpSpPr>
        <p:grpSpPr>
          <a:xfrm>
            <a:off x="1468185" y="1448058"/>
            <a:ext cx="9255630" cy="3030900"/>
            <a:chOff x="1468185" y="1448058"/>
            <a:chExt cx="9255630" cy="3030900"/>
          </a:xfrm>
        </p:grpSpPr>
        <p:grpSp>
          <p:nvGrpSpPr>
            <p:cNvPr id="15" name="AWSDOCs" descr="Screenshot of the AWS Systems Manager Documents section showing predefined (owned by Amazon), custom (owned by me), and shared (shared by me) document options.">
              <a:extLst>
                <a:ext uri="{FF2B5EF4-FFF2-40B4-BE49-F238E27FC236}">
                  <a16:creationId xmlns:a16="http://schemas.microsoft.com/office/drawing/2014/main" id="{8A05E0EC-97BE-4297-9888-C6A30B5DDCE0}"/>
                </a:ext>
                <a:ext uri="{C183D7F6-B498-43B3-948B-1728B52AA6E4}">
                  <adec:decorative xmlns:adec="http://schemas.microsoft.com/office/drawing/2017/decorative" val="0"/>
                </a:ext>
              </a:extLst>
            </p:cNvPr>
            <p:cNvGrpSpPr/>
            <p:nvPr/>
          </p:nvGrpSpPr>
          <p:grpSpPr>
            <a:xfrm>
              <a:off x="1468185" y="1448058"/>
              <a:ext cx="9255630" cy="3030900"/>
              <a:chOff x="1468185" y="1448058"/>
              <a:chExt cx="9255630" cy="3030900"/>
            </a:xfrm>
          </p:grpSpPr>
          <p:pic>
            <p:nvPicPr>
              <p:cNvPr id="4" name="Picture 3">
                <a:extLst>
                  <a:ext uri="{FF2B5EF4-FFF2-40B4-BE49-F238E27FC236}">
                    <a16:creationId xmlns:a16="http://schemas.microsoft.com/office/drawing/2014/main" id="{CDEA548A-E3B0-4DEC-A68F-9412F57822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68185" y="1448058"/>
                <a:ext cx="9255630" cy="2007340"/>
              </a:xfrm>
              <a:prstGeom prst="rect">
                <a:avLst/>
              </a:prstGeom>
              <a:ln>
                <a:solidFill>
                  <a:schemeClr val="accent2">
                    <a:lumMod val="75000"/>
                  </a:schemeClr>
                </a:solidFill>
              </a:ln>
              <a:effectLst>
                <a:outerShdw blurRad="50800" dist="38100" dir="2700000" algn="tl" rotWithShape="0">
                  <a:prstClr val="black">
                    <a:alpha val="40000"/>
                  </a:prstClr>
                </a:outerShdw>
              </a:effectLst>
            </p:spPr>
          </p:pic>
          <p:cxnSp>
            <p:nvCxnSpPr>
              <p:cNvPr id="8" name="Elbow Connector 11">
                <a:extLst>
                  <a:ext uri="{FF2B5EF4-FFF2-40B4-BE49-F238E27FC236}">
                    <a16:creationId xmlns:a16="http://schemas.microsoft.com/office/drawing/2014/main" id="{35F67A94-5A7B-40CF-ACAC-A531CCDC5D18}"/>
                  </a:ext>
                  <a:ext uri="{C183D7F6-B498-43B3-948B-1728B52AA6E4}">
                    <adec:decorative xmlns:adec="http://schemas.microsoft.com/office/drawing/2017/decorative" val="1"/>
                  </a:ext>
                </a:extLst>
              </p:cNvPr>
              <p:cNvCxnSpPr>
                <a:cxnSpLocks/>
                <a:stCxn id="5" idx="0"/>
              </p:cNvCxnSpPr>
              <p:nvPr/>
            </p:nvCxnSpPr>
            <p:spPr>
              <a:xfrm rot="5400000" flipH="1" flipV="1">
                <a:off x="1985001" y="3481608"/>
                <a:ext cx="1218139" cy="776561"/>
              </a:xfrm>
              <a:prstGeom prst="bentConnector3">
                <a:avLst>
                  <a:gd name="adj1" fmla="val 50000"/>
                </a:avLst>
              </a:prstGeom>
              <a:ln w="28575">
                <a:prstDash val="lgDash"/>
                <a:tailEnd type="none"/>
              </a:ln>
            </p:spPr>
            <p:style>
              <a:lnRef idx="1">
                <a:schemeClr val="accent1"/>
              </a:lnRef>
              <a:fillRef idx="0">
                <a:schemeClr val="accent1"/>
              </a:fillRef>
              <a:effectRef idx="0">
                <a:schemeClr val="accent1"/>
              </a:effectRef>
              <a:fontRef idx="minor">
                <a:schemeClr val="tx1"/>
              </a:fontRef>
            </p:style>
          </p:cxnSp>
          <p:cxnSp>
            <p:nvCxnSpPr>
              <p:cNvPr id="9" name="Elbow Connector 13">
                <a:extLst>
                  <a:ext uri="{FF2B5EF4-FFF2-40B4-BE49-F238E27FC236}">
                    <a16:creationId xmlns:a16="http://schemas.microsoft.com/office/drawing/2014/main" id="{6C165A25-6955-4DC4-B5FD-71B2E995920A}"/>
                  </a:ext>
                  <a:ext uri="{C183D7F6-B498-43B3-948B-1728B52AA6E4}">
                    <adec:decorative xmlns:adec="http://schemas.microsoft.com/office/drawing/2017/decorative" val="1"/>
                  </a:ext>
                </a:extLst>
              </p:cNvPr>
              <p:cNvCxnSpPr>
                <a:cxnSpLocks/>
              </p:cNvCxnSpPr>
              <p:nvPr/>
            </p:nvCxnSpPr>
            <p:spPr>
              <a:xfrm rot="16200000" flipV="1">
                <a:off x="4855228" y="3202158"/>
                <a:ext cx="1218138" cy="1263407"/>
              </a:xfrm>
              <a:prstGeom prst="bentConnector3">
                <a:avLst>
                  <a:gd name="adj1" fmla="val 50000"/>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219C4-330E-4ECD-B431-49370805E464}"/>
                  </a:ext>
                  <a:ext uri="{C183D7F6-B498-43B3-948B-1728B52AA6E4}">
                    <adec:decorative xmlns:adec="http://schemas.microsoft.com/office/drawing/2017/decorative" val="1"/>
                  </a:ext>
                </a:extLst>
              </p:cNvPr>
              <p:cNvCxnSpPr>
                <a:cxnSpLocks/>
              </p:cNvCxnSpPr>
              <p:nvPr/>
            </p:nvCxnSpPr>
            <p:spPr>
              <a:xfrm>
                <a:off x="6917902" y="3265055"/>
                <a:ext cx="0" cy="733369"/>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4" name="Elbow Connector 34">
                <a:extLst>
                  <a:ext uri="{FF2B5EF4-FFF2-40B4-BE49-F238E27FC236}">
                    <a16:creationId xmlns:a16="http://schemas.microsoft.com/office/drawing/2014/main" id="{B383B3B5-BD72-4C9D-8FF7-7DC486495150}"/>
                  </a:ext>
                  <a:ext uri="{C183D7F6-B498-43B3-948B-1728B52AA6E4}">
                    <adec:decorative xmlns:adec="http://schemas.microsoft.com/office/drawing/2017/decorative" val="1"/>
                  </a:ext>
                </a:extLst>
              </p:cNvPr>
              <p:cNvCxnSpPr>
                <a:cxnSpLocks/>
                <a:endCxn id="7" idx="0"/>
              </p:cNvCxnSpPr>
              <p:nvPr/>
            </p:nvCxnSpPr>
            <p:spPr>
              <a:xfrm>
                <a:off x="6917902" y="3998424"/>
                <a:ext cx="3068309" cy="480533"/>
              </a:xfrm>
              <a:prstGeom prst="bentConnector2">
                <a:avLst/>
              </a:prstGeom>
              <a:ln w="28575">
                <a:prstDash val="lgDash"/>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929D73E-F687-B6AA-A82B-5C3C5A2B48EE}"/>
                </a:ext>
              </a:extLst>
            </p:cNvPr>
            <p:cNvGrpSpPr/>
            <p:nvPr/>
          </p:nvGrpSpPr>
          <p:grpSpPr>
            <a:xfrm>
              <a:off x="1750980" y="2390716"/>
              <a:ext cx="8819741" cy="827162"/>
              <a:chOff x="1750980" y="2390716"/>
              <a:chExt cx="8819741" cy="827162"/>
            </a:xfrm>
          </p:grpSpPr>
          <p:sp>
            <p:nvSpPr>
              <p:cNvPr id="2" name="Rectangle 1">
                <a:extLst>
                  <a:ext uri="{FF2B5EF4-FFF2-40B4-BE49-F238E27FC236}">
                    <a16:creationId xmlns:a16="http://schemas.microsoft.com/office/drawing/2014/main" id="{CA36A9A7-C53E-0A8F-CE8E-6CC51923EA5C}"/>
                  </a:ext>
                </a:extLst>
              </p:cNvPr>
              <p:cNvSpPr/>
              <p:nvPr/>
            </p:nvSpPr>
            <p:spPr>
              <a:xfrm>
                <a:off x="1750980" y="2390716"/>
                <a:ext cx="8819741" cy="811751"/>
              </a:xfrm>
              <a:prstGeom prst="rect">
                <a:avLst/>
              </a:prstGeom>
              <a:solidFill>
                <a:srgbClr val="F2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C70DD53-C71E-4AFB-B696-CFEBD5A24510}"/>
                  </a:ext>
                </a:extLst>
              </p:cNvPr>
              <p:cNvCxnSpPr>
                <a:cxnSpLocks/>
              </p:cNvCxnSpPr>
              <p:nvPr/>
            </p:nvCxnSpPr>
            <p:spPr>
              <a:xfrm flipH="1">
                <a:off x="1750980" y="3217878"/>
                <a:ext cx="2569464" cy="0"/>
              </a:xfrm>
              <a:prstGeom prst="line">
                <a:avLst/>
              </a:prstGeom>
              <a:ln w="31750">
                <a:solidFill>
                  <a:srgbClr val="006CE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0AE5CBF-9E55-3682-E99F-E78A0DE89321}"/>
                  </a:ext>
                </a:extLst>
              </p:cNvPr>
              <p:cNvSpPr txBox="1"/>
              <p:nvPr/>
            </p:nvSpPr>
            <p:spPr>
              <a:xfrm>
                <a:off x="2121106" y="2861600"/>
                <a:ext cx="1725267" cy="307777"/>
              </a:xfrm>
              <a:prstGeom prst="rect">
                <a:avLst/>
              </a:prstGeom>
              <a:noFill/>
            </p:spPr>
            <p:txBody>
              <a:bodyPr wrap="square">
                <a:spAutoFit/>
              </a:bodyPr>
              <a:lstStyle/>
              <a:p>
                <a:r>
                  <a:rPr lang="en-US" sz="1400" dirty="0">
                    <a:solidFill>
                      <a:srgbClr val="006CE0"/>
                    </a:solidFill>
                  </a:rPr>
                  <a:t>Owned by Amazon </a:t>
                </a:r>
              </a:p>
            </p:txBody>
          </p:sp>
          <p:sp>
            <p:nvSpPr>
              <p:cNvPr id="16" name="TextBox 15">
                <a:extLst>
                  <a:ext uri="{FF2B5EF4-FFF2-40B4-BE49-F238E27FC236}">
                    <a16:creationId xmlns:a16="http://schemas.microsoft.com/office/drawing/2014/main" id="{DF75A409-0393-4148-785D-8450D12337C8}"/>
                  </a:ext>
                </a:extLst>
              </p:cNvPr>
              <p:cNvSpPr txBox="1"/>
              <p:nvPr/>
            </p:nvSpPr>
            <p:spPr>
              <a:xfrm>
                <a:off x="4101073" y="2861600"/>
                <a:ext cx="1463040" cy="307777"/>
              </a:xfrm>
              <a:prstGeom prst="rect">
                <a:avLst/>
              </a:prstGeom>
              <a:noFill/>
            </p:spPr>
            <p:txBody>
              <a:bodyPr wrap="square">
                <a:spAutoFit/>
              </a:bodyPr>
              <a:lstStyle/>
              <a:p>
                <a:pPr algn="ctr"/>
                <a:r>
                  <a:rPr lang="en-US" sz="1400" dirty="0">
                    <a:solidFill>
                      <a:srgbClr val="424650"/>
                    </a:solidFill>
                  </a:rPr>
                  <a:t>Owned by me </a:t>
                </a:r>
              </a:p>
            </p:txBody>
          </p:sp>
          <p:sp>
            <p:nvSpPr>
              <p:cNvPr id="17" name="TextBox 16">
                <a:extLst>
                  <a:ext uri="{FF2B5EF4-FFF2-40B4-BE49-F238E27FC236}">
                    <a16:creationId xmlns:a16="http://schemas.microsoft.com/office/drawing/2014/main" id="{AA54A090-ABCD-21AE-599D-B3C591BF33C9}"/>
                  </a:ext>
                </a:extLst>
              </p:cNvPr>
              <p:cNvSpPr txBox="1"/>
              <p:nvPr/>
            </p:nvSpPr>
            <p:spPr>
              <a:xfrm>
                <a:off x="5650673" y="2861600"/>
                <a:ext cx="1463040" cy="307777"/>
              </a:xfrm>
              <a:prstGeom prst="rect">
                <a:avLst/>
              </a:prstGeom>
              <a:noFill/>
            </p:spPr>
            <p:txBody>
              <a:bodyPr wrap="square">
                <a:spAutoFit/>
              </a:bodyPr>
              <a:lstStyle/>
              <a:p>
                <a:pPr algn="ctr"/>
                <a:r>
                  <a:rPr lang="en-US" sz="1400" dirty="0">
                    <a:solidFill>
                      <a:srgbClr val="424650"/>
                    </a:solidFill>
                  </a:rPr>
                  <a:t>Shared with me</a:t>
                </a:r>
              </a:p>
            </p:txBody>
          </p:sp>
          <p:sp>
            <p:nvSpPr>
              <p:cNvPr id="18" name="TextBox 17">
                <a:extLst>
                  <a:ext uri="{FF2B5EF4-FFF2-40B4-BE49-F238E27FC236}">
                    <a16:creationId xmlns:a16="http://schemas.microsoft.com/office/drawing/2014/main" id="{A9094576-9902-1D7B-E913-CEEEC3649B6B}"/>
                  </a:ext>
                </a:extLst>
              </p:cNvPr>
              <p:cNvSpPr txBox="1"/>
              <p:nvPr/>
            </p:nvSpPr>
            <p:spPr>
              <a:xfrm>
                <a:off x="8199748" y="2861600"/>
                <a:ext cx="1463040" cy="307777"/>
              </a:xfrm>
              <a:prstGeom prst="rect">
                <a:avLst/>
              </a:prstGeom>
              <a:noFill/>
            </p:spPr>
            <p:txBody>
              <a:bodyPr wrap="square">
                <a:spAutoFit/>
              </a:bodyPr>
              <a:lstStyle/>
              <a:p>
                <a:pPr algn="ctr"/>
                <a:r>
                  <a:rPr lang="en-US" sz="1400" dirty="0">
                    <a:solidFill>
                      <a:srgbClr val="424650"/>
                    </a:solidFill>
                  </a:rPr>
                  <a:t>All documents</a:t>
                </a:r>
              </a:p>
            </p:txBody>
          </p:sp>
          <p:sp>
            <p:nvSpPr>
              <p:cNvPr id="19" name="TextBox 18">
                <a:extLst>
                  <a:ext uri="{FF2B5EF4-FFF2-40B4-BE49-F238E27FC236}">
                    <a16:creationId xmlns:a16="http://schemas.microsoft.com/office/drawing/2014/main" id="{93407D65-319B-C7CB-2777-927FC715598F}"/>
                  </a:ext>
                </a:extLst>
              </p:cNvPr>
              <p:cNvSpPr txBox="1"/>
              <p:nvPr/>
            </p:nvSpPr>
            <p:spPr>
              <a:xfrm>
                <a:off x="6954951" y="2861600"/>
                <a:ext cx="1463040" cy="307777"/>
              </a:xfrm>
              <a:prstGeom prst="rect">
                <a:avLst/>
              </a:prstGeom>
              <a:noFill/>
            </p:spPr>
            <p:txBody>
              <a:bodyPr wrap="square">
                <a:spAutoFit/>
              </a:bodyPr>
              <a:lstStyle/>
              <a:p>
                <a:pPr algn="ctr"/>
                <a:r>
                  <a:rPr lang="en-US" sz="1400" dirty="0">
                    <a:solidFill>
                      <a:srgbClr val="424650"/>
                    </a:solidFill>
                  </a:rPr>
                  <a:t>Favorites</a:t>
                </a:r>
              </a:p>
            </p:txBody>
          </p:sp>
          <p:cxnSp>
            <p:nvCxnSpPr>
              <p:cNvPr id="20" name="Straight Connector 19">
                <a:extLst>
                  <a:ext uri="{FF2B5EF4-FFF2-40B4-BE49-F238E27FC236}">
                    <a16:creationId xmlns:a16="http://schemas.microsoft.com/office/drawing/2014/main" id="{207E014B-CBC3-058B-B5ED-296AA6C13C32}"/>
                  </a:ext>
                </a:extLst>
              </p:cNvPr>
              <p:cNvCxnSpPr>
                <a:cxnSpLocks/>
              </p:cNvCxnSpPr>
              <p:nvPr/>
            </p:nvCxnSpPr>
            <p:spPr>
              <a:xfrm>
                <a:off x="4100476" y="2828077"/>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351886-8BBD-BFFA-C838-728AAFC9F631}"/>
                  </a:ext>
                </a:extLst>
              </p:cNvPr>
              <p:cNvCxnSpPr>
                <a:cxnSpLocks/>
              </p:cNvCxnSpPr>
              <p:nvPr/>
            </p:nvCxnSpPr>
            <p:spPr>
              <a:xfrm>
                <a:off x="5607393" y="2828077"/>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E72E7D-80A3-0BDF-BA50-1D1E21EFCBD0}"/>
                  </a:ext>
                </a:extLst>
              </p:cNvPr>
              <p:cNvCxnSpPr>
                <a:cxnSpLocks/>
              </p:cNvCxnSpPr>
              <p:nvPr/>
            </p:nvCxnSpPr>
            <p:spPr>
              <a:xfrm>
                <a:off x="8223374" y="2828077"/>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F91C9D-BF4E-34FE-FBEE-8A294DD6A6CB}"/>
                  </a:ext>
                </a:extLst>
              </p:cNvPr>
              <p:cNvCxnSpPr>
                <a:cxnSpLocks/>
              </p:cNvCxnSpPr>
              <p:nvPr/>
            </p:nvCxnSpPr>
            <p:spPr>
              <a:xfrm>
                <a:off x="7156993" y="2828077"/>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189894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514A2414-2874-4460-86F7-341878C65971}"/>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27</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Predefined Automation documents</a:t>
            </a:r>
          </a:p>
        </p:txBody>
      </p:sp>
      <p:grpSp>
        <p:nvGrpSpPr>
          <p:cNvPr id="8" name="Categories" descr="Systems Manager Automation console lists more than 70 predefined Automation documents. You can filter by categories.">
            <a:extLst>
              <a:ext uri="{FF2B5EF4-FFF2-40B4-BE49-F238E27FC236}">
                <a16:creationId xmlns:a16="http://schemas.microsoft.com/office/drawing/2014/main" id="{8ABB0884-1AB6-4E6A-B96B-22F93F4043C9}"/>
              </a:ext>
            </a:extLst>
          </p:cNvPr>
          <p:cNvGrpSpPr/>
          <p:nvPr/>
        </p:nvGrpSpPr>
        <p:grpSpPr>
          <a:xfrm>
            <a:off x="462023" y="1867169"/>
            <a:ext cx="5723413" cy="3962130"/>
            <a:chOff x="462023" y="1867169"/>
            <a:chExt cx="5723413" cy="3962130"/>
          </a:xfrm>
        </p:grpSpPr>
        <p:pic>
          <p:nvPicPr>
            <p:cNvPr id="5" name="Picture 4">
              <a:extLst>
                <a:ext uri="{FF2B5EF4-FFF2-40B4-BE49-F238E27FC236}">
                  <a16:creationId xmlns:a16="http://schemas.microsoft.com/office/drawing/2014/main" id="{CF1BFE1E-85D4-4DA1-AD1A-B2C25A6EC9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2023" y="1875444"/>
              <a:ext cx="2592214" cy="3953855"/>
            </a:xfrm>
            <a:prstGeom prst="rect">
              <a:avLst/>
            </a:prstGeom>
            <a:ln>
              <a:solidFill>
                <a:schemeClr val="accent2">
                  <a:lumMod val="75000"/>
                </a:schemeClr>
              </a:solidFill>
            </a:ln>
            <a:effectLst>
              <a:outerShdw blurRad="50800" dist="38100" dir="2700000" algn="tl" rotWithShape="0">
                <a:prstClr val="black">
                  <a:alpha val="40000"/>
                </a:prstClr>
              </a:outerShdw>
            </a:effectLst>
          </p:spPr>
        </p:pic>
        <p:sp>
          <p:nvSpPr>
            <p:cNvPr id="6" name="Rectangular Callout 9">
              <a:extLst>
                <a:ext uri="{FF2B5EF4-FFF2-40B4-BE49-F238E27FC236}">
                  <a16:creationId xmlns:a16="http://schemas.microsoft.com/office/drawing/2014/main" id="{C1FC932A-171E-41D3-8C0F-5F13F174CA39}"/>
                </a:ext>
              </a:extLst>
            </p:cNvPr>
            <p:cNvSpPr/>
            <p:nvPr/>
          </p:nvSpPr>
          <p:spPr>
            <a:xfrm>
              <a:off x="3523708" y="1867169"/>
              <a:ext cx="2661728" cy="1328713"/>
            </a:xfrm>
            <a:prstGeom prst="wedgeRectCallout">
              <a:avLst>
                <a:gd name="adj1" fmla="val -86769"/>
                <a:gd name="adj2" fmla="val 29981"/>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Filter documents by categories.</a:t>
              </a:r>
            </a:p>
          </p:txBody>
        </p:sp>
      </p:grpSp>
      <p:grpSp>
        <p:nvGrpSpPr>
          <p:cNvPr id="9" name="Select" descr="After you find a predefined document that meets your needs, you can select the Automation document and run it.">
            <a:extLst>
              <a:ext uri="{FF2B5EF4-FFF2-40B4-BE49-F238E27FC236}">
                <a16:creationId xmlns:a16="http://schemas.microsoft.com/office/drawing/2014/main" id="{2EF89B77-B5B5-48ED-A01A-787D01535E30}"/>
              </a:ext>
            </a:extLst>
          </p:cNvPr>
          <p:cNvGrpSpPr/>
          <p:nvPr/>
        </p:nvGrpSpPr>
        <p:grpSpPr>
          <a:xfrm>
            <a:off x="3425734" y="1875444"/>
            <a:ext cx="8347166" cy="3963629"/>
            <a:chOff x="3425734" y="1875444"/>
            <a:chExt cx="8347166" cy="3963629"/>
          </a:xfrm>
        </p:grpSpPr>
        <p:pic>
          <p:nvPicPr>
            <p:cNvPr id="4" name="Picture 3">
              <a:extLst>
                <a:ext uri="{FF2B5EF4-FFF2-40B4-BE49-F238E27FC236}">
                  <a16:creationId xmlns:a16="http://schemas.microsoft.com/office/drawing/2014/main" id="{871B979C-73B2-42A4-9525-263627C745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471" y="1875444"/>
              <a:ext cx="5113429" cy="3963629"/>
            </a:xfrm>
            <a:prstGeom prst="rect">
              <a:avLst/>
            </a:prstGeom>
            <a:ln>
              <a:solidFill>
                <a:schemeClr val="accent2">
                  <a:lumMod val="75000"/>
                </a:schemeClr>
              </a:solidFill>
            </a:ln>
            <a:effectLst>
              <a:outerShdw blurRad="50800" dist="38100" dir="2700000" algn="tl" rotWithShape="0">
                <a:prstClr val="black">
                  <a:alpha val="40000"/>
                </a:prstClr>
              </a:outerShdw>
            </a:effectLst>
          </p:spPr>
        </p:pic>
        <p:sp>
          <p:nvSpPr>
            <p:cNvPr id="7" name="Rectangular Callout 11">
              <a:extLst>
                <a:ext uri="{FF2B5EF4-FFF2-40B4-BE49-F238E27FC236}">
                  <a16:creationId xmlns:a16="http://schemas.microsoft.com/office/drawing/2014/main" id="{7FEE090B-244B-4804-84A6-29429F0F2F08}"/>
                </a:ext>
              </a:extLst>
            </p:cNvPr>
            <p:cNvSpPr/>
            <p:nvPr/>
          </p:nvSpPr>
          <p:spPr>
            <a:xfrm>
              <a:off x="3425734" y="4313316"/>
              <a:ext cx="2661728" cy="1328713"/>
            </a:xfrm>
            <a:prstGeom prst="wedgeRectCallout">
              <a:avLst>
                <a:gd name="adj1" fmla="val 67624"/>
                <a:gd name="adj2" fmla="val -106411"/>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Select the Automation document you want to run.</a:t>
              </a:r>
            </a:p>
          </p:txBody>
        </p:sp>
      </p:grpSp>
    </p:spTree>
    <p:custDataLst>
      <p:tags r:id="rId1"/>
    </p:custDataLst>
    <p:extLst>
      <p:ext uri="{BB962C8B-B14F-4D97-AF65-F5344CB8AC3E}">
        <p14:creationId xmlns:p14="http://schemas.microsoft.com/office/powerpoint/2010/main" val="61162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514A2414-2874-4460-86F7-341878C65971}"/>
              </a:ext>
            </a:extLst>
          </p:cNvPr>
          <p:cNvSpPr>
            <a:spLocks noGrp="1"/>
          </p:cNvSpPr>
          <p:nvPr>
            <p:ph type="sldNum" idx="97"/>
          </p:nvPr>
        </p:nvSpPr>
        <p:spPr/>
        <p:txBody>
          <a:bodyPr/>
          <a:lstStyle/>
          <a:p>
            <a:fld id="{4037B1B0-0345-4E15-985A-6BECCDBE474F}" type="slidenum">
              <a:rPr lang="en-US" smtClean="0"/>
              <a:pPr/>
              <a:t>28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Creating custom documents</a:t>
            </a:r>
          </a:p>
        </p:txBody>
      </p:sp>
      <p:grpSp>
        <p:nvGrpSpPr>
          <p:cNvPr id="31" name="custom" descr="Systems Manager console Create document section showing how to add a command, session, or automation to run scripts or create workflows as described in the notes.">
            <a:extLst>
              <a:ext uri="{FF2B5EF4-FFF2-40B4-BE49-F238E27FC236}">
                <a16:creationId xmlns:a16="http://schemas.microsoft.com/office/drawing/2014/main" id="{A7A6674A-16B1-A31D-1F9B-41818AB5B7BD}"/>
              </a:ext>
            </a:extLst>
          </p:cNvPr>
          <p:cNvGrpSpPr/>
          <p:nvPr/>
        </p:nvGrpSpPr>
        <p:grpSpPr>
          <a:xfrm>
            <a:off x="659740" y="1183273"/>
            <a:ext cx="10860488" cy="5141040"/>
            <a:chOff x="659740" y="1183273"/>
            <a:chExt cx="10860488" cy="5141040"/>
          </a:xfrm>
        </p:grpSpPr>
        <p:grpSp>
          <p:nvGrpSpPr>
            <p:cNvPr id="2" name="CustomDocs">
              <a:extLst>
                <a:ext uri="{FF2B5EF4-FFF2-40B4-BE49-F238E27FC236}">
                  <a16:creationId xmlns:a16="http://schemas.microsoft.com/office/drawing/2014/main" id="{97743877-F958-4E6F-BA7B-F89CD69A321A}"/>
                </a:ext>
              </a:extLst>
            </p:cNvPr>
            <p:cNvGrpSpPr/>
            <p:nvPr/>
          </p:nvGrpSpPr>
          <p:grpSpPr>
            <a:xfrm>
              <a:off x="659740" y="1183273"/>
              <a:ext cx="10860488" cy="5141040"/>
              <a:chOff x="659740" y="1183273"/>
              <a:chExt cx="10860488" cy="5141040"/>
            </a:xfrm>
          </p:grpSpPr>
          <p:pic>
            <p:nvPicPr>
              <p:cNvPr id="4" name="Picture 3">
                <a:extLst>
                  <a:ext uri="{FF2B5EF4-FFF2-40B4-BE49-F238E27FC236}">
                    <a16:creationId xmlns:a16="http://schemas.microsoft.com/office/drawing/2014/main" id="{0AD9B8FE-CCB6-4AA3-A834-95B739094C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70735" y="1183273"/>
                <a:ext cx="8824015" cy="3038337"/>
              </a:xfrm>
              <a:prstGeom prst="rect">
                <a:avLst/>
              </a:prstGeom>
              <a:ln>
                <a:solidFill>
                  <a:schemeClr val="accent2">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2C6FF4BF-49EC-4D48-9544-17C26171DC92}"/>
                  </a:ext>
                </a:extLst>
              </p:cNvPr>
              <p:cNvSpPr/>
              <p:nvPr/>
            </p:nvSpPr>
            <p:spPr>
              <a:xfrm>
                <a:off x="659740" y="4747951"/>
                <a:ext cx="5137485" cy="1576362"/>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endParaRPr lang="en-US" sz="1600" dirty="0">
                  <a:solidFill>
                    <a:schemeClr val="tx1"/>
                  </a:solidFill>
                </a:endParaRPr>
              </a:p>
            </p:txBody>
          </p:sp>
          <p:sp>
            <p:nvSpPr>
              <p:cNvPr id="6" name="Rectangle 5">
                <a:extLst>
                  <a:ext uri="{FF2B5EF4-FFF2-40B4-BE49-F238E27FC236}">
                    <a16:creationId xmlns:a16="http://schemas.microsoft.com/office/drawing/2014/main" id="{84BCED4C-6145-4935-9B71-05EBEE426158}"/>
                  </a:ext>
                </a:extLst>
              </p:cNvPr>
              <p:cNvSpPr/>
              <p:nvPr/>
            </p:nvSpPr>
            <p:spPr>
              <a:xfrm>
                <a:off x="6382743" y="4747951"/>
                <a:ext cx="5137485" cy="1576362"/>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lnSpc>
                    <a:spcPts val="1000"/>
                  </a:lnSpc>
                  <a:spcAft>
                    <a:spcPts val="1800"/>
                  </a:spcAft>
                </a:pPr>
                <a:endParaRPr lang="en-US" sz="1600" dirty="0">
                  <a:solidFill>
                    <a:schemeClr val="tx1"/>
                  </a:solidFill>
                </a:endParaRPr>
              </a:p>
            </p:txBody>
          </p:sp>
          <p:cxnSp>
            <p:nvCxnSpPr>
              <p:cNvPr id="7" name="Straight Connector 6">
                <a:extLst>
                  <a:ext uri="{FF2B5EF4-FFF2-40B4-BE49-F238E27FC236}">
                    <a16:creationId xmlns:a16="http://schemas.microsoft.com/office/drawing/2014/main" id="{8949ECC0-7B7B-49B9-95DE-773ECAEA5A97}"/>
                  </a:ext>
                  <a:ext uri="{C183D7F6-B498-43B3-948B-1728B52AA6E4}">
                    <adec:decorative xmlns:adec="http://schemas.microsoft.com/office/drawing/2017/decorative" val="1"/>
                  </a:ext>
                </a:extLst>
              </p:cNvPr>
              <p:cNvCxnSpPr/>
              <p:nvPr/>
            </p:nvCxnSpPr>
            <p:spPr>
              <a:xfrm>
                <a:off x="9453372" y="3723701"/>
                <a:ext cx="1739765" cy="0"/>
              </a:xfrm>
              <a:prstGeom prst="line">
                <a:avLst/>
              </a:prstGeom>
              <a:ln w="19050">
                <a:prstDash val="lgDash"/>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E8AE8F-AA59-41D2-875B-277370A10F2C}"/>
                  </a:ext>
                  <a:ext uri="{C183D7F6-B498-43B3-948B-1728B52AA6E4}">
                    <adec:decorative xmlns:adec="http://schemas.microsoft.com/office/drawing/2017/decorative" val="1"/>
                  </a:ext>
                </a:extLst>
              </p:cNvPr>
              <p:cNvCxnSpPr/>
              <p:nvPr/>
            </p:nvCxnSpPr>
            <p:spPr>
              <a:xfrm>
                <a:off x="11193137" y="3723701"/>
                <a:ext cx="0" cy="76016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E1153CE2-1905-4D7F-A047-F28B5056114D}"/>
                  </a:ext>
                  <a:ext uri="{C183D7F6-B498-43B3-948B-1728B52AA6E4}">
                    <adec:decorative xmlns:adec="http://schemas.microsoft.com/office/drawing/2017/decorative" val="1"/>
                  </a:ext>
                </a:extLst>
              </p:cNvPr>
              <p:cNvCxnSpPr>
                <a:endCxn id="6" idx="0"/>
              </p:cNvCxnSpPr>
              <p:nvPr/>
            </p:nvCxnSpPr>
            <p:spPr>
              <a:xfrm rot="10800000" flipV="1">
                <a:off x="8951487" y="4483865"/>
                <a:ext cx="2241653" cy="264086"/>
              </a:xfrm>
              <a:prstGeom prst="bentConnector2">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D5F04F-B0C5-4B5B-A684-2A3AE31111D9}"/>
                  </a:ext>
                  <a:ext uri="{C183D7F6-B498-43B3-948B-1728B52AA6E4}">
                    <adec:decorative xmlns:adec="http://schemas.microsoft.com/office/drawing/2017/decorative" val="1"/>
                  </a:ext>
                </a:extLst>
              </p:cNvPr>
              <p:cNvCxnSpPr/>
              <p:nvPr/>
            </p:nvCxnSpPr>
            <p:spPr>
              <a:xfrm flipH="1">
                <a:off x="7293166" y="3294043"/>
                <a:ext cx="925417" cy="0"/>
              </a:xfrm>
              <a:prstGeom prst="line">
                <a:avLst/>
              </a:prstGeom>
              <a:ln w="19050">
                <a:prstDash val="lgDash"/>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283EB3-0A49-4512-A40E-991AB5E538B0}"/>
                  </a:ext>
                </a:extLst>
              </p:cNvPr>
              <p:cNvCxnSpPr/>
              <p:nvPr/>
            </p:nvCxnSpPr>
            <p:spPr>
              <a:xfrm>
                <a:off x="7293166" y="3294043"/>
                <a:ext cx="0" cy="118982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A490AF91-E5C3-4695-ACFE-D9C001ADD569}"/>
                  </a:ext>
                  <a:ext uri="{C183D7F6-B498-43B3-948B-1728B52AA6E4}">
                    <adec:decorative xmlns:adec="http://schemas.microsoft.com/office/drawing/2017/decorative" val="1"/>
                  </a:ext>
                </a:extLst>
              </p:cNvPr>
              <p:cNvCxnSpPr>
                <a:endCxn id="5" idx="0"/>
              </p:cNvCxnSpPr>
              <p:nvPr/>
            </p:nvCxnSpPr>
            <p:spPr>
              <a:xfrm rot="10800000" flipV="1">
                <a:off x="3228484" y="4483865"/>
                <a:ext cx="4064685" cy="264086"/>
              </a:xfrm>
              <a:prstGeom prst="bentConnector2">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05C3894-EFB5-0EBC-9486-C4D3C897AFE3}"/>
                </a:ext>
              </a:extLst>
            </p:cNvPr>
            <p:cNvSpPr txBox="1"/>
            <p:nvPr/>
          </p:nvSpPr>
          <p:spPr>
            <a:xfrm>
              <a:off x="1762288" y="4754594"/>
              <a:ext cx="2932388" cy="400110"/>
            </a:xfrm>
            <a:prstGeom prst="rect">
              <a:avLst/>
            </a:prstGeom>
            <a:noFill/>
          </p:spPr>
          <p:txBody>
            <a:bodyPr wrap="square" rtlCol="0">
              <a:spAutoFit/>
            </a:bodyPr>
            <a:lstStyle/>
            <a:p>
              <a:pPr algn="ctr">
                <a:spcAft>
                  <a:spcPts val="1800"/>
                </a:spcAft>
              </a:pPr>
              <a:r>
                <a:rPr lang="en-US" sz="2000" dirty="0"/>
                <a:t>Command document</a:t>
              </a:r>
            </a:p>
          </p:txBody>
        </p:sp>
        <p:sp>
          <p:nvSpPr>
            <p:cNvPr id="16" name="TextBox 15">
              <a:extLst>
                <a:ext uri="{FF2B5EF4-FFF2-40B4-BE49-F238E27FC236}">
                  <a16:creationId xmlns:a16="http://schemas.microsoft.com/office/drawing/2014/main" id="{4AE7CEF0-DFBA-BD37-759A-FB803E21960B}"/>
                </a:ext>
              </a:extLst>
            </p:cNvPr>
            <p:cNvSpPr txBox="1"/>
            <p:nvPr/>
          </p:nvSpPr>
          <p:spPr>
            <a:xfrm>
              <a:off x="1275775" y="5244969"/>
              <a:ext cx="3905415" cy="338554"/>
            </a:xfrm>
            <a:prstGeom prst="rect">
              <a:avLst/>
            </a:prstGeom>
            <a:noFill/>
          </p:spPr>
          <p:txBody>
            <a:bodyPr wrap="square" rtlCol="0">
              <a:spAutoFit/>
            </a:bodyPr>
            <a:lstStyle/>
            <a:p>
              <a:pPr algn="ctr"/>
              <a:r>
                <a:rPr lang="en-US" sz="1600" dirty="0"/>
                <a:t>Run commands on managed instances.</a:t>
              </a:r>
            </a:p>
          </p:txBody>
        </p:sp>
        <p:sp>
          <p:nvSpPr>
            <p:cNvPr id="17" name="TextBox 16">
              <a:extLst>
                <a:ext uri="{FF2B5EF4-FFF2-40B4-BE49-F238E27FC236}">
                  <a16:creationId xmlns:a16="http://schemas.microsoft.com/office/drawing/2014/main" id="{B71A1295-ACB9-7C8E-3591-6ACFF020B3F4}"/>
                </a:ext>
              </a:extLst>
            </p:cNvPr>
            <p:cNvSpPr txBox="1"/>
            <p:nvPr/>
          </p:nvSpPr>
          <p:spPr>
            <a:xfrm>
              <a:off x="6501186" y="5244969"/>
              <a:ext cx="4900598" cy="990015"/>
            </a:xfrm>
            <a:prstGeom prst="rect">
              <a:avLst/>
            </a:prstGeom>
            <a:noFill/>
          </p:spPr>
          <p:txBody>
            <a:bodyPr wrap="square" rtlCol="0">
              <a:spAutoFit/>
            </a:bodyPr>
            <a:lstStyle/>
            <a:p>
              <a:pPr marL="285750" indent="-285750">
                <a:lnSpc>
                  <a:spcPts val="1000"/>
                </a:lnSpc>
                <a:buFont typeface="Arial" panose="020B0604020202020204" pitchFamily="34" charset="0"/>
                <a:buChar char="•"/>
              </a:pPr>
              <a:r>
                <a:rPr lang="en-US" sz="1600" dirty="0"/>
                <a:t>Invoke AWS Services</a:t>
              </a:r>
            </a:p>
            <a:p>
              <a:pPr marL="285750" indent="-285750">
                <a:buFont typeface="Arial" panose="020B0604020202020204" pitchFamily="34" charset="0"/>
                <a:buChar char="•"/>
              </a:pPr>
              <a:r>
                <a:rPr lang="en-US" sz="1600" dirty="0"/>
                <a:t>Create workflows</a:t>
              </a:r>
            </a:p>
            <a:p>
              <a:pPr marL="285750" indent="-285750">
                <a:buFont typeface="Arial" panose="020B0604020202020204" pitchFamily="34" charset="0"/>
                <a:buChar char="•"/>
              </a:pPr>
              <a:r>
                <a:rPr lang="en-US" sz="1600" dirty="0"/>
                <a:t>Scripting &amp; Conditional automation</a:t>
              </a:r>
            </a:p>
            <a:p>
              <a:pPr marL="285750" indent="-285750">
                <a:buFont typeface="Arial" panose="020B0604020202020204" pitchFamily="34" charset="0"/>
                <a:buChar char="•"/>
              </a:pPr>
              <a:r>
                <a:rPr lang="en-US" sz="1600" dirty="0"/>
                <a:t>Run across multiple AWS accounts and Regions</a:t>
              </a:r>
            </a:p>
          </p:txBody>
        </p:sp>
        <p:sp>
          <p:nvSpPr>
            <p:cNvPr id="18" name="TextBox 17">
              <a:extLst>
                <a:ext uri="{FF2B5EF4-FFF2-40B4-BE49-F238E27FC236}">
                  <a16:creationId xmlns:a16="http://schemas.microsoft.com/office/drawing/2014/main" id="{8C459068-001A-6645-AC81-261C7AD8B085}"/>
                </a:ext>
              </a:extLst>
            </p:cNvPr>
            <p:cNvSpPr txBox="1"/>
            <p:nvPr/>
          </p:nvSpPr>
          <p:spPr>
            <a:xfrm>
              <a:off x="7485291" y="4754594"/>
              <a:ext cx="2932388" cy="400110"/>
            </a:xfrm>
            <a:prstGeom prst="rect">
              <a:avLst/>
            </a:prstGeom>
            <a:noFill/>
          </p:spPr>
          <p:txBody>
            <a:bodyPr wrap="square" rtlCol="0">
              <a:spAutoFit/>
            </a:bodyPr>
            <a:lstStyle/>
            <a:p>
              <a:pPr algn="ctr">
                <a:spcAft>
                  <a:spcPts val="1800"/>
                </a:spcAft>
              </a:pPr>
              <a:r>
                <a:rPr lang="en-US" sz="2000" dirty="0"/>
                <a:t>Automation document</a:t>
              </a:r>
            </a:p>
          </p:txBody>
        </p:sp>
        <p:sp>
          <p:nvSpPr>
            <p:cNvPr id="20" name="Rectangle 19">
              <a:extLst>
                <a:ext uri="{FF2B5EF4-FFF2-40B4-BE49-F238E27FC236}">
                  <a16:creationId xmlns:a16="http://schemas.microsoft.com/office/drawing/2014/main" id="{27BA5658-8F82-8DBE-040F-50B30AB1A035}"/>
                </a:ext>
              </a:extLst>
            </p:cNvPr>
            <p:cNvSpPr/>
            <p:nvPr/>
          </p:nvSpPr>
          <p:spPr>
            <a:xfrm>
              <a:off x="2239089" y="1703296"/>
              <a:ext cx="8240120" cy="665674"/>
            </a:xfrm>
            <a:prstGeom prst="rect">
              <a:avLst/>
            </a:prstGeom>
            <a:solidFill>
              <a:srgbClr val="F2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FD9617E-D52F-8FF4-04D4-558B31181C93}"/>
                </a:ext>
              </a:extLst>
            </p:cNvPr>
            <p:cNvCxnSpPr>
              <a:cxnSpLocks/>
            </p:cNvCxnSpPr>
            <p:nvPr/>
          </p:nvCxnSpPr>
          <p:spPr>
            <a:xfrm flipH="1">
              <a:off x="2229899" y="2384381"/>
              <a:ext cx="2093976" cy="0"/>
            </a:xfrm>
            <a:prstGeom prst="line">
              <a:avLst/>
            </a:prstGeom>
            <a:ln w="28575">
              <a:solidFill>
                <a:srgbClr val="006CE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41E9B82-BAC4-1EEF-261F-C4E652D4C9EB}"/>
                </a:ext>
              </a:extLst>
            </p:cNvPr>
            <p:cNvSpPr txBox="1"/>
            <p:nvPr/>
          </p:nvSpPr>
          <p:spPr>
            <a:xfrm>
              <a:off x="2423444" y="2028103"/>
              <a:ext cx="1725267" cy="307777"/>
            </a:xfrm>
            <a:prstGeom prst="rect">
              <a:avLst/>
            </a:prstGeom>
            <a:noFill/>
          </p:spPr>
          <p:txBody>
            <a:bodyPr wrap="square">
              <a:spAutoFit/>
            </a:bodyPr>
            <a:lstStyle/>
            <a:p>
              <a:r>
                <a:rPr lang="en-US" sz="1400" dirty="0">
                  <a:solidFill>
                    <a:srgbClr val="006CE0"/>
                  </a:solidFill>
                </a:rPr>
                <a:t>Owned by Amazon </a:t>
              </a:r>
            </a:p>
          </p:txBody>
        </p:sp>
        <p:sp>
          <p:nvSpPr>
            <p:cNvPr id="23" name="TextBox 22">
              <a:extLst>
                <a:ext uri="{FF2B5EF4-FFF2-40B4-BE49-F238E27FC236}">
                  <a16:creationId xmlns:a16="http://schemas.microsoft.com/office/drawing/2014/main" id="{E1C768D7-25B8-A7C8-FA03-199065638C78}"/>
                </a:ext>
              </a:extLst>
            </p:cNvPr>
            <p:cNvSpPr txBox="1"/>
            <p:nvPr/>
          </p:nvSpPr>
          <p:spPr>
            <a:xfrm>
              <a:off x="4403411" y="2028103"/>
              <a:ext cx="1463040" cy="307777"/>
            </a:xfrm>
            <a:prstGeom prst="rect">
              <a:avLst/>
            </a:prstGeom>
            <a:noFill/>
          </p:spPr>
          <p:txBody>
            <a:bodyPr wrap="square">
              <a:spAutoFit/>
            </a:bodyPr>
            <a:lstStyle/>
            <a:p>
              <a:pPr algn="ctr"/>
              <a:r>
                <a:rPr lang="en-US" sz="1400" dirty="0">
                  <a:solidFill>
                    <a:srgbClr val="424650"/>
                  </a:solidFill>
                </a:rPr>
                <a:t>Owned by me </a:t>
              </a:r>
            </a:p>
          </p:txBody>
        </p:sp>
        <p:sp>
          <p:nvSpPr>
            <p:cNvPr id="24" name="TextBox 23">
              <a:extLst>
                <a:ext uri="{FF2B5EF4-FFF2-40B4-BE49-F238E27FC236}">
                  <a16:creationId xmlns:a16="http://schemas.microsoft.com/office/drawing/2014/main" id="{59DECE9F-805C-57AB-3081-E349040F1275}"/>
                </a:ext>
              </a:extLst>
            </p:cNvPr>
            <p:cNvSpPr txBox="1"/>
            <p:nvPr/>
          </p:nvSpPr>
          <p:spPr>
            <a:xfrm>
              <a:off x="5953011" y="2028103"/>
              <a:ext cx="1463040" cy="307777"/>
            </a:xfrm>
            <a:prstGeom prst="rect">
              <a:avLst/>
            </a:prstGeom>
            <a:noFill/>
          </p:spPr>
          <p:txBody>
            <a:bodyPr wrap="square">
              <a:spAutoFit/>
            </a:bodyPr>
            <a:lstStyle/>
            <a:p>
              <a:pPr algn="ctr"/>
              <a:r>
                <a:rPr lang="en-US" sz="1400" dirty="0">
                  <a:solidFill>
                    <a:srgbClr val="424650"/>
                  </a:solidFill>
                </a:rPr>
                <a:t>Shared with me</a:t>
              </a:r>
            </a:p>
          </p:txBody>
        </p:sp>
        <p:sp>
          <p:nvSpPr>
            <p:cNvPr id="25" name="TextBox 24">
              <a:extLst>
                <a:ext uri="{FF2B5EF4-FFF2-40B4-BE49-F238E27FC236}">
                  <a16:creationId xmlns:a16="http://schemas.microsoft.com/office/drawing/2014/main" id="{6E4FA9D3-5B6D-FB9C-FEB0-94D90EFA70B8}"/>
                </a:ext>
              </a:extLst>
            </p:cNvPr>
            <p:cNvSpPr txBox="1"/>
            <p:nvPr/>
          </p:nvSpPr>
          <p:spPr>
            <a:xfrm>
              <a:off x="8502086" y="2028103"/>
              <a:ext cx="1463040" cy="307777"/>
            </a:xfrm>
            <a:prstGeom prst="rect">
              <a:avLst/>
            </a:prstGeom>
            <a:noFill/>
          </p:spPr>
          <p:txBody>
            <a:bodyPr wrap="square">
              <a:spAutoFit/>
            </a:bodyPr>
            <a:lstStyle/>
            <a:p>
              <a:pPr algn="ctr"/>
              <a:r>
                <a:rPr lang="en-US" sz="1400" dirty="0">
                  <a:solidFill>
                    <a:srgbClr val="424650"/>
                  </a:solidFill>
                </a:rPr>
                <a:t>All documents</a:t>
              </a:r>
            </a:p>
          </p:txBody>
        </p:sp>
        <p:sp>
          <p:nvSpPr>
            <p:cNvPr id="26" name="TextBox 25">
              <a:extLst>
                <a:ext uri="{FF2B5EF4-FFF2-40B4-BE49-F238E27FC236}">
                  <a16:creationId xmlns:a16="http://schemas.microsoft.com/office/drawing/2014/main" id="{841269E0-3690-69C6-23C8-E7643D3B1036}"/>
                </a:ext>
              </a:extLst>
            </p:cNvPr>
            <p:cNvSpPr txBox="1"/>
            <p:nvPr/>
          </p:nvSpPr>
          <p:spPr>
            <a:xfrm>
              <a:off x="7257289" y="2028103"/>
              <a:ext cx="1463040" cy="307777"/>
            </a:xfrm>
            <a:prstGeom prst="rect">
              <a:avLst/>
            </a:prstGeom>
            <a:noFill/>
          </p:spPr>
          <p:txBody>
            <a:bodyPr wrap="square">
              <a:spAutoFit/>
            </a:bodyPr>
            <a:lstStyle/>
            <a:p>
              <a:pPr algn="ctr"/>
              <a:r>
                <a:rPr lang="en-US" sz="1400" dirty="0">
                  <a:solidFill>
                    <a:srgbClr val="424650"/>
                  </a:solidFill>
                </a:rPr>
                <a:t>Favorites</a:t>
              </a:r>
            </a:p>
          </p:txBody>
        </p:sp>
        <p:cxnSp>
          <p:nvCxnSpPr>
            <p:cNvPr id="27" name="Straight Connector 26">
              <a:extLst>
                <a:ext uri="{FF2B5EF4-FFF2-40B4-BE49-F238E27FC236}">
                  <a16:creationId xmlns:a16="http://schemas.microsoft.com/office/drawing/2014/main" id="{A41B6CA6-A7D4-C5D3-2A46-BCA5ABF49264}"/>
                </a:ext>
              </a:extLst>
            </p:cNvPr>
            <p:cNvCxnSpPr>
              <a:cxnSpLocks/>
            </p:cNvCxnSpPr>
            <p:nvPr/>
          </p:nvCxnSpPr>
          <p:spPr>
            <a:xfrm>
              <a:off x="4402814" y="1994580"/>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2EE588-D86B-580A-60F0-2BC6FE67C566}"/>
                </a:ext>
              </a:extLst>
            </p:cNvPr>
            <p:cNvCxnSpPr>
              <a:cxnSpLocks/>
            </p:cNvCxnSpPr>
            <p:nvPr/>
          </p:nvCxnSpPr>
          <p:spPr>
            <a:xfrm>
              <a:off x="5909731" y="1994580"/>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10B04D-56B2-EAD8-BE44-AB3485F08D85}"/>
                </a:ext>
              </a:extLst>
            </p:cNvPr>
            <p:cNvCxnSpPr>
              <a:cxnSpLocks/>
            </p:cNvCxnSpPr>
            <p:nvPr/>
          </p:nvCxnSpPr>
          <p:spPr>
            <a:xfrm>
              <a:off x="8525712" y="1994580"/>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EA302D-D9DA-E7BD-1219-CB163EFAB933}"/>
                </a:ext>
              </a:extLst>
            </p:cNvPr>
            <p:cNvCxnSpPr>
              <a:cxnSpLocks/>
            </p:cNvCxnSpPr>
            <p:nvPr/>
          </p:nvCxnSpPr>
          <p:spPr>
            <a:xfrm>
              <a:off x="7459331" y="1994580"/>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0971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514A2414-2874-4460-86F7-341878C65971}"/>
              </a:ext>
            </a:extLst>
          </p:cNvPr>
          <p:cNvSpPr>
            <a:spLocks noGrp="1"/>
          </p:cNvSpPr>
          <p:nvPr>
            <p:ph type="sldNum" idx="97"/>
          </p:nvPr>
        </p:nvSpPr>
        <p:spPr/>
        <p:txBody>
          <a:bodyPr/>
          <a:lstStyle/>
          <a:p>
            <a:fld id="{4037B1B0-0345-4E15-985A-6BECCDBE474F}" type="slidenum">
              <a:rPr lang="en-US" smtClean="0"/>
              <a:pPr/>
              <a:t>29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Command documents</a:t>
            </a:r>
          </a:p>
        </p:txBody>
      </p:sp>
      <p:sp>
        <p:nvSpPr>
          <p:cNvPr id="4" name="CodeIntroBox8" descr="The following is an example of command document code.">
            <a:extLst>
              <a:ext uri="{FF2B5EF4-FFF2-40B4-BE49-F238E27FC236}">
                <a16:creationId xmlns:a16="http://schemas.microsoft.com/office/drawing/2014/main" id="{89B0066A-C68B-4921-9596-640DBD4BACB6}"/>
              </a:ext>
            </a:extLst>
          </p:cNvPr>
          <p:cNvSpPr/>
          <p:nvPr/>
        </p:nvSpPr>
        <p:spPr>
          <a:xfrm>
            <a:off x="8738499" y="2928312"/>
            <a:ext cx="8572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25453DFC-3942-4432-BD6B-05071BA608A3}"/>
              </a:ext>
            </a:extLst>
          </p:cNvPr>
          <p:cNvSpPr txBox="1">
            <a:spLocks/>
          </p:cNvSpPr>
          <p:nvPr/>
        </p:nvSpPr>
        <p:spPr>
          <a:xfrm>
            <a:off x="7217649" y="1504747"/>
            <a:ext cx="4614687" cy="157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buNone/>
            </a:pPr>
            <a:r>
              <a:rPr lang="en-US" dirty="0">
                <a:solidFill>
                  <a:schemeClr val="tx2"/>
                </a:solidFill>
                <a:latin typeface="+mn-lt"/>
                <a:ea typeface="Amazon Ember Light" panose="020B0403020204020204" pitchFamily="34" charset="0"/>
                <a:cs typeface="Amazon Ember Light" panose="020B0403020204020204" pitchFamily="34" charset="0"/>
              </a:rPr>
              <a:t>Command document using </a:t>
            </a:r>
            <a:r>
              <a:rPr lang="en-US" dirty="0">
                <a:solidFill>
                  <a:schemeClr val="tx2"/>
                </a:solidFill>
                <a:latin typeface="Lucida Console" panose="020B0609040504020204" pitchFamily="49" charset="0"/>
                <a:ea typeface="Amazon Ember Light" panose="020B0403020204020204" pitchFamily="34" charset="0"/>
                <a:cs typeface="Amazon Ember Light" panose="020B0403020204020204" pitchFamily="34" charset="0"/>
              </a:rPr>
              <a:t>aws:applications</a:t>
            </a:r>
            <a:r>
              <a:rPr lang="en-US" dirty="0">
                <a:solidFill>
                  <a:schemeClr val="tx2"/>
                </a:solidFill>
                <a:latin typeface="+mn-lt"/>
                <a:ea typeface="Amazon Ember Light" panose="020B0403020204020204" pitchFamily="34" charset="0"/>
                <a:cs typeface="Amazon Ember Light" panose="020B0403020204020204" pitchFamily="34" charset="0"/>
              </a:rPr>
              <a:t> for Windows</a:t>
            </a:r>
          </a:p>
        </p:txBody>
      </p:sp>
      <p:sp>
        <p:nvSpPr>
          <p:cNvPr id="7" name="Content Placeholder 3">
            <a:extLst>
              <a:ext uri="{FF2B5EF4-FFF2-40B4-BE49-F238E27FC236}">
                <a16:creationId xmlns:a16="http://schemas.microsoft.com/office/drawing/2014/main" id="{BF4B1142-9B88-4779-B3FE-6ACAC1E503CD}"/>
              </a:ext>
            </a:extLst>
          </p:cNvPr>
          <p:cNvSpPr txBox="1">
            <a:spLocks/>
          </p:cNvSpPr>
          <p:nvPr/>
        </p:nvSpPr>
        <p:spPr>
          <a:xfrm>
            <a:off x="599570" y="1157092"/>
            <a:ext cx="6062487" cy="1957459"/>
          </a:xfrm>
          <a:prstGeom prst="roundRect">
            <a:avLst>
              <a:gd name="adj" fmla="val 0"/>
            </a:avLst>
          </a:prstGeom>
          <a:solidFill>
            <a:srgbClr val="EFF0F3"/>
          </a:solidFill>
          <a:ln w="12700">
            <a:solidFill>
              <a:schemeClr val="accent1">
                <a:lumMod val="75000"/>
              </a:schemeClr>
            </a:solidFill>
          </a:ln>
          <a:effectLst/>
        </p:spPr>
        <p:txBody>
          <a:bodyPr vert="horz" wrap="square" lIns="182880" tIns="91440" rIns="182880" bIns="9144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schemaVersion: '2.2’</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description: install using aws:applications</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mainSteps: </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   action: aws:applications </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   name: installMsi </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   inputs: </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        action: </a:t>
            </a:r>
          </a:p>
          <a:p>
            <a:pPr marL="0" indent="0">
              <a:spcBef>
                <a:spcPts val="0"/>
              </a:spcBef>
              <a:buFont typeface="Arial" panose="020B0604020202020204" pitchFamily="34" charset="0"/>
              <a:buNone/>
            </a:pPr>
            <a:r>
              <a:rPr lang="en-US" sz="1600" dirty="0">
                <a:solidFill>
                  <a:schemeClr val="tx2"/>
                </a:solidFill>
                <a:latin typeface="Lucida Console" panose="020B0609040504020204" pitchFamily="49" charset="0"/>
              </a:rPr>
              <a:t>        Install source: "{{ url for .msi }}"</a:t>
            </a:r>
            <a:endParaRPr lang="en-US" sz="1600" dirty="0">
              <a:solidFill>
                <a:schemeClr val="tx2"/>
              </a:solidFill>
              <a:latin typeface="Lucida Console" panose="020B0609040504020204" pitchFamily="49" charset="0"/>
              <a:cs typeface="Arial"/>
            </a:endParaRPr>
          </a:p>
        </p:txBody>
      </p:sp>
      <p:sp>
        <p:nvSpPr>
          <p:cNvPr id="9" name="CodeIntroBox8" descr="The following is an example of command document code:">
            <a:extLst>
              <a:ext uri="{FF2B5EF4-FFF2-40B4-BE49-F238E27FC236}">
                <a16:creationId xmlns:a16="http://schemas.microsoft.com/office/drawing/2014/main" id="{373F19A6-B000-4CBB-A3F8-22ACBFAB59D4}"/>
              </a:ext>
            </a:extLst>
          </p:cNvPr>
          <p:cNvSpPr/>
          <p:nvPr/>
        </p:nvSpPr>
        <p:spPr>
          <a:xfrm>
            <a:off x="9167544" y="5301328"/>
            <a:ext cx="85725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D5F7BC60-DFC0-489D-974C-7573577E80BD}"/>
              </a:ext>
            </a:extLst>
          </p:cNvPr>
          <p:cNvSpPr txBox="1">
            <a:spLocks/>
          </p:cNvSpPr>
          <p:nvPr/>
        </p:nvSpPr>
        <p:spPr>
          <a:xfrm>
            <a:off x="7217649" y="4226011"/>
            <a:ext cx="4756200" cy="157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buNone/>
            </a:pPr>
            <a:r>
              <a:rPr lang="en-US" dirty="0">
                <a:solidFill>
                  <a:schemeClr val="tx2"/>
                </a:solidFill>
                <a:latin typeface="+mn-lt"/>
                <a:ea typeface="Amazon Ember Light" panose="020B0403020204020204" pitchFamily="34" charset="0"/>
                <a:cs typeface="Amazon Ember Light" panose="020B0403020204020204" pitchFamily="34" charset="0"/>
              </a:rPr>
              <a:t>Command document using </a:t>
            </a:r>
            <a:r>
              <a:rPr lang="en-US" dirty="0">
                <a:solidFill>
                  <a:schemeClr val="tx2"/>
                </a:solidFill>
                <a:latin typeface="Lucida Console" panose="020B0609040504020204" pitchFamily="49" charset="0"/>
                <a:ea typeface="Amazon Ember Light" panose="020B0403020204020204" pitchFamily="34" charset="0"/>
                <a:cs typeface="Amazon Ember Light" panose="020B0403020204020204" pitchFamily="34" charset="0"/>
              </a:rPr>
              <a:t>aws:runShellScript</a:t>
            </a:r>
            <a:r>
              <a:rPr lang="en-US" dirty="0">
                <a:solidFill>
                  <a:schemeClr val="tx2"/>
                </a:solidFill>
                <a:latin typeface="+mn-lt"/>
                <a:ea typeface="Amazon Ember Light" panose="020B0403020204020204" pitchFamily="34" charset="0"/>
                <a:cs typeface="Amazon Ember Light" panose="020B0403020204020204" pitchFamily="34" charset="0"/>
              </a:rPr>
              <a:t> for Linux</a:t>
            </a:r>
          </a:p>
        </p:txBody>
      </p:sp>
      <p:sp>
        <p:nvSpPr>
          <p:cNvPr id="8" name="Content Placeholder 3">
            <a:extLst>
              <a:ext uri="{FF2B5EF4-FFF2-40B4-BE49-F238E27FC236}">
                <a16:creationId xmlns:a16="http://schemas.microsoft.com/office/drawing/2014/main" id="{B2179CBF-C6C9-455B-9515-D53A2E696EA7}"/>
              </a:ext>
            </a:extLst>
          </p:cNvPr>
          <p:cNvSpPr txBox="1">
            <a:spLocks/>
          </p:cNvSpPr>
          <p:nvPr/>
        </p:nvSpPr>
        <p:spPr>
          <a:xfrm>
            <a:off x="599571" y="3549889"/>
            <a:ext cx="6062486" cy="2646878"/>
          </a:xfrm>
          <a:prstGeom prst="roundRect">
            <a:avLst>
              <a:gd name="adj" fmla="val 0"/>
            </a:avLst>
          </a:prstGeom>
          <a:solidFill>
            <a:srgbClr val="EFF0F3"/>
          </a:solidFill>
          <a:ln w="12700">
            <a:solidFill>
              <a:schemeClr val="accent1">
                <a:lumMod val="75000"/>
              </a:schemeClr>
            </a:solidFill>
          </a:ln>
          <a:effectLst/>
        </p:spPr>
        <p:txBody>
          <a:bodyPr vert="horz" wrap="square" lIns="182880" tIns="91440" rIns="182880" bIns="9144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dirty="0">
                <a:solidFill>
                  <a:schemeClr val="tx2"/>
                </a:solidFill>
                <a:latin typeface="Lucida Console" panose="020B0609040504020204" pitchFamily="49" charset="0"/>
              </a:rPr>
              <a:t>schemaVersion: '2.2'</a:t>
            </a:r>
          </a:p>
          <a:p>
            <a:pPr marL="0" indent="0">
              <a:lnSpc>
                <a:spcPct val="100000"/>
              </a:lnSpc>
              <a:spcBef>
                <a:spcPts val="0"/>
              </a:spcBef>
              <a:buNone/>
            </a:pPr>
            <a:r>
              <a:rPr lang="en-US" sz="1600" dirty="0">
                <a:solidFill>
                  <a:schemeClr val="tx2"/>
                </a:solidFill>
                <a:latin typeface="Lucida Console" panose="020B0609040504020204" pitchFamily="49" charset="0"/>
              </a:rPr>
              <a:t>description: install using aws:runShellScript</a:t>
            </a:r>
          </a:p>
          <a:p>
            <a:pPr marL="0" indent="0">
              <a:lnSpc>
                <a:spcPct val="100000"/>
              </a:lnSpc>
              <a:spcBef>
                <a:spcPts val="0"/>
              </a:spcBef>
              <a:buNone/>
            </a:pPr>
            <a:r>
              <a:rPr lang="en-US" sz="1600" dirty="0">
                <a:solidFill>
                  <a:schemeClr val="tx2"/>
                </a:solidFill>
                <a:latin typeface="Lucida Console" panose="020B0609040504020204" pitchFamily="49" charset="0"/>
              </a:rPr>
              <a:t>mainSteps:</a:t>
            </a:r>
          </a:p>
          <a:p>
            <a:pPr marL="0" indent="0">
              <a:lnSpc>
                <a:spcPct val="100000"/>
              </a:lnSpc>
              <a:spcBef>
                <a:spcPts val="0"/>
              </a:spcBef>
              <a:buNone/>
            </a:pPr>
            <a:r>
              <a:rPr lang="en-US" sz="1600" dirty="0">
                <a:solidFill>
                  <a:schemeClr val="tx2"/>
                </a:solidFill>
                <a:latin typeface="Lucida Console" panose="020B0609040504020204" pitchFamily="49" charset="0"/>
              </a:rPr>
              <a:t>     action: aws:runShellScript</a:t>
            </a:r>
          </a:p>
          <a:p>
            <a:pPr marL="0" indent="0">
              <a:lnSpc>
                <a:spcPct val="100000"/>
              </a:lnSpc>
              <a:spcBef>
                <a:spcPts val="0"/>
              </a:spcBef>
              <a:buNone/>
            </a:pPr>
            <a:r>
              <a:rPr lang="en-US" sz="1600" dirty="0">
                <a:solidFill>
                  <a:schemeClr val="tx2"/>
                </a:solidFill>
                <a:latin typeface="Lucida Console" panose="020B0609040504020204" pitchFamily="49" charset="0"/>
              </a:rPr>
              <a:t>     name: installApache</a:t>
            </a:r>
          </a:p>
          <a:p>
            <a:pPr marL="0" indent="0">
              <a:lnSpc>
                <a:spcPct val="100000"/>
              </a:lnSpc>
              <a:spcBef>
                <a:spcPts val="0"/>
              </a:spcBef>
              <a:buNone/>
            </a:pPr>
            <a:r>
              <a:rPr lang="en-US" sz="1600" dirty="0">
                <a:solidFill>
                  <a:schemeClr val="tx2"/>
                </a:solidFill>
                <a:latin typeface="Lucida Console" panose="020B0609040504020204" pitchFamily="49" charset="0"/>
              </a:rPr>
              <a:t>     inputs:</a:t>
            </a:r>
          </a:p>
          <a:p>
            <a:pPr marL="0" indent="0">
              <a:lnSpc>
                <a:spcPct val="100000"/>
              </a:lnSpc>
              <a:spcBef>
                <a:spcPts val="0"/>
              </a:spcBef>
              <a:buNone/>
            </a:pPr>
            <a:r>
              <a:rPr lang="en-US" sz="1600" dirty="0">
                <a:solidFill>
                  <a:schemeClr val="tx2"/>
                </a:solidFill>
                <a:latin typeface="Lucida Console" panose="020B0609040504020204" pitchFamily="49" charset="0"/>
              </a:rPr>
              <a:t>         runCommand:</a:t>
            </a:r>
          </a:p>
          <a:p>
            <a:pPr marL="0" indent="0">
              <a:lnSpc>
                <a:spcPct val="100000"/>
              </a:lnSpc>
              <a:spcBef>
                <a:spcPts val="0"/>
              </a:spcBef>
              <a:buNone/>
            </a:pPr>
            <a:r>
              <a:rPr lang="en-US" sz="1600" dirty="0">
                <a:solidFill>
                  <a:schemeClr val="tx2"/>
                </a:solidFill>
                <a:latin typeface="Lucida Console" panose="020B0609040504020204" pitchFamily="49" charset="0"/>
              </a:rPr>
              <a:t>	'sudo yum update –y'</a:t>
            </a:r>
          </a:p>
          <a:p>
            <a:pPr marL="0" indent="0">
              <a:lnSpc>
                <a:spcPct val="100000"/>
              </a:lnSpc>
              <a:spcBef>
                <a:spcPts val="0"/>
              </a:spcBef>
              <a:buNone/>
            </a:pPr>
            <a:r>
              <a:rPr lang="en-US" sz="1600" dirty="0">
                <a:solidFill>
                  <a:schemeClr val="tx2"/>
                </a:solidFill>
                <a:latin typeface="Lucida Console" panose="020B0609040504020204" pitchFamily="49" charset="0"/>
              </a:rPr>
              <a:t>	'sudo yum install -y httpd'</a:t>
            </a:r>
          </a:p>
          <a:p>
            <a:pPr marL="0" indent="0">
              <a:lnSpc>
                <a:spcPct val="100000"/>
              </a:lnSpc>
              <a:spcBef>
                <a:spcPts val="0"/>
              </a:spcBef>
              <a:buNone/>
            </a:pPr>
            <a:r>
              <a:rPr lang="en-US" sz="1600" dirty="0">
                <a:solidFill>
                  <a:schemeClr val="tx2"/>
                </a:solidFill>
                <a:latin typeface="Lucida Console" panose="020B0609040504020204" pitchFamily="49" charset="0"/>
              </a:rPr>
              <a:t>	'sudo systemctl start httpd.service'</a:t>
            </a:r>
          </a:p>
        </p:txBody>
      </p:sp>
    </p:spTree>
    <p:custDataLst>
      <p:tags r:id="rId1"/>
    </p:custDataLst>
    <p:extLst>
      <p:ext uri="{BB962C8B-B14F-4D97-AF65-F5344CB8AC3E}">
        <p14:creationId xmlns:p14="http://schemas.microsoft.com/office/powerpoint/2010/main" val="3567694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C13FAE6-BCC7-4A30-8421-5657BBDBBCBD}"/>
              </a:ext>
            </a:extLst>
          </p:cNvPr>
          <p:cNvSpPr>
            <a:spLocks noGrp="1"/>
          </p:cNvSpPr>
          <p:nvPr>
            <p:ph type="sldNum" idx="97"/>
          </p:nvPr>
        </p:nvSpPr>
        <p:spPr/>
        <p:txBody>
          <a:bodyPr/>
          <a:lstStyle/>
          <a:p>
            <a:fld id="{930176A1-BCF0-4712-97A6-6B495F55390B}" type="slidenum">
              <a:rPr lang="en-US" smtClean="0"/>
              <a:pPr/>
              <a:t>3</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requests </a:t>
            </a:r>
          </a:p>
        </p:txBody>
      </p:sp>
      <p:grpSp>
        <p:nvGrpSpPr>
          <p:cNvPr id="8" name="PersonIcon">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Streamline processes.</a:t>
            </a:r>
          </a:p>
        </p:txBody>
      </p:sp>
      <p:sp>
        <p:nvSpPr>
          <p:cNvPr id="11" name="Rounded Rectangle 28">
            <a:extLst>
              <a:ext uri="{FF2B5EF4-FFF2-40B4-BE49-F238E27FC236}">
                <a16:creationId xmlns:a16="http://schemas.microsoft.com/office/drawing/2014/main" id="{FDC2C688-540F-4EA1-A761-032F91523542}"/>
              </a:ext>
            </a:extLst>
          </p:cNvPr>
          <p:cNvSpPr>
            <a:spLocks/>
          </p:cNvSpPr>
          <p:nvPr/>
        </p:nvSpPr>
        <p:spPr>
          <a:xfrm>
            <a:off x="5027678" y="3063240"/>
            <a:ext cx="6657845" cy="731520"/>
          </a:xfrm>
          <a:prstGeom prst="roundRect">
            <a:avLst/>
          </a:prstGeom>
          <a:solidFill>
            <a:schemeClr val="accent1">
              <a:lumMod val="10000"/>
              <a:lumOff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Minimize customer impact of system updates.</a:t>
            </a:r>
          </a:p>
        </p:txBody>
      </p:sp>
      <p:sp>
        <p:nvSpPr>
          <p:cNvPr id="13" name="Rounded Rectangle 10">
            <a:extLst>
              <a:ext uri="{FF2B5EF4-FFF2-40B4-BE49-F238E27FC236}">
                <a16:creationId xmlns:a16="http://schemas.microsoft.com/office/drawing/2014/main" id="{8D99354E-DB88-4AF9-B8E6-6916E2A8E26C}"/>
              </a:ext>
            </a:extLst>
          </p:cNvPr>
          <p:cNvSpPr>
            <a:spLocks/>
          </p:cNvSpPr>
          <p:nvPr/>
        </p:nvSpPr>
        <p:spPr>
          <a:xfrm>
            <a:off x="5027678" y="4848336"/>
            <a:ext cx="6657845" cy="731520"/>
          </a:xfrm>
          <a:prstGeom prst="roundRect">
            <a:avLst/>
          </a:pr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Track activity in your environment.</a:t>
            </a:r>
            <a:endParaRPr lang="en-US" sz="2400" b="1"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23762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FB80-F29B-4830-2319-5A1570AECBF8}"/>
            </a:ext>
          </a:extLst>
        </p:cNvPr>
        <p:cNvGrpSpPr/>
        <p:nvPr/>
      </p:nvGrpSpPr>
      <p:grpSpPr>
        <a:xfrm>
          <a:off x="0" y="0"/>
          <a:ext cx="0" cy="0"/>
          <a:chOff x="0" y="0"/>
          <a:chExt cx="0" cy="0"/>
        </a:xfrm>
      </p:grpSpPr>
      <p:sp>
        <p:nvSpPr>
          <p:cNvPr id="11" name="Slide Number">
            <a:extLst>
              <a:ext uri="{FF2B5EF4-FFF2-40B4-BE49-F238E27FC236}">
                <a16:creationId xmlns:a16="http://schemas.microsoft.com/office/drawing/2014/main" id="{5A8C6235-7505-711D-3FA9-923807766B36}"/>
              </a:ext>
            </a:extLst>
          </p:cNvPr>
          <p:cNvSpPr>
            <a:spLocks noGrp="1"/>
          </p:cNvSpPr>
          <p:nvPr>
            <p:ph type="sldNum" idx="97"/>
          </p:nvPr>
        </p:nvSpPr>
        <p:spPr/>
        <p:txBody>
          <a:bodyPr/>
          <a:lstStyle/>
          <a:p>
            <a:fld id="{4037B1B0-0345-4E15-985A-6BECCDBE474F}" type="slidenum">
              <a:rPr lang="en-US" smtClean="0"/>
              <a:pPr/>
              <a:t>30</a:t>
            </a:fld>
            <a:endParaRPr lang="en-US" dirty="0"/>
          </a:p>
        </p:txBody>
      </p:sp>
      <p:sp>
        <p:nvSpPr>
          <p:cNvPr id="3" name="Title">
            <a:extLst>
              <a:ext uri="{FF2B5EF4-FFF2-40B4-BE49-F238E27FC236}">
                <a16:creationId xmlns:a16="http://schemas.microsoft.com/office/drawing/2014/main" id="{2BAFB5C2-4746-1BF9-9FA2-8F246855D5E5}"/>
              </a:ext>
            </a:extLst>
          </p:cNvPr>
          <p:cNvSpPr>
            <a:spLocks noGrp="1"/>
          </p:cNvSpPr>
          <p:nvPr>
            <p:ph type="title" idx="1"/>
          </p:nvPr>
        </p:nvSpPr>
        <p:spPr/>
        <p:txBody>
          <a:bodyPr/>
          <a:lstStyle/>
          <a:p>
            <a:r>
              <a:rPr lang="en-US" dirty="0"/>
              <a:t>Creating Automation documents</a:t>
            </a:r>
          </a:p>
        </p:txBody>
      </p:sp>
      <p:grpSp>
        <p:nvGrpSpPr>
          <p:cNvPr id="33" name="autodoc" descr="Screenshot showing you can create an Automation document by using the Visual design experience or Code editor as described in the notes.">
            <a:extLst>
              <a:ext uri="{FF2B5EF4-FFF2-40B4-BE49-F238E27FC236}">
                <a16:creationId xmlns:a16="http://schemas.microsoft.com/office/drawing/2014/main" id="{5B4329C1-E809-5A1B-A978-422CDEBE4F0E}"/>
              </a:ext>
            </a:extLst>
          </p:cNvPr>
          <p:cNvGrpSpPr/>
          <p:nvPr/>
        </p:nvGrpSpPr>
        <p:grpSpPr>
          <a:xfrm>
            <a:off x="404061" y="1158709"/>
            <a:ext cx="11383878" cy="5125348"/>
            <a:chOff x="419100" y="1158709"/>
            <a:chExt cx="11383878" cy="5125348"/>
          </a:xfrm>
        </p:grpSpPr>
        <p:grpSp>
          <p:nvGrpSpPr>
            <p:cNvPr id="2" name="AutomationItems" descr="Screenshot showing you can create an Automation document by using the Visual design experience or Code editor as described in the notes.">
              <a:extLst>
                <a:ext uri="{FF2B5EF4-FFF2-40B4-BE49-F238E27FC236}">
                  <a16:creationId xmlns:a16="http://schemas.microsoft.com/office/drawing/2014/main" id="{CC8D3E3C-70D7-16F4-E3BC-FC95C4AACF3C}"/>
                </a:ext>
              </a:extLst>
            </p:cNvPr>
            <p:cNvGrpSpPr/>
            <p:nvPr/>
          </p:nvGrpSpPr>
          <p:grpSpPr>
            <a:xfrm>
              <a:off x="419100" y="1158709"/>
              <a:ext cx="11383878" cy="5125348"/>
              <a:chOff x="419100" y="1191367"/>
              <a:chExt cx="11383878" cy="5125348"/>
            </a:xfrm>
          </p:grpSpPr>
          <p:sp>
            <p:nvSpPr>
              <p:cNvPr id="12" name="Rectangle 11">
                <a:extLst>
                  <a:ext uri="{FF2B5EF4-FFF2-40B4-BE49-F238E27FC236}">
                    <a16:creationId xmlns:a16="http://schemas.microsoft.com/office/drawing/2014/main" id="{3E3A74DF-D5BB-92FA-D3E6-F4270ED52A59}"/>
                  </a:ext>
                </a:extLst>
              </p:cNvPr>
              <p:cNvSpPr/>
              <p:nvPr/>
            </p:nvSpPr>
            <p:spPr>
              <a:xfrm>
                <a:off x="419100" y="4326879"/>
                <a:ext cx="5582652" cy="198983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dirty="0">
                    <a:solidFill>
                      <a:schemeClr val="tx1"/>
                    </a:solidFill>
                  </a:rPr>
                  <a:t>Visual design experience</a:t>
                </a:r>
              </a:p>
              <a:p>
                <a:pPr algn="ctr"/>
                <a:endParaRPr lang="en-US" dirty="0">
                  <a:solidFill>
                    <a:schemeClr val="tx1"/>
                  </a:solidFill>
                </a:endParaRPr>
              </a:p>
              <a:p>
                <a:pPr algn="ctr"/>
                <a:endParaRPr lang="en-US" dirty="0">
                  <a:solidFill>
                    <a:schemeClr val="tx1"/>
                  </a:solidFill>
                </a:endParaRPr>
              </a:p>
            </p:txBody>
          </p:sp>
          <p:sp>
            <p:nvSpPr>
              <p:cNvPr id="13" name="Rectangle 12">
                <a:extLst>
                  <a:ext uri="{FF2B5EF4-FFF2-40B4-BE49-F238E27FC236}">
                    <a16:creationId xmlns:a16="http://schemas.microsoft.com/office/drawing/2014/main" id="{005B103B-6B02-E96F-1EFD-F5C1B0E33348}"/>
                  </a:ext>
                </a:extLst>
              </p:cNvPr>
              <p:cNvSpPr/>
              <p:nvPr/>
            </p:nvSpPr>
            <p:spPr>
              <a:xfrm>
                <a:off x="6220326" y="4326880"/>
                <a:ext cx="5582652" cy="198983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dirty="0">
                    <a:solidFill>
                      <a:schemeClr val="tx1"/>
                    </a:solidFill>
                  </a:rPr>
                  <a:t>Code editor</a:t>
                </a:r>
              </a:p>
            </p:txBody>
          </p:sp>
          <p:cxnSp>
            <p:nvCxnSpPr>
              <p:cNvPr id="14" name="Elbow Connector 14">
                <a:extLst>
                  <a:ext uri="{FF2B5EF4-FFF2-40B4-BE49-F238E27FC236}">
                    <a16:creationId xmlns:a16="http://schemas.microsoft.com/office/drawing/2014/main" id="{CE274462-B9BB-C301-D98C-86B28A962812}"/>
                  </a:ext>
                  <a:ext uri="{C183D7F6-B498-43B3-948B-1728B52AA6E4}">
                    <adec:decorative xmlns:adec="http://schemas.microsoft.com/office/drawing/2017/decorative" val="1"/>
                  </a:ext>
                </a:extLst>
              </p:cNvPr>
              <p:cNvCxnSpPr/>
              <p:nvPr/>
            </p:nvCxnSpPr>
            <p:spPr>
              <a:xfrm rot="10800000" flipV="1">
                <a:off x="3210426" y="3778239"/>
                <a:ext cx="5812240" cy="548832"/>
              </a:xfrm>
              <a:prstGeom prst="bentConnector3">
                <a:avLst>
                  <a:gd name="adj1" fmla="val 99980"/>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47D55FB-AC63-6736-CB9A-9CB170FA00D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1301" t="22023" r="9503" b="20527"/>
              <a:stretch/>
            </p:blipFill>
            <p:spPr>
              <a:xfrm>
                <a:off x="8046720" y="4696098"/>
                <a:ext cx="2011680" cy="1463040"/>
              </a:xfrm>
              <a:prstGeom prst="rect">
                <a:avLst/>
              </a:prstGeom>
            </p:spPr>
          </p:pic>
          <p:pic>
            <p:nvPicPr>
              <p:cNvPr id="16" name="Picture 15">
                <a:extLst>
                  <a:ext uri="{FF2B5EF4-FFF2-40B4-BE49-F238E27FC236}">
                    <a16:creationId xmlns:a16="http://schemas.microsoft.com/office/drawing/2014/main" id="{59ECBCB5-EDE4-A588-934D-0BCE0D0ADEB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0909" y="4771195"/>
                <a:ext cx="1919034" cy="1312547"/>
              </a:xfrm>
              <a:prstGeom prst="rect">
                <a:avLst/>
              </a:prstGeom>
            </p:spPr>
          </p:pic>
          <p:cxnSp>
            <p:nvCxnSpPr>
              <p:cNvPr id="17" name="Straight Arrow Connector 16">
                <a:extLst>
                  <a:ext uri="{FF2B5EF4-FFF2-40B4-BE49-F238E27FC236}">
                    <a16:creationId xmlns:a16="http://schemas.microsoft.com/office/drawing/2014/main" id="{83F81EEE-DA84-5793-FC4E-B4D561D06CBA}"/>
                  </a:ext>
                  <a:ext uri="{C183D7F6-B498-43B3-948B-1728B52AA6E4}">
                    <adec:decorative xmlns:adec="http://schemas.microsoft.com/office/drawing/2017/decorative" val="1"/>
                  </a:ext>
                </a:extLst>
              </p:cNvPr>
              <p:cNvCxnSpPr>
                <a:cxnSpLocks/>
              </p:cNvCxnSpPr>
              <p:nvPr/>
            </p:nvCxnSpPr>
            <p:spPr>
              <a:xfrm>
                <a:off x="9011798" y="3844887"/>
                <a:ext cx="10868" cy="477761"/>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A6085FE-9216-8FA7-B9A9-A17E0D43C80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700094" y="1191367"/>
                <a:ext cx="8791811" cy="2191558"/>
              </a:xfrm>
              <a:prstGeom prst="rect">
                <a:avLst/>
              </a:prstGeom>
              <a:ln>
                <a:solidFill>
                  <a:schemeClr val="accent2">
                    <a:lumMod val="75000"/>
                  </a:schemeClr>
                </a:solidFill>
              </a:ln>
              <a:effectLst>
                <a:outerShdw blurRad="50800" dist="38100" dir="2700000" algn="tl" rotWithShape="0">
                  <a:prstClr val="black">
                    <a:alpha val="40000"/>
                  </a:prstClr>
                </a:outerShdw>
              </a:effectLst>
            </p:spPr>
          </p:pic>
          <p:cxnSp>
            <p:nvCxnSpPr>
              <p:cNvPr id="19" name="Connector: Elbow 18">
                <a:extLst>
                  <a:ext uri="{FF2B5EF4-FFF2-40B4-BE49-F238E27FC236}">
                    <a16:creationId xmlns:a16="http://schemas.microsoft.com/office/drawing/2014/main" id="{83BD45CE-B7BF-207C-CB6B-EDF1E98DEB32}"/>
                  </a:ext>
                  <a:ext uri="{C183D7F6-B498-43B3-948B-1728B52AA6E4}">
                    <adec:decorative xmlns:adec="http://schemas.microsoft.com/office/drawing/2017/decorative" val="1"/>
                  </a:ext>
                </a:extLst>
              </p:cNvPr>
              <p:cNvCxnSpPr>
                <a:cxnSpLocks/>
              </p:cNvCxnSpPr>
              <p:nvPr/>
            </p:nvCxnSpPr>
            <p:spPr>
              <a:xfrm rot="10800000" flipV="1">
                <a:off x="6096000" y="3018620"/>
                <a:ext cx="1803096" cy="759617"/>
              </a:xfrm>
              <a:prstGeom prst="bentConnector3">
                <a:avLst>
                  <a:gd name="adj1" fmla="val 99491"/>
                </a:avLst>
              </a:prstGeom>
              <a:ln w="19050">
                <a:solidFill>
                  <a:schemeClr val="tx1"/>
                </a:solidFill>
                <a:prstDash val="lgDash"/>
                <a:headEnd type="ova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941D07A4-2C56-65DF-85DF-85276425002C}"/>
                </a:ext>
              </a:extLst>
            </p:cNvPr>
            <p:cNvSpPr/>
            <p:nvPr/>
          </p:nvSpPr>
          <p:spPr>
            <a:xfrm>
              <a:off x="1951790" y="1213201"/>
              <a:ext cx="8240120" cy="484718"/>
            </a:xfrm>
            <a:prstGeom prst="rect">
              <a:avLst/>
            </a:prstGeom>
            <a:solidFill>
              <a:srgbClr val="F2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9EBA752-47DB-2C16-516A-EBF07DA5D519}"/>
                </a:ext>
              </a:extLst>
            </p:cNvPr>
            <p:cNvCxnSpPr>
              <a:cxnSpLocks/>
            </p:cNvCxnSpPr>
            <p:nvPr/>
          </p:nvCxnSpPr>
          <p:spPr>
            <a:xfrm flipH="1">
              <a:off x="1951790" y="1713330"/>
              <a:ext cx="2093976" cy="0"/>
            </a:xfrm>
            <a:prstGeom prst="line">
              <a:avLst/>
            </a:prstGeom>
            <a:ln w="28575">
              <a:solidFill>
                <a:srgbClr val="006CE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3445F0E-2F8B-5FFB-21E6-BA0DB2EAAB9D}"/>
                </a:ext>
              </a:extLst>
            </p:cNvPr>
            <p:cNvSpPr txBox="1"/>
            <p:nvPr/>
          </p:nvSpPr>
          <p:spPr>
            <a:xfrm>
              <a:off x="2136145" y="1357052"/>
              <a:ext cx="1725267" cy="307777"/>
            </a:xfrm>
            <a:prstGeom prst="rect">
              <a:avLst/>
            </a:prstGeom>
            <a:noFill/>
          </p:spPr>
          <p:txBody>
            <a:bodyPr wrap="square">
              <a:spAutoFit/>
            </a:bodyPr>
            <a:lstStyle/>
            <a:p>
              <a:r>
                <a:rPr lang="en-US" sz="1400" dirty="0">
                  <a:solidFill>
                    <a:srgbClr val="006CE0"/>
                  </a:solidFill>
                </a:rPr>
                <a:t>Owned by Amazon </a:t>
              </a:r>
            </a:p>
          </p:txBody>
        </p:sp>
        <p:sp>
          <p:nvSpPr>
            <p:cNvPr id="7" name="TextBox 6">
              <a:extLst>
                <a:ext uri="{FF2B5EF4-FFF2-40B4-BE49-F238E27FC236}">
                  <a16:creationId xmlns:a16="http://schemas.microsoft.com/office/drawing/2014/main" id="{FF399989-825E-945C-6CBA-A6071189530B}"/>
                </a:ext>
              </a:extLst>
            </p:cNvPr>
            <p:cNvSpPr txBox="1"/>
            <p:nvPr/>
          </p:nvSpPr>
          <p:spPr>
            <a:xfrm>
              <a:off x="4116112" y="1357052"/>
              <a:ext cx="1463040" cy="307777"/>
            </a:xfrm>
            <a:prstGeom prst="rect">
              <a:avLst/>
            </a:prstGeom>
            <a:noFill/>
          </p:spPr>
          <p:txBody>
            <a:bodyPr wrap="square">
              <a:spAutoFit/>
            </a:bodyPr>
            <a:lstStyle/>
            <a:p>
              <a:pPr algn="ctr"/>
              <a:r>
                <a:rPr lang="en-US" sz="1400" dirty="0">
                  <a:solidFill>
                    <a:srgbClr val="424650"/>
                  </a:solidFill>
                </a:rPr>
                <a:t>Owned by me </a:t>
              </a:r>
            </a:p>
          </p:txBody>
        </p:sp>
        <p:sp>
          <p:nvSpPr>
            <p:cNvPr id="8" name="TextBox 7">
              <a:extLst>
                <a:ext uri="{FF2B5EF4-FFF2-40B4-BE49-F238E27FC236}">
                  <a16:creationId xmlns:a16="http://schemas.microsoft.com/office/drawing/2014/main" id="{C585A8B1-2F8D-3FDC-D2B9-627575A81790}"/>
                </a:ext>
              </a:extLst>
            </p:cNvPr>
            <p:cNvSpPr txBox="1"/>
            <p:nvPr/>
          </p:nvSpPr>
          <p:spPr>
            <a:xfrm>
              <a:off x="5665712" y="1357052"/>
              <a:ext cx="1463040" cy="307777"/>
            </a:xfrm>
            <a:prstGeom prst="rect">
              <a:avLst/>
            </a:prstGeom>
            <a:noFill/>
          </p:spPr>
          <p:txBody>
            <a:bodyPr wrap="square">
              <a:spAutoFit/>
            </a:bodyPr>
            <a:lstStyle/>
            <a:p>
              <a:pPr algn="ctr"/>
              <a:r>
                <a:rPr lang="en-US" sz="1400" dirty="0">
                  <a:solidFill>
                    <a:srgbClr val="424650"/>
                  </a:solidFill>
                </a:rPr>
                <a:t>Shared with me</a:t>
              </a:r>
            </a:p>
          </p:txBody>
        </p:sp>
        <p:sp>
          <p:nvSpPr>
            <p:cNvPr id="9" name="TextBox 8">
              <a:extLst>
                <a:ext uri="{FF2B5EF4-FFF2-40B4-BE49-F238E27FC236}">
                  <a16:creationId xmlns:a16="http://schemas.microsoft.com/office/drawing/2014/main" id="{4D65A58A-6774-8A5E-FD71-A419B32E01F1}"/>
                </a:ext>
              </a:extLst>
            </p:cNvPr>
            <p:cNvSpPr txBox="1"/>
            <p:nvPr/>
          </p:nvSpPr>
          <p:spPr>
            <a:xfrm>
              <a:off x="8214787" y="1357052"/>
              <a:ext cx="1463040" cy="307777"/>
            </a:xfrm>
            <a:prstGeom prst="rect">
              <a:avLst/>
            </a:prstGeom>
            <a:noFill/>
          </p:spPr>
          <p:txBody>
            <a:bodyPr wrap="square">
              <a:spAutoFit/>
            </a:bodyPr>
            <a:lstStyle/>
            <a:p>
              <a:pPr algn="ctr"/>
              <a:r>
                <a:rPr lang="en-US" sz="1400" dirty="0">
                  <a:solidFill>
                    <a:srgbClr val="424650"/>
                  </a:solidFill>
                </a:rPr>
                <a:t>All documents</a:t>
              </a:r>
            </a:p>
          </p:txBody>
        </p:sp>
        <p:sp>
          <p:nvSpPr>
            <p:cNvPr id="10" name="TextBox 9">
              <a:extLst>
                <a:ext uri="{FF2B5EF4-FFF2-40B4-BE49-F238E27FC236}">
                  <a16:creationId xmlns:a16="http://schemas.microsoft.com/office/drawing/2014/main" id="{79237E9F-28A5-9719-19D5-B7101C201E34}"/>
                </a:ext>
              </a:extLst>
            </p:cNvPr>
            <p:cNvSpPr txBox="1"/>
            <p:nvPr/>
          </p:nvSpPr>
          <p:spPr>
            <a:xfrm>
              <a:off x="6969990" y="1357052"/>
              <a:ext cx="1463040" cy="307777"/>
            </a:xfrm>
            <a:prstGeom prst="rect">
              <a:avLst/>
            </a:prstGeom>
            <a:noFill/>
          </p:spPr>
          <p:txBody>
            <a:bodyPr wrap="square">
              <a:spAutoFit/>
            </a:bodyPr>
            <a:lstStyle/>
            <a:p>
              <a:pPr algn="ctr"/>
              <a:r>
                <a:rPr lang="en-US" sz="1400" dirty="0">
                  <a:solidFill>
                    <a:srgbClr val="424650"/>
                  </a:solidFill>
                </a:rPr>
                <a:t>Favorites</a:t>
              </a:r>
            </a:p>
          </p:txBody>
        </p:sp>
        <p:cxnSp>
          <p:nvCxnSpPr>
            <p:cNvPr id="27" name="Straight Connector 26">
              <a:extLst>
                <a:ext uri="{FF2B5EF4-FFF2-40B4-BE49-F238E27FC236}">
                  <a16:creationId xmlns:a16="http://schemas.microsoft.com/office/drawing/2014/main" id="{D38D96D9-760D-10EC-DC09-54BD0E3075FE}"/>
                </a:ext>
              </a:extLst>
            </p:cNvPr>
            <p:cNvCxnSpPr>
              <a:cxnSpLocks/>
            </p:cNvCxnSpPr>
            <p:nvPr/>
          </p:nvCxnSpPr>
          <p:spPr>
            <a:xfrm>
              <a:off x="4115515" y="1323529"/>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70E8E7B-2D76-CD05-EF58-BEE52FB32667}"/>
                </a:ext>
              </a:extLst>
            </p:cNvPr>
            <p:cNvCxnSpPr>
              <a:cxnSpLocks/>
            </p:cNvCxnSpPr>
            <p:nvPr/>
          </p:nvCxnSpPr>
          <p:spPr>
            <a:xfrm>
              <a:off x="5622432" y="1323529"/>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7F4F5E-EDFA-4976-1C74-D135745A630C}"/>
                </a:ext>
              </a:extLst>
            </p:cNvPr>
            <p:cNvCxnSpPr>
              <a:cxnSpLocks/>
            </p:cNvCxnSpPr>
            <p:nvPr/>
          </p:nvCxnSpPr>
          <p:spPr>
            <a:xfrm>
              <a:off x="8238413" y="1323529"/>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1496E5-DD0F-0843-B0CE-C330EB6B01E0}"/>
                </a:ext>
              </a:extLst>
            </p:cNvPr>
            <p:cNvCxnSpPr>
              <a:cxnSpLocks/>
            </p:cNvCxnSpPr>
            <p:nvPr/>
          </p:nvCxnSpPr>
          <p:spPr>
            <a:xfrm>
              <a:off x="7172032" y="1323529"/>
              <a:ext cx="0" cy="374822"/>
            </a:xfrm>
            <a:prstGeom prst="line">
              <a:avLst/>
            </a:prstGeom>
            <a:ln w="12700">
              <a:solidFill>
                <a:srgbClr val="AFBBB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71819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514A2414-2874-4460-86F7-341878C65971}"/>
              </a:ext>
            </a:extLst>
          </p:cNvPr>
          <p:cNvSpPr>
            <a:spLocks noGrp="1"/>
          </p:cNvSpPr>
          <p:nvPr>
            <p:ph type="sldNum" idx="97"/>
          </p:nvPr>
        </p:nvSpPr>
        <p:spPr/>
        <p:txBody>
          <a:bodyPr/>
          <a:lstStyle/>
          <a:p>
            <a:fld id="{4037B1B0-0345-4E15-985A-6BECCDBE474F}" type="slidenum">
              <a:rPr lang="en-US" smtClean="0"/>
              <a:pPr/>
              <a:t>31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Automation document components </a:t>
            </a:r>
          </a:p>
        </p:txBody>
      </p:sp>
      <p:sp>
        <p:nvSpPr>
          <p:cNvPr id="9" name="TextBox 8">
            <a:extLst>
              <a:ext uri="{FF2B5EF4-FFF2-40B4-BE49-F238E27FC236}">
                <a16:creationId xmlns:a16="http://schemas.microsoft.com/office/drawing/2014/main" id="{4477E64C-73C2-4297-ABDD-BAC43FD81260}"/>
              </a:ext>
            </a:extLst>
          </p:cNvPr>
          <p:cNvSpPr txBox="1"/>
          <p:nvPr/>
        </p:nvSpPr>
        <p:spPr>
          <a:xfrm>
            <a:off x="851742" y="1154430"/>
            <a:ext cx="3589020" cy="461665"/>
          </a:xfrm>
          <a:prstGeom prst="rect">
            <a:avLst/>
          </a:prstGeom>
          <a:noFill/>
        </p:spPr>
        <p:txBody>
          <a:bodyPr wrap="square" rtlCol="0">
            <a:spAutoFit/>
          </a:bodyPr>
          <a:lstStyle/>
          <a:p>
            <a:pPr algn="ctr"/>
            <a:r>
              <a:rPr lang="en-US" sz="2400" dirty="0">
                <a:ea typeface="Amazon Ember" panose="020B0603020204020204" pitchFamily="34" charset="0"/>
                <a:cs typeface="Amazon Ember" panose="020B0603020204020204" pitchFamily="34" charset="0"/>
              </a:rPr>
              <a:t>Automation document</a:t>
            </a:r>
          </a:p>
        </p:txBody>
      </p:sp>
      <p:sp>
        <p:nvSpPr>
          <p:cNvPr id="4" name="Rectangle 3">
            <a:extLst>
              <a:ext uri="{FF2B5EF4-FFF2-40B4-BE49-F238E27FC236}">
                <a16:creationId xmlns:a16="http://schemas.microsoft.com/office/drawing/2014/main" id="{6828965D-AF7B-4D6E-BBBF-EB7830F73568}"/>
              </a:ext>
            </a:extLst>
          </p:cNvPr>
          <p:cNvSpPr/>
          <p:nvPr/>
        </p:nvSpPr>
        <p:spPr>
          <a:xfrm>
            <a:off x="851741" y="1611630"/>
            <a:ext cx="3589020" cy="21717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r>
              <a:rPr lang="en-US" sz="2400" dirty="0">
                <a:solidFill>
                  <a:schemeClr val="tx1"/>
                </a:solidFill>
                <a:ea typeface="Amazon Ember" panose="020B0603020204020204" pitchFamily="34" charset="0"/>
                <a:cs typeface="Amazon Ember" panose="020B0603020204020204" pitchFamily="34" charset="0"/>
              </a:rPr>
              <a:t>Document attributes:</a:t>
            </a:r>
          </a:p>
          <a:p>
            <a:pPr marL="342900" indent="-342900">
              <a:buFont typeface="Arial" panose="020B0604020202020204" pitchFamily="34" charset="0"/>
              <a:buChar char="•"/>
            </a:pPr>
            <a:r>
              <a:rPr lang="en-US" sz="2400" dirty="0">
                <a:solidFill>
                  <a:schemeClr val="tx1"/>
                </a:solidFill>
              </a:rPr>
              <a:t>Roles</a:t>
            </a:r>
          </a:p>
          <a:p>
            <a:pPr marL="342900" indent="-342900">
              <a:buFont typeface="Arial" panose="020B0604020202020204" pitchFamily="34" charset="0"/>
              <a:buChar char="•"/>
            </a:pPr>
            <a:r>
              <a:rPr lang="en-US" sz="2400" dirty="0">
                <a:solidFill>
                  <a:schemeClr val="tx1"/>
                </a:solidFill>
              </a:rPr>
              <a:t>Input parameter</a:t>
            </a:r>
          </a:p>
          <a:p>
            <a:pPr marL="342900" indent="-342900">
              <a:buFont typeface="Arial" panose="020B0604020202020204" pitchFamily="34" charset="0"/>
              <a:buChar char="•"/>
            </a:pPr>
            <a:r>
              <a:rPr lang="en-US" sz="2400" dirty="0">
                <a:solidFill>
                  <a:schemeClr val="tx1"/>
                </a:solidFill>
              </a:rPr>
              <a:t>Target type</a:t>
            </a:r>
          </a:p>
          <a:p>
            <a:pPr marL="342900" indent="-342900">
              <a:buFont typeface="Arial" panose="020B0604020202020204" pitchFamily="34" charset="0"/>
              <a:buChar char="•"/>
            </a:pPr>
            <a:r>
              <a:rPr lang="en-US" sz="2400" dirty="0">
                <a:solidFill>
                  <a:schemeClr val="tx1"/>
                </a:solidFill>
              </a:rPr>
              <a:t>Tags</a:t>
            </a:r>
          </a:p>
        </p:txBody>
      </p:sp>
      <p:sp>
        <p:nvSpPr>
          <p:cNvPr id="5" name="Rectangle 4">
            <a:extLst>
              <a:ext uri="{FF2B5EF4-FFF2-40B4-BE49-F238E27FC236}">
                <a16:creationId xmlns:a16="http://schemas.microsoft.com/office/drawing/2014/main" id="{33FD04DC-22C6-4CD5-852D-99AABBC46C7E}"/>
              </a:ext>
              <a:ext uri="{C183D7F6-B498-43B3-948B-1728B52AA6E4}">
                <adec:decorative xmlns:adec="http://schemas.microsoft.com/office/drawing/2017/decorative" val="0"/>
              </a:ext>
            </a:extLst>
          </p:cNvPr>
          <p:cNvSpPr/>
          <p:nvPr/>
        </p:nvSpPr>
        <p:spPr>
          <a:xfrm>
            <a:off x="851741" y="3783330"/>
            <a:ext cx="3589020" cy="2171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r>
              <a:rPr lang="en-US" sz="2400" dirty="0">
                <a:solidFill>
                  <a:schemeClr val="tx1"/>
                </a:solidFill>
                <a:ea typeface="Amazon Ember" panose="020B0603020204020204" pitchFamily="34" charset="0"/>
                <a:cs typeface="Amazon Ember" panose="020B0603020204020204" pitchFamily="34" charset="0"/>
              </a:rPr>
              <a:t>Steps:</a:t>
            </a:r>
          </a:p>
          <a:p>
            <a:pPr marL="342900" indent="-342900">
              <a:buFont typeface="Arial" panose="020B0604020202020204" pitchFamily="34" charset="0"/>
              <a:buChar char="•"/>
            </a:pPr>
            <a:r>
              <a:rPr lang="en-US" sz="2400" dirty="0">
                <a:solidFill>
                  <a:schemeClr val="tx1"/>
                </a:solidFill>
              </a:rPr>
              <a:t>Sequential order</a:t>
            </a:r>
          </a:p>
          <a:p>
            <a:pPr marL="342900" indent="-342900">
              <a:buFont typeface="Arial" panose="020B0604020202020204" pitchFamily="34" charset="0"/>
              <a:buChar char="•"/>
            </a:pPr>
            <a:r>
              <a:rPr lang="en-US" sz="2400" dirty="0">
                <a:solidFill>
                  <a:schemeClr val="tx1"/>
                </a:solidFill>
              </a:rPr>
              <a:t>Action type</a:t>
            </a:r>
          </a:p>
        </p:txBody>
      </p:sp>
      <p:cxnSp>
        <p:nvCxnSpPr>
          <p:cNvPr id="7" name="Arrow">
            <a:extLst>
              <a:ext uri="{FF2B5EF4-FFF2-40B4-BE49-F238E27FC236}">
                <a16:creationId xmlns:a16="http://schemas.microsoft.com/office/drawing/2014/main" id="{480149E2-F8EE-4AB2-A74D-FF38ACAA6338}"/>
              </a:ext>
              <a:ext uri="{C183D7F6-B498-43B3-948B-1728B52AA6E4}">
                <adec:decorative xmlns:adec="http://schemas.microsoft.com/office/drawing/2017/decorative" val="1"/>
              </a:ext>
            </a:extLst>
          </p:cNvPr>
          <p:cNvCxnSpPr/>
          <p:nvPr/>
        </p:nvCxnSpPr>
        <p:spPr>
          <a:xfrm flipV="1">
            <a:off x="2977721" y="1879600"/>
            <a:ext cx="4606290" cy="3023870"/>
          </a:xfrm>
          <a:prstGeom prst="bentConnector3">
            <a:avLst>
              <a:gd name="adj1" fmla="val 67618"/>
            </a:avLst>
          </a:prstGeom>
          <a:ln>
            <a:solidFill>
              <a:schemeClr val="accent2">
                <a:lumMod val="2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78768C5-578E-48CD-ADB3-14ECB19A55D4}"/>
              </a:ext>
              <a:ext uri="{C183D7F6-B498-43B3-948B-1728B52AA6E4}">
                <adec:decorative xmlns:adec="http://schemas.microsoft.com/office/drawing/2017/decorative" val="1"/>
              </a:ext>
            </a:extLst>
          </p:cNvPr>
          <p:cNvSpPr/>
          <p:nvPr/>
        </p:nvSpPr>
        <p:spPr>
          <a:xfrm>
            <a:off x="7582312" y="1611629"/>
            <a:ext cx="3589020" cy="4465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C8ED035-FF94-4A39-A7BF-8B06D7E687BE}"/>
              </a:ext>
              <a:ext uri="{C183D7F6-B498-43B3-948B-1728B52AA6E4}">
                <adec:decorative xmlns:adec="http://schemas.microsoft.com/office/drawing/2017/decorative" val="1"/>
              </a:ext>
            </a:extLst>
          </p:cNvPr>
          <p:cNvCxnSpPr>
            <a:stCxn id="6" idx="1"/>
            <a:endCxn id="6" idx="3"/>
          </p:cNvCxnSpPr>
          <p:nvPr/>
        </p:nvCxnSpPr>
        <p:spPr>
          <a:xfrm>
            <a:off x="851741" y="3783330"/>
            <a:ext cx="3589020" cy="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7BBF137-AA89-4DD8-AA38-96195009C790}"/>
              </a:ext>
              <a:ext uri="{C183D7F6-B498-43B3-948B-1728B52AA6E4}">
                <adec:decorative xmlns:adec="http://schemas.microsoft.com/office/drawing/2017/decorative" val="1"/>
              </a:ext>
            </a:extLst>
          </p:cNvPr>
          <p:cNvSpPr/>
          <p:nvPr/>
        </p:nvSpPr>
        <p:spPr>
          <a:xfrm>
            <a:off x="851741" y="1611630"/>
            <a:ext cx="358902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5FCAEE0-E838-1968-0755-7E08B53614C9}"/>
              </a:ext>
            </a:extLst>
          </p:cNvPr>
          <p:cNvSpPr txBox="1"/>
          <p:nvPr/>
        </p:nvSpPr>
        <p:spPr>
          <a:xfrm>
            <a:off x="7744031" y="1645172"/>
            <a:ext cx="4190588" cy="4170372"/>
          </a:xfrm>
          <a:prstGeom prst="rect">
            <a:avLst/>
          </a:prstGeom>
          <a:noFill/>
        </p:spPr>
        <p:txBody>
          <a:bodyPr wrap="square" rtlCol="0">
            <a:spAutoFit/>
          </a:bodyPr>
          <a:lstStyle/>
          <a:p>
            <a:pPr>
              <a:spcAft>
                <a:spcPts val="1800"/>
              </a:spcAft>
            </a:pPr>
            <a:r>
              <a:rPr lang="en-US" sz="2800" dirty="0">
                <a:ea typeface="Amazon Ember Light" panose="020B0403020204020204" pitchFamily="34" charset="0"/>
                <a:cs typeface="Amazon Ember Light" panose="020B0403020204020204" pitchFamily="34" charset="0"/>
              </a:rPr>
              <a:t>Action types (20+):</a:t>
            </a:r>
            <a:endParaRPr lang="en-US" dirty="0">
              <a:ea typeface="Amazon Ember Light" panose="020B0403020204020204" pitchFamily="34" charset="0"/>
              <a:cs typeface="Amazon Ember Light" panose="020B0403020204020204" pitchFamily="34" charset="0"/>
            </a:endParaRPr>
          </a:p>
          <a:p>
            <a:r>
              <a:rPr lang="en-US" dirty="0">
                <a:ea typeface="Amazon Ember Light" panose="020B0403020204020204" pitchFamily="34" charset="0"/>
                <a:cs typeface="Amazon Ember Light" panose="020B0403020204020204" pitchFamily="34" charset="0"/>
              </a:rPr>
              <a:t>Run a script</a:t>
            </a:r>
          </a:p>
          <a:p>
            <a:pPr>
              <a:spcAft>
                <a:spcPts val="1800"/>
              </a:spcAft>
            </a:pPr>
            <a:r>
              <a:rPr lang="en-US" dirty="0" err="1">
                <a:solidFill>
                  <a:schemeClr val="accent6"/>
                </a:solidFill>
                <a:ea typeface="Amazon Ember Light" panose="020B0403020204020204" pitchFamily="34" charset="0"/>
                <a:cs typeface="Amazon Ember Light" panose="020B0403020204020204" pitchFamily="34" charset="0"/>
              </a:rPr>
              <a:t>aws:executeScript</a:t>
            </a:r>
            <a:endParaRPr lang="en-US" dirty="0">
              <a:solidFill>
                <a:schemeClr val="accent6"/>
              </a:solidFill>
              <a:ea typeface="Amazon Ember Light" panose="020B0403020204020204" pitchFamily="34" charset="0"/>
              <a:cs typeface="Amazon Ember Light" panose="020B0403020204020204" pitchFamily="34" charset="0"/>
            </a:endParaRPr>
          </a:p>
          <a:p>
            <a:r>
              <a:rPr lang="en-US" dirty="0">
                <a:ea typeface="Amazon Ember Light" panose="020B0403020204020204" pitchFamily="34" charset="0"/>
                <a:cs typeface="Amazon Ember Light" panose="020B0403020204020204" pitchFamily="34" charset="0"/>
              </a:rPr>
              <a:t>Create an AMI</a:t>
            </a:r>
          </a:p>
          <a:p>
            <a:pPr>
              <a:spcAft>
                <a:spcPts val="1800"/>
              </a:spcAft>
            </a:pPr>
            <a:r>
              <a:rPr lang="en-US" dirty="0" err="1">
                <a:solidFill>
                  <a:schemeClr val="accent6"/>
                </a:solidFill>
                <a:ea typeface="Amazon Ember Light" panose="020B0403020204020204" pitchFamily="34" charset="0"/>
                <a:cs typeface="Amazon Ember Light" panose="020B0403020204020204" pitchFamily="34" charset="0"/>
              </a:rPr>
              <a:t>aws:createImage</a:t>
            </a:r>
            <a:endParaRPr lang="en-US" dirty="0">
              <a:solidFill>
                <a:schemeClr val="accent6"/>
              </a:solidFill>
              <a:ea typeface="Amazon Ember Light" panose="020B0403020204020204" pitchFamily="34" charset="0"/>
              <a:cs typeface="Amazon Ember Light" panose="020B0403020204020204" pitchFamily="34" charset="0"/>
            </a:endParaRPr>
          </a:p>
          <a:p>
            <a:r>
              <a:rPr lang="en-US" dirty="0">
                <a:ea typeface="Amazon Ember Light" panose="020B0403020204020204" pitchFamily="34" charset="0"/>
                <a:cs typeface="Amazon Ember Light" panose="020B0403020204020204" pitchFamily="34" charset="0"/>
              </a:rPr>
              <a:t>Create a stack</a:t>
            </a:r>
          </a:p>
          <a:p>
            <a:pPr>
              <a:spcAft>
                <a:spcPts val="1800"/>
              </a:spcAft>
            </a:pPr>
            <a:r>
              <a:rPr lang="en-US" dirty="0" err="1">
                <a:solidFill>
                  <a:schemeClr val="accent6"/>
                </a:solidFill>
                <a:ea typeface="Amazon Ember Light" panose="020B0403020204020204" pitchFamily="34" charset="0"/>
                <a:cs typeface="Amazon Ember Light" panose="020B0403020204020204" pitchFamily="34" charset="0"/>
              </a:rPr>
              <a:t>aws:createStack</a:t>
            </a:r>
            <a:endParaRPr lang="en-US" dirty="0">
              <a:solidFill>
                <a:schemeClr val="accent6"/>
              </a:solidFill>
              <a:ea typeface="Amazon Ember Light" panose="020B0403020204020204" pitchFamily="34" charset="0"/>
              <a:cs typeface="Amazon Ember Light" panose="020B0403020204020204" pitchFamily="34" charset="0"/>
            </a:endParaRPr>
          </a:p>
          <a:p>
            <a:r>
              <a:rPr lang="en-US" dirty="0">
                <a:ea typeface="Amazon Ember Light" panose="020B0403020204020204" pitchFamily="34" charset="0"/>
                <a:cs typeface="Amazon Ember Light" panose="020B0403020204020204" pitchFamily="34" charset="0"/>
              </a:rPr>
              <a:t>Run AWS API actions</a:t>
            </a:r>
          </a:p>
          <a:p>
            <a:pPr>
              <a:spcAft>
                <a:spcPts val="1800"/>
              </a:spcAft>
            </a:pPr>
            <a:r>
              <a:rPr lang="en-US" dirty="0" err="1">
                <a:solidFill>
                  <a:schemeClr val="accent6"/>
                </a:solidFill>
                <a:ea typeface="Amazon Ember Light" panose="020B0403020204020204" pitchFamily="34" charset="0"/>
                <a:cs typeface="Amazon Ember Light" panose="020B0403020204020204" pitchFamily="34" charset="0"/>
              </a:rPr>
              <a:t>aws:executeAwsApi</a:t>
            </a:r>
            <a:endParaRPr lang="en-US" dirty="0">
              <a:solidFill>
                <a:schemeClr val="accent6"/>
              </a:solidFill>
              <a:ea typeface="Amazon Ember Light" panose="020B0403020204020204" pitchFamily="34" charset="0"/>
              <a:cs typeface="Amazon Ember Light" panose="020B0403020204020204" pitchFamily="34" charset="0"/>
            </a:endParaRPr>
          </a:p>
          <a:p>
            <a:pPr>
              <a:spcAft>
                <a:spcPts val="1800"/>
              </a:spcAft>
            </a:pPr>
            <a:r>
              <a:rPr lang="en-US" dirty="0">
                <a:ea typeface="Amazon Ember Light" panose="020B0403020204020204" pitchFamily="34" charset="0"/>
                <a:cs typeface="Amazon Ember Light" panose="020B0403020204020204" pitchFamily="34" charset="0"/>
              </a:rPr>
              <a:t>Others</a:t>
            </a:r>
          </a:p>
        </p:txBody>
      </p:sp>
    </p:spTree>
    <p:custDataLst>
      <p:tags r:id="rId1"/>
    </p:custDataLst>
    <p:extLst>
      <p:ext uri="{BB962C8B-B14F-4D97-AF65-F5344CB8AC3E}">
        <p14:creationId xmlns:p14="http://schemas.microsoft.com/office/powerpoint/2010/main" val="202140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3B506885-6703-45C4-A0E2-8D4DAA7C563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32</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Maintenance Windows</a:t>
            </a:r>
          </a:p>
        </p:txBody>
      </p:sp>
      <p:sp>
        <p:nvSpPr>
          <p:cNvPr id="5" name="Content Placeholder 2">
            <a:extLst>
              <a:ext uri="{FF2B5EF4-FFF2-40B4-BE49-F238E27FC236}">
                <a16:creationId xmlns:a16="http://schemas.microsoft.com/office/drawing/2014/main" id="{F16322A1-DA66-4B70-AFE3-84186187B166}"/>
              </a:ext>
            </a:extLst>
          </p:cNvPr>
          <p:cNvSpPr txBox="1">
            <a:spLocks/>
          </p:cNvSpPr>
          <p:nvPr/>
        </p:nvSpPr>
        <p:spPr>
          <a:xfrm>
            <a:off x="3299790" y="1234144"/>
            <a:ext cx="8290229" cy="1787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Schedule windows of time to run administrative and maintenance tasks across your instances.</a:t>
            </a:r>
          </a:p>
        </p:txBody>
      </p:sp>
      <p:grpSp>
        <p:nvGrpSpPr>
          <p:cNvPr id="24" name="MaintWinItems">
            <a:extLst>
              <a:ext uri="{FF2B5EF4-FFF2-40B4-BE49-F238E27FC236}">
                <a16:creationId xmlns:a16="http://schemas.microsoft.com/office/drawing/2014/main" id="{62B94585-B95C-49AB-84B2-A1671D95591B}"/>
              </a:ext>
              <a:ext uri="{C183D7F6-B498-43B3-948B-1728B52AA6E4}">
                <adec:decorative xmlns:adec="http://schemas.microsoft.com/office/drawing/2017/decorative" val="1"/>
              </a:ext>
            </a:extLst>
          </p:cNvPr>
          <p:cNvGrpSpPr/>
          <p:nvPr/>
        </p:nvGrpSpPr>
        <p:grpSpPr>
          <a:xfrm>
            <a:off x="637520" y="1435041"/>
            <a:ext cx="11027186" cy="4712204"/>
            <a:chOff x="637520" y="1435041"/>
            <a:chExt cx="11027186" cy="4712204"/>
          </a:xfrm>
        </p:grpSpPr>
        <p:sp>
          <p:nvSpPr>
            <p:cNvPr id="6" name="TextBox 5">
              <a:extLst>
                <a:ext uri="{FF2B5EF4-FFF2-40B4-BE49-F238E27FC236}">
                  <a16:creationId xmlns:a16="http://schemas.microsoft.com/office/drawing/2014/main" id="{8962D367-5740-4740-8A9A-9552A860B51F}"/>
                </a:ext>
                <a:ext uri="{C183D7F6-B498-43B3-948B-1728B52AA6E4}">
                  <adec:decorative xmlns:adec="http://schemas.microsoft.com/office/drawing/2017/decorative" val="0"/>
                </a:ext>
              </a:extLst>
            </p:cNvPr>
            <p:cNvSpPr txBox="1"/>
            <p:nvPr/>
          </p:nvSpPr>
          <p:spPr>
            <a:xfrm>
              <a:off x="776668" y="2539095"/>
              <a:ext cx="2250058" cy="707886"/>
            </a:xfrm>
            <a:prstGeom prst="rect">
              <a:avLst/>
            </a:prstGeom>
            <a:noFill/>
          </p:spPr>
          <p:txBody>
            <a:bodyPr wrap="square" rtlCol="0">
              <a:spAutoFit/>
            </a:bodyPr>
            <a:lstStyle/>
            <a:p>
              <a:pPr algn="ctr"/>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Maintenance Windows</a:t>
              </a:r>
            </a:p>
          </p:txBody>
        </p:sp>
        <p:grpSp>
          <p:nvGrpSpPr>
            <p:cNvPr id="2" name="SlideIcons">
              <a:extLst>
                <a:ext uri="{FF2B5EF4-FFF2-40B4-BE49-F238E27FC236}">
                  <a16:creationId xmlns:a16="http://schemas.microsoft.com/office/drawing/2014/main" id="{937CEB4A-9594-471B-B093-B0241E5866EC}"/>
                </a:ext>
              </a:extLst>
            </p:cNvPr>
            <p:cNvGrpSpPr/>
            <p:nvPr/>
          </p:nvGrpSpPr>
          <p:grpSpPr>
            <a:xfrm>
              <a:off x="637520" y="1435041"/>
              <a:ext cx="11027186" cy="4712204"/>
              <a:chOff x="637520" y="1435041"/>
              <a:chExt cx="11027186" cy="4712204"/>
            </a:xfrm>
          </p:grpSpPr>
          <p:pic>
            <p:nvPicPr>
              <p:cNvPr id="7" name="Graphic 66">
                <a:extLst>
                  <a:ext uri="{FF2B5EF4-FFF2-40B4-BE49-F238E27FC236}">
                    <a16:creationId xmlns:a16="http://schemas.microsoft.com/office/drawing/2014/main" id="{152065EB-321C-42BA-AD76-893F0DE9D00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3020" y="1435041"/>
                <a:ext cx="937353" cy="937353"/>
              </a:xfrm>
              <a:prstGeom prst="rect">
                <a:avLst/>
              </a:prstGeom>
            </p:spPr>
          </p:pic>
          <p:sp>
            <p:nvSpPr>
              <p:cNvPr id="8" name="Rectangle 7">
                <a:extLst>
                  <a:ext uri="{FF2B5EF4-FFF2-40B4-BE49-F238E27FC236}">
                    <a16:creationId xmlns:a16="http://schemas.microsoft.com/office/drawing/2014/main" id="{431AC39E-1592-4413-AF41-B2FFF06FF3E5}"/>
                  </a:ext>
                  <a:ext uri="{C183D7F6-B498-43B3-948B-1728B52AA6E4}">
                    <adec:decorative xmlns:adec="http://schemas.microsoft.com/office/drawing/2017/decorative" val="1"/>
                  </a:ext>
                </a:extLst>
              </p:cNvPr>
              <p:cNvSpPr/>
              <p:nvPr/>
            </p:nvSpPr>
            <p:spPr>
              <a:xfrm>
                <a:off x="637520" y="3629275"/>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9" name="Rectangle 8">
                <a:extLst>
                  <a:ext uri="{FF2B5EF4-FFF2-40B4-BE49-F238E27FC236}">
                    <a16:creationId xmlns:a16="http://schemas.microsoft.com/office/drawing/2014/main" id="{B721A4D2-6C3D-4C12-89C4-4F51B78269FC}"/>
                  </a:ext>
                  <a:ext uri="{C183D7F6-B498-43B3-948B-1728B52AA6E4}">
                    <adec:decorative xmlns:adec="http://schemas.microsoft.com/office/drawing/2017/decorative" val="1"/>
                  </a:ext>
                </a:extLst>
              </p:cNvPr>
              <p:cNvSpPr/>
              <p:nvPr/>
            </p:nvSpPr>
            <p:spPr>
              <a:xfrm>
                <a:off x="3563229" y="3629275"/>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0" name="Rectangle 9">
                <a:extLst>
                  <a:ext uri="{FF2B5EF4-FFF2-40B4-BE49-F238E27FC236}">
                    <a16:creationId xmlns:a16="http://schemas.microsoft.com/office/drawing/2014/main" id="{61F6954E-6BE5-4F2A-877B-011AA98DC6A1}"/>
                  </a:ext>
                  <a:ext uri="{C183D7F6-B498-43B3-948B-1728B52AA6E4}">
                    <adec:decorative xmlns:adec="http://schemas.microsoft.com/office/drawing/2017/decorative" val="1"/>
                  </a:ext>
                </a:extLst>
              </p:cNvPr>
              <p:cNvSpPr/>
              <p:nvPr/>
            </p:nvSpPr>
            <p:spPr>
              <a:xfrm>
                <a:off x="6488938" y="3629275"/>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1" name="Rectangle 10">
                <a:extLst>
                  <a:ext uri="{FF2B5EF4-FFF2-40B4-BE49-F238E27FC236}">
                    <a16:creationId xmlns:a16="http://schemas.microsoft.com/office/drawing/2014/main" id="{83C29E04-A2D9-4985-BDD8-B5F1EBDB9E3E}"/>
                  </a:ext>
                  <a:ext uri="{C183D7F6-B498-43B3-948B-1728B52AA6E4}">
                    <adec:decorative xmlns:adec="http://schemas.microsoft.com/office/drawing/2017/decorative" val="1"/>
                  </a:ext>
                </a:extLst>
              </p:cNvPr>
              <p:cNvSpPr/>
              <p:nvPr/>
            </p:nvSpPr>
            <p:spPr>
              <a:xfrm>
                <a:off x="9414648" y="3629275"/>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12" name="Picture 11">
                <a:extLst>
                  <a:ext uri="{FF2B5EF4-FFF2-40B4-BE49-F238E27FC236}">
                    <a16:creationId xmlns:a16="http://schemas.microsoft.com/office/drawing/2014/main" id="{C72B4B04-80F9-4E6A-80B6-6CCEF25C016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2453" y="4228319"/>
                <a:ext cx="834450" cy="822960"/>
              </a:xfrm>
              <a:prstGeom prst="rect">
                <a:avLst/>
              </a:prstGeom>
            </p:spPr>
          </p:pic>
          <p:pic>
            <p:nvPicPr>
              <p:cNvPr id="13" name="Picture 12">
                <a:extLst>
                  <a:ext uri="{FF2B5EF4-FFF2-40B4-BE49-F238E27FC236}">
                    <a16:creationId xmlns:a16="http://schemas.microsoft.com/office/drawing/2014/main" id="{DE35210C-F645-4300-8330-ADCF2E09125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816" y="3905871"/>
                <a:ext cx="1371600" cy="1371600"/>
              </a:xfrm>
              <a:prstGeom prst="rect">
                <a:avLst/>
              </a:prstGeom>
            </p:spPr>
          </p:pic>
          <p:pic>
            <p:nvPicPr>
              <p:cNvPr id="14" name="Picture 13">
                <a:extLst>
                  <a:ext uri="{FF2B5EF4-FFF2-40B4-BE49-F238E27FC236}">
                    <a16:creationId xmlns:a16="http://schemas.microsoft.com/office/drawing/2014/main" id="{A943B874-10D5-4AB1-84E7-9EF50BA95A3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0544" y="4194631"/>
                <a:ext cx="950476" cy="914400"/>
              </a:xfrm>
              <a:prstGeom prst="rect">
                <a:avLst/>
              </a:prstGeom>
            </p:spPr>
          </p:pic>
          <p:pic>
            <p:nvPicPr>
              <p:cNvPr id="15" name="Picture 14">
                <a:extLst>
                  <a:ext uri="{FF2B5EF4-FFF2-40B4-BE49-F238E27FC236}">
                    <a16:creationId xmlns:a16="http://schemas.microsoft.com/office/drawing/2014/main" id="{090E031A-F241-40EA-B6CA-65FDD23796E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5583" y="3966031"/>
                <a:ext cx="1364776" cy="1371600"/>
              </a:xfrm>
              <a:prstGeom prst="rect">
                <a:avLst/>
              </a:prstGeom>
            </p:spPr>
          </p:pic>
        </p:grpSp>
      </p:grpSp>
      <p:sp>
        <p:nvSpPr>
          <p:cNvPr id="16" name="One">
            <a:extLst>
              <a:ext uri="{FF2B5EF4-FFF2-40B4-BE49-F238E27FC236}">
                <a16:creationId xmlns:a16="http://schemas.microsoft.com/office/drawing/2014/main" id="{0CE5016A-15B6-46A9-A00A-E50D7C527C9E}"/>
              </a:ext>
              <a:ext uri="{C183D7F6-B498-43B3-948B-1728B52AA6E4}">
                <adec:decorative xmlns:adec="http://schemas.microsoft.com/office/drawing/2017/decorative" val="1"/>
              </a:ext>
            </a:extLst>
          </p:cNvPr>
          <p:cNvSpPr>
            <a:spLocks noChangeAspect="1"/>
          </p:cNvSpPr>
          <p:nvPr/>
        </p:nvSpPr>
        <p:spPr>
          <a:xfrm>
            <a:off x="1532596" y="34011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sp>
        <p:nvSpPr>
          <p:cNvPr id="20" name="TextBox 19">
            <a:extLst>
              <a:ext uri="{FF2B5EF4-FFF2-40B4-BE49-F238E27FC236}">
                <a16:creationId xmlns:a16="http://schemas.microsoft.com/office/drawing/2014/main" id="{F2D631E1-6295-4002-ADB5-A44394071D05}"/>
              </a:ext>
            </a:extLst>
          </p:cNvPr>
          <p:cNvSpPr txBox="1"/>
          <p:nvPr/>
        </p:nvSpPr>
        <p:spPr>
          <a:xfrm>
            <a:off x="716816" y="5329032"/>
            <a:ext cx="2088761" cy="468580"/>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Create a </a:t>
            </a:r>
          </a:p>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maintenance window.</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7" name="Two">
            <a:extLst>
              <a:ext uri="{FF2B5EF4-FFF2-40B4-BE49-F238E27FC236}">
                <a16:creationId xmlns:a16="http://schemas.microsoft.com/office/drawing/2014/main" id="{C0FAFBEA-A852-42B2-B119-86C81BE2BE31}"/>
              </a:ext>
              <a:ext uri="{C183D7F6-B498-43B3-948B-1728B52AA6E4}">
                <adec:decorative xmlns:adec="http://schemas.microsoft.com/office/drawing/2017/decorative" val="1"/>
              </a:ext>
            </a:extLst>
          </p:cNvPr>
          <p:cNvSpPr>
            <a:spLocks noChangeAspect="1"/>
          </p:cNvSpPr>
          <p:nvPr/>
        </p:nvSpPr>
        <p:spPr>
          <a:xfrm>
            <a:off x="4462233" y="34011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sp>
        <p:nvSpPr>
          <p:cNvPr id="21" name="TextBox 20">
            <a:extLst>
              <a:ext uri="{FF2B5EF4-FFF2-40B4-BE49-F238E27FC236}">
                <a16:creationId xmlns:a16="http://schemas.microsoft.com/office/drawing/2014/main" id="{67EE3625-D155-47C3-B3A1-7990F4DD1FED}"/>
              </a:ext>
            </a:extLst>
          </p:cNvPr>
          <p:cNvSpPr txBox="1"/>
          <p:nvPr/>
        </p:nvSpPr>
        <p:spPr>
          <a:xfrm>
            <a:off x="3582718" y="5342382"/>
            <a:ext cx="2213749" cy="468581"/>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Assign targets.</a:t>
            </a:r>
          </a:p>
        </p:txBody>
      </p:sp>
      <p:sp>
        <p:nvSpPr>
          <p:cNvPr id="18" name="Three">
            <a:extLst>
              <a:ext uri="{FF2B5EF4-FFF2-40B4-BE49-F238E27FC236}">
                <a16:creationId xmlns:a16="http://schemas.microsoft.com/office/drawing/2014/main" id="{97E2C5A2-D187-4D90-BC28-2F100CE08E78}"/>
              </a:ext>
              <a:ext uri="{C183D7F6-B498-43B3-948B-1728B52AA6E4}">
                <adec:decorative xmlns:adec="http://schemas.microsoft.com/office/drawing/2017/decorative" val="1"/>
              </a:ext>
            </a:extLst>
          </p:cNvPr>
          <p:cNvSpPr>
            <a:spLocks noChangeAspect="1"/>
          </p:cNvSpPr>
          <p:nvPr/>
        </p:nvSpPr>
        <p:spPr>
          <a:xfrm>
            <a:off x="7379371" y="34011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sp>
        <p:nvSpPr>
          <p:cNvPr id="22" name="TextBox 21">
            <a:extLst>
              <a:ext uri="{FF2B5EF4-FFF2-40B4-BE49-F238E27FC236}">
                <a16:creationId xmlns:a16="http://schemas.microsoft.com/office/drawing/2014/main" id="{745B0008-B7AA-414E-A548-D732B54459D1}"/>
              </a:ext>
            </a:extLst>
          </p:cNvPr>
          <p:cNvSpPr txBox="1"/>
          <p:nvPr/>
        </p:nvSpPr>
        <p:spPr>
          <a:xfrm>
            <a:off x="6968515" y="5329421"/>
            <a:ext cx="1278912" cy="222937"/>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Assign tasks.</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9" name="Four">
            <a:extLst>
              <a:ext uri="{FF2B5EF4-FFF2-40B4-BE49-F238E27FC236}">
                <a16:creationId xmlns:a16="http://schemas.microsoft.com/office/drawing/2014/main" id="{DAB2785F-4BE3-4C16-B43E-B83AAF4E1FF9}"/>
              </a:ext>
              <a:ext uri="{C183D7F6-B498-43B3-948B-1728B52AA6E4}">
                <adec:decorative xmlns:adec="http://schemas.microsoft.com/office/drawing/2017/decorative" val="1"/>
              </a:ext>
            </a:extLst>
          </p:cNvPr>
          <p:cNvSpPr>
            <a:spLocks noChangeAspect="1"/>
          </p:cNvSpPr>
          <p:nvPr/>
        </p:nvSpPr>
        <p:spPr>
          <a:xfrm>
            <a:off x="10311078" y="34011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4</a:t>
            </a:r>
          </a:p>
        </p:txBody>
      </p:sp>
      <p:sp>
        <p:nvSpPr>
          <p:cNvPr id="23" name="TextBox 22">
            <a:extLst>
              <a:ext uri="{FF2B5EF4-FFF2-40B4-BE49-F238E27FC236}">
                <a16:creationId xmlns:a16="http://schemas.microsoft.com/office/drawing/2014/main" id="{80A9F569-2269-4825-84E2-440F76EBABD6}"/>
              </a:ext>
            </a:extLst>
          </p:cNvPr>
          <p:cNvSpPr txBox="1"/>
          <p:nvPr/>
        </p:nvSpPr>
        <p:spPr>
          <a:xfrm>
            <a:off x="9720298" y="5329031"/>
            <a:ext cx="1638759" cy="818213"/>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Review status after task is completed. </a:t>
            </a:r>
          </a:p>
          <a:p>
            <a:pPr algn="ctr"/>
            <a:endParaRPr lang="en-US" sz="3733" b="1"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2658702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7CE5DFA-7E2F-4925-878C-762E5FD45841}"/>
              </a:ext>
            </a:extLst>
          </p:cNvPr>
          <p:cNvSpPr>
            <a:spLocks noGrp="1"/>
          </p:cNvSpPr>
          <p:nvPr>
            <p:ph type="sldNum" idx="97"/>
          </p:nvPr>
        </p:nvSpPr>
        <p:spPr/>
        <p:txBody>
          <a:bodyPr/>
          <a:lstStyle/>
          <a:p>
            <a:fld id="{4037B1B0-0345-4E15-985A-6BECCDBE474F}" type="slidenum">
              <a:rPr lang="en-US" smtClean="0"/>
              <a:pPr/>
              <a:t>33</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Node tools</a:t>
            </a:r>
          </a:p>
        </p:txBody>
      </p:sp>
    </p:spTree>
    <p:custDataLst>
      <p:tags r:id="rId1"/>
    </p:custDataLst>
    <p:extLst>
      <p:ext uri="{BB962C8B-B14F-4D97-AF65-F5344CB8AC3E}">
        <p14:creationId xmlns:p14="http://schemas.microsoft.com/office/powerpoint/2010/main" val="31225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898495F-5920-4B6A-B1F3-B26F55FCBFEA}"/>
              </a:ext>
            </a:extLst>
          </p:cNvPr>
          <p:cNvSpPr>
            <a:spLocks noGrp="1"/>
          </p:cNvSpPr>
          <p:nvPr>
            <p:ph type="sldNum" idx="97"/>
          </p:nvPr>
        </p:nvSpPr>
        <p:spPr/>
        <p:txBody>
          <a:bodyPr/>
          <a:lstStyle/>
          <a:p>
            <a:fld id="{930176A1-BCF0-4712-97A6-6B495F55390B}"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34</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83128" y="292099"/>
            <a:ext cx="4305299" cy="3136901"/>
          </a:xfrm>
        </p:spPr>
        <p:txBody>
          <a:bodyPr/>
          <a:lstStyle/>
          <a:p>
            <a:r>
              <a:rPr lang="en-US" dirty="0"/>
              <a:t>Node tools</a:t>
            </a:r>
            <a:br>
              <a:rPr lang="en-US" dirty="0"/>
            </a:br>
            <a:r>
              <a:rPr lang="en-US" dirty="0"/>
              <a:t>for administrators</a:t>
            </a:r>
          </a:p>
        </p:txBody>
      </p:sp>
      <p:sp>
        <p:nvSpPr>
          <p:cNvPr id="15" name="Text Placeholder 6">
            <a:extLst>
              <a:ext uri="{FF2B5EF4-FFF2-40B4-BE49-F238E27FC236}">
                <a16:creationId xmlns:a16="http://schemas.microsoft.com/office/drawing/2014/main" id="{CC896627-7464-449C-88FF-24F9DFB3BF84}"/>
              </a:ext>
            </a:extLst>
          </p:cNvPr>
          <p:cNvSpPr>
            <a:spLocks noGrp="1"/>
          </p:cNvSpPr>
          <p:nvPr>
            <p:ph type="body" idx="3"/>
          </p:nvPr>
        </p:nvSpPr>
        <p:spPr>
          <a:xfrm>
            <a:off x="4592635" y="292099"/>
            <a:ext cx="7086017" cy="2298701"/>
          </a:xfrm>
        </p:spPr>
        <p:txBody>
          <a:bodyPr/>
          <a:lstStyle/>
          <a:p>
            <a:pPr marL="0" indent="0">
              <a:buNone/>
            </a:pPr>
            <a:r>
              <a:rPr lang="en-US" b="1" dirty="0">
                <a:latin typeface="Amazon Ember Display" panose="020F0603020204020204" pitchFamily="34" charset="0"/>
                <a:ea typeface="Amazon Ember Display" panose="020F0603020204020204" pitchFamily="34" charset="0"/>
                <a:cs typeface="Amazon Ember Display" panose="020F0603020204020204" pitchFamily="34" charset="0"/>
              </a:rPr>
              <a:t>Administrators need to do the following:</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Connect securely to instances.</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Control access to instances.</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Track user activity in instances.</a:t>
            </a:r>
          </a:p>
        </p:txBody>
      </p:sp>
      <p:grpSp>
        <p:nvGrpSpPr>
          <p:cNvPr id="9" name="CloudGearIcon">
            <a:extLst>
              <a:ext uri="{FF2B5EF4-FFF2-40B4-BE49-F238E27FC236}">
                <a16:creationId xmlns:a16="http://schemas.microsoft.com/office/drawing/2014/main" id="{30FC14D8-2E07-456E-882C-79D16723EDD1}"/>
              </a:ext>
              <a:ext uri="{C183D7F6-B498-43B3-948B-1728B52AA6E4}">
                <adec:decorative xmlns:adec="http://schemas.microsoft.com/office/drawing/2017/decorative" val="1"/>
              </a:ext>
            </a:extLst>
          </p:cNvPr>
          <p:cNvGrpSpPr/>
          <p:nvPr/>
        </p:nvGrpSpPr>
        <p:grpSpPr>
          <a:xfrm>
            <a:off x="839157" y="2969173"/>
            <a:ext cx="2823062" cy="1449551"/>
            <a:chOff x="1507941" y="1960936"/>
            <a:chExt cx="1184186" cy="608042"/>
          </a:xfrm>
        </p:grpSpPr>
        <p:sp>
          <p:nvSpPr>
            <p:cNvPr id="10" name="Freeform: Shape 4">
              <a:extLst>
                <a:ext uri="{FF2B5EF4-FFF2-40B4-BE49-F238E27FC236}">
                  <a16:creationId xmlns:a16="http://schemas.microsoft.com/office/drawing/2014/main" id="{6E719892-2A0F-4696-AD18-44C05D0B5DA9}"/>
                </a:ext>
                <a:ext uri="{C183D7F6-B498-43B3-948B-1728B52AA6E4}">
                  <adec:decorative xmlns:adec="http://schemas.microsoft.com/office/drawing/2017/decorative" val="1"/>
                </a:ext>
              </a:extLst>
            </p:cNvPr>
            <p:cNvSpPr/>
            <p:nvPr/>
          </p:nvSpPr>
          <p:spPr>
            <a:xfrm>
              <a:off x="1507941" y="1960936"/>
              <a:ext cx="842724" cy="608042"/>
            </a:xfrm>
            <a:custGeom>
              <a:avLst/>
              <a:gdLst>
                <a:gd name="connsiteX0" fmla="*/ 764852 w 842724"/>
                <a:gd name="connsiteY0" fmla="*/ 97073 h 608041"/>
                <a:gd name="connsiteX1" fmla="*/ 510968 w 842724"/>
                <a:gd name="connsiteY1" fmla="*/ 16001 h 608041"/>
                <a:gd name="connsiteX2" fmla="*/ 221882 w 842724"/>
                <a:gd name="connsiteY2" fmla="*/ 269885 h 608041"/>
                <a:gd name="connsiteX3" fmla="*/ 183479 w 842724"/>
                <a:gd name="connsiteY3" fmla="*/ 265618 h 608041"/>
                <a:gd name="connsiteX4" fmla="*/ 16001 w 842724"/>
                <a:gd name="connsiteY4" fmla="*/ 433096 h 608041"/>
                <a:gd name="connsiteX5" fmla="*/ 183479 w 842724"/>
                <a:gd name="connsiteY5" fmla="*/ 600574 h 608041"/>
                <a:gd name="connsiteX6" fmla="*/ 836324 w 842724"/>
                <a:gd name="connsiteY6" fmla="*/ 600574 h 60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24" h="608041">
                  <a:moveTo>
                    <a:pt x="764852" y="97073"/>
                  </a:moveTo>
                  <a:cubicBezTo>
                    <a:pt x="672046" y="17068"/>
                    <a:pt x="556838" y="16001"/>
                    <a:pt x="510968" y="16001"/>
                  </a:cubicBezTo>
                  <a:cubicBezTo>
                    <a:pt x="362691" y="16001"/>
                    <a:pt x="240016" y="126942"/>
                    <a:pt x="221882" y="269885"/>
                  </a:cubicBezTo>
                  <a:cubicBezTo>
                    <a:pt x="209081" y="266685"/>
                    <a:pt x="196280" y="265618"/>
                    <a:pt x="183479" y="265618"/>
                  </a:cubicBezTo>
                  <a:cubicBezTo>
                    <a:pt x="90673" y="265618"/>
                    <a:pt x="16001" y="340290"/>
                    <a:pt x="16001" y="433096"/>
                  </a:cubicBezTo>
                  <a:cubicBezTo>
                    <a:pt x="16001" y="525903"/>
                    <a:pt x="90673" y="600574"/>
                    <a:pt x="183479" y="600574"/>
                  </a:cubicBezTo>
                  <a:cubicBezTo>
                    <a:pt x="240016" y="600574"/>
                    <a:pt x="762719" y="600574"/>
                    <a:pt x="836324" y="600574"/>
                  </a:cubicBezTo>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nvGrpSpPr>
            <p:cNvPr id="11" name="Group 10">
              <a:extLst>
                <a:ext uri="{FF2B5EF4-FFF2-40B4-BE49-F238E27FC236}">
                  <a16:creationId xmlns:a16="http://schemas.microsoft.com/office/drawing/2014/main" id="{23628BB8-815A-4ABD-8688-CBDDD94D30F2}"/>
                </a:ext>
              </a:extLst>
            </p:cNvPr>
            <p:cNvGrpSpPr/>
            <p:nvPr/>
          </p:nvGrpSpPr>
          <p:grpSpPr>
            <a:xfrm>
              <a:off x="2227313" y="2064156"/>
              <a:ext cx="464814" cy="464814"/>
              <a:chOff x="3402969" y="1478939"/>
              <a:chExt cx="911458" cy="911458"/>
            </a:xfrm>
          </p:grpSpPr>
          <p:sp>
            <p:nvSpPr>
              <p:cNvPr id="12" name="Freeform: Shape 20">
                <a:extLst>
                  <a:ext uri="{FF2B5EF4-FFF2-40B4-BE49-F238E27FC236}">
                    <a16:creationId xmlns:a16="http://schemas.microsoft.com/office/drawing/2014/main" id="{FA1E7E4B-A62B-43A6-897E-5B5D6CB083C6}"/>
                  </a:ext>
                  <a:ext uri="{C183D7F6-B498-43B3-948B-1728B52AA6E4}">
                    <adec:decorative xmlns:adec="http://schemas.microsoft.com/office/drawing/2017/decorative" val="1"/>
                  </a:ext>
                </a:extLst>
              </p:cNvPr>
              <p:cNvSpPr/>
              <p:nvPr/>
            </p:nvSpPr>
            <p:spPr>
              <a:xfrm>
                <a:off x="3402969" y="1478939"/>
                <a:ext cx="911458" cy="911458"/>
              </a:xfrm>
              <a:custGeom>
                <a:avLst/>
                <a:gdLst>
                  <a:gd name="connsiteX0" fmla="*/ 104594 w 911458"/>
                  <a:gd name="connsiteY0" fmla="*/ 718707 h 911458"/>
                  <a:gd name="connsiteX1" fmla="*/ 122524 w 911458"/>
                  <a:gd name="connsiteY1" fmla="*/ 739626 h 911458"/>
                  <a:gd name="connsiteX2" fmla="*/ 140454 w 911458"/>
                  <a:gd name="connsiteY2" fmla="*/ 760545 h 911458"/>
                  <a:gd name="connsiteX3" fmla="*/ 158384 w 911458"/>
                  <a:gd name="connsiteY3" fmla="*/ 781463 h 911458"/>
                  <a:gd name="connsiteX4" fmla="*/ 279414 w 911458"/>
                  <a:gd name="connsiteY4" fmla="*/ 718707 h 911458"/>
                  <a:gd name="connsiteX5" fmla="*/ 366077 w 911458"/>
                  <a:gd name="connsiteY5" fmla="*/ 762039 h 911458"/>
                  <a:gd name="connsiteX6" fmla="*/ 389984 w 911458"/>
                  <a:gd name="connsiteY6" fmla="*/ 896516 h 911458"/>
                  <a:gd name="connsiteX7" fmla="*/ 416880 w 911458"/>
                  <a:gd name="connsiteY7" fmla="*/ 898010 h 911458"/>
                  <a:gd name="connsiteX8" fmla="*/ 443775 w 911458"/>
                  <a:gd name="connsiteY8" fmla="*/ 898010 h 911458"/>
                  <a:gd name="connsiteX9" fmla="*/ 470671 w 911458"/>
                  <a:gd name="connsiteY9" fmla="*/ 899504 h 911458"/>
                  <a:gd name="connsiteX10" fmla="*/ 512508 w 911458"/>
                  <a:gd name="connsiteY10" fmla="*/ 769510 h 911458"/>
                  <a:gd name="connsiteX11" fmla="*/ 603654 w 911458"/>
                  <a:gd name="connsiteY11" fmla="*/ 738132 h 911458"/>
                  <a:gd name="connsiteX12" fmla="*/ 715719 w 911458"/>
                  <a:gd name="connsiteY12" fmla="*/ 815830 h 911458"/>
                  <a:gd name="connsiteX13" fmla="*/ 736637 w 911458"/>
                  <a:gd name="connsiteY13" fmla="*/ 797899 h 911458"/>
                  <a:gd name="connsiteX14" fmla="*/ 757556 w 911458"/>
                  <a:gd name="connsiteY14" fmla="*/ 779969 h 911458"/>
                  <a:gd name="connsiteX15" fmla="*/ 778475 w 911458"/>
                  <a:gd name="connsiteY15" fmla="*/ 762039 h 911458"/>
                  <a:gd name="connsiteX16" fmla="*/ 715719 w 911458"/>
                  <a:gd name="connsiteY16" fmla="*/ 641009 h 911458"/>
                  <a:gd name="connsiteX17" fmla="*/ 759050 w 911458"/>
                  <a:gd name="connsiteY17" fmla="*/ 554346 h 911458"/>
                  <a:gd name="connsiteX18" fmla="*/ 893528 w 911458"/>
                  <a:gd name="connsiteY18" fmla="*/ 530439 h 911458"/>
                  <a:gd name="connsiteX19" fmla="*/ 895022 w 911458"/>
                  <a:gd name="connsiteY19" fmla="*/ 503543 h 911458"/>
                  <a:gd name="connsiteX20" fmla="*/ 896516 w 911458"/>
                  <a:gd name="connsiteY20" fmla="*/ 476648 h 911458"/>
                  <a:gd name="connsiteX21" fmla="*/ 898010 w 911458"/>
                  <a:gd name="connsiteY21" fmla="*/ 449752 h 911458"/>
                  <a:gd name="connsiteX22" fmla="*/ 768015 w 911458"/>
                  <a:gd name="connsiteY22" fmla="*/ 407915 h 911458"/>
                  <a:gd name="connsiteX23" fmla="*/ 736637 w 911458"/>
                  <a:gd name="connsiteY23" fmla="*/ 316769 h 911458"/>
                  <a:gd name="connsiteX24" fmla="*/ 814335 w 911458"/>
                  <a:gd name="connsiteY24" fmla="*/ 204704 h 911458"/>
                  <a:gd name="connsiteX25" fmla="*/ 796405 w 911458"/>
                  <a:gd name="connsiteY25" fmla="*/ 183786 h 911458"/>
                  <a:gd name="connsiteX26" fmla="*/ 778475 w 911458"/>
                  <a:gd name="connsiteY26" fmla="*/ 162867 h 911458"/>
                  <a:gd name="connsiteX27" fmla="*/ 760544 w 911458"/>
                  <a:gd name="connsiteY27" fmla="*/ 141948 h 911458"/>
                  <a:gd name="connsiteX28" fmla="*/ 639515 w 911458"/>
                  <a:gd name="connsiteY28" fmla="*/ 203210 h 911458"/>
                  <a:gd name="connsiteX29" fmla="*/ 552852 w 911458"/>
                  <a:gd name="connsiteY29" fmla="*/ 159879 h 911458"/>
                  <a:gd name="connsiteX30" fmla="*/ 528944 w 911458"/>
                  <a:gd name="connsiteY30" fmla="*/ 26895 h 911458"/>
                  <a:gd name="connsiteX31" fmla="*/ 502049 w 911458"/>
                  <a:gd name="connsiteY31" fmla="*/ 25401 h 911458"/>
                  <a:gd name="connsiteX32" fmla="*/ 475153 w 911458"/>
                  <a:gd name="connsiteY32" fmla="*/ 23907 h 911458"/>
                  <a:gd name="connsiteX33" fmla="*/ 448258 w 911458"/>
                  <a:gd name="connsiteY33" fmla="*/ 22413 h 911458"/>
                  <a:gd name="connsiteX34" fmla="*/ 406421 w 911458"/>
                  <a:gd name="connsiteY34" fmla="*/ 150914 h 911458"/>
                  <a:gd name="connsiteX35" fmla="*/ 313781 w 911458"/>
                  <a:gd name="connsiteY35" fmla="*/ 182292 h 911458"/>
                  <a:gd name="connsiteX36" fmla="*/ 203210 w 911458"/>
                  <a:gd name="connsiteY36" fmla="*/ 104594 h 911458"/>
                  <a:gd name="connsiteX37" fmla="*/ 182292 w 911458"/>
                  <a:gd name="connsiteY37" fmla="*/ 122524 h 911458"/>
                  <a:gd name="connsiteX38" fmla="*/ 161373 w 911458"/>
                  <a:gd name="connsiteY38" fmla="*/ 140454 h 911458"/>
                  <a:gd name="connsiteX39" fmla="*/ 140454 w 911458"/>
                  <a:gd name="connsiteY39" fmla="*/ 158384 h 911458"/>
                  <a:gd name="connsiteX40" fmla="*/ 201716 w 911458"/>
                  <a:gd name="connsiteY40" fmla="*/ 279414 h 911458"/>
                  <a:gd name="connsiteX41" fmla="*/ 158384 w 911458"/>
                  <a:gd name="connsiteY41" fmla="*/ 366077 h 911458"/>
                  <a:gd name="connsiteX42" fmla="*/ 25401 w 911458"/>
                  <a:gd name="connsiteY42" fmla="*/ 389984 h 911458"/>
                  <a:gd name="connsiteX43" fmla="*/ 25401 w 911458"/>
                  <a:gd name="connsiteY43" fmla="*/ 419868 h 911458"/>
                  <a:gd name="connsiteX44" fmla="*/ 23907 w 911458"/>
                  <a:gd name="connsiteY44" fmla="*/ 446764 h 911458"/>
                  <a:gd name="connsiteX45" fmla="*/ 22413 w 911458"/>
                  <a:gd name="connsiteY45" fmla="*/ 473659 h 911458"/>
                  <a:gd name="connsiteX46" fmla="*/ 150914 w 911458"/>
                  <a:gd name="connsiteY46" fmla="*/ 515497 h 911458"/>
                  <a:gd name="connsiteX47" fmla="*/ 182292 w 911458"/>
                  <a:gd name="connsiteY47" fmla="*/ 606643 h 911458"/>
                  <a:gd name="connsiteX48" fmla="*/ 104594 w 911458"/>
                  <a:gd name="connsiteY48" fmla="*/ 718707 h 91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58" h="911458">
                    <a:moveTo>
                      <a:pt x="104594" y="718707"/>
                    </a:moveTo>
                    <a:lnTo>
                      <a:pt x="122524" y="739626"/>
                    </a:lnTo>
                    <a:lnTo>
                      <a:pt x="140454" y="760545"/>
                    </a:lnTo>
                    <a:lnTo>
                      <a:pt x="158384" y="781463"/>
                    </a:lnTo>
                    <a:lnTo>
                      <a:pt x="279414" y="718707"/>
                    </a:lnTo>
                    <a:cubicBezTo>
                      <a:pt x="306310" y="738132"/>
                      <a:pt x="336194" y="751579"/>
                      <a:pt x="366077" y="762039"/>
                    </a:cubicBezTo>
                    <a:lnTo>
                      <a:pt x="389984" y="896516"/>
                    </a:lnTo>
                    <a:lnTo>
                      <a:pt x="416880" y="898010"/>
                    </a:lnTo>
                    <a:lnTo>
                      <a:pt x="443775" y="898010"/>
                    </a:lnTo>
                    <a:lnTo>
                      <a:pt x="470671" y="899504"/>
                    </a:lnTo>
                    <a:lnTo>
                      <a:pt x="512508" y="769510"/>
                    </a:lnTo>
                    <a:cubicBezTo>
                      <a:pt x="543886" y="763533"/>
                      <a:pt x="575265" y="753074"/>
                      <a:pt x="603654" y="738132"/>
                    </a:cubicBezTo>
                    <a:lnTo>
                      <a:pt x="715719" y="815830"/>
                    </a:lnTo>
                    <a:lnTo>
                      <a:pt x="736637" y="797899"/>
                    </a:lnTo>
                    <a:lnTo>
                      <a:pt x="757556" y="779969"/>
                    </a:lnTo>
                    <a:lnTo>
                      <a:pt x="778475" y="762039"/>
                    </a:lnTo>
                    <a:lnTo>
                      <a:pt x="715719" y="641009"/>
                    </a:lnTo>
                    <a:cubicBezTo>
                      <a:pt x="735143" y="614114"/>
                      <a:pt x="748591" y="585724"/>
                      <a:pt x="759050" y="554346"/>
                    </a:cubicBezTo>
                    <a:lnTo>
                      <a:pt x="893528" y="530439"/>
                    </a:lnTo>
                    <a:lnTo>
                      <a:pt x="895022" y="503543"/>
                    </a:lnTo>
                    <a:lnTo>
                      <a:pt x="896516" y="476648"/>
                    </a:lnTo>
                    <a:lnTo>
                      <a:pt x="898010" y="449752"/>
                    </a:lnTo>
                    <a:lnTo>
                      <a:pt x="768015" y="407915"/>
                    </a:lnTo>
                    <a:cubicBezTo>
                      <a:pt x="762039" y="376537"/>
                      <a:pt x="753073" y="345159"/>
                      <a:pt x="736637" y="316769"/>
                    </a:cubicBezTo>
                    <a:lnTo>
                      <a:pt x="814335" y="204704"/>
                    </a:lnTo>
                    <a:lnTo>
                      <a:pt x="796405" y="183786"/>
                    </a:lnTo>
                    <a:lnTo>
                      <a:pt x="778475" y="162867"/>
                    </a:lnTo>
                    <a:lnTo>
                      <a:pt x="760544" y="141948"/>
                    </a:lnTo>
                    <a:lnTo>
                      <a:pt x="639515" y="203210"/>
                    </a:lnTo>
                    <a:cubicBezTo>
                      <a:pt x="612619" y="183786"/>
                      <a:pt x="582735" y="170338"/>
                      <a:pt x="552852" y="159879"/>
                    </a:cubicBezTo>
                    <a:lnTo>
                      <a:pt x="528944" y="26895"/>
                    </a:lnTo>
                    <a:lnTo>
                      <a:pt x="502049" y="25401"/>
                    </a:lnTo>
                    <a:lnTo>
                      <a:pt x="475153" y="23907"/>
                    </a:lnTo>
                    <a:lnTo>
                      <a:pt x="448258" y="22413"/>
                    </a:lnTo>
                    <a:lnTo>
                      <a:pt x="406421" y="150914"/>
                    </a:lnTo>
                    <a:cubicBezTo>
                      <a:pt x="375043" y="156890"/>
                      <a:pt x="343665" y="167350"/>
                      <a:pt x="313781" y="182292"/>
                    </a:cubicBezTo>
                    <a:lnTo>
                      <a:pt x="203210" y="104594"/>
                    </a:lnTo>
                    <a:lnTo>
                      <a:pt x="182292" y="122524"/>
                    </a:lnTo>
                    <a:lnTo>
                      <a:pt x="161373" y="140454"/>
                    </a:lnTo>
                    <a:lnTo>
                      <a:pt x="140454" y="158384"/>
                    </a:lnTo>
                    <a:lnTo>
                      <a:pt x="201716" y="279414"/>
                    </a:lnTo>
                    <a:cubicBezTo>
                      <a:pt x="182292" y="306310"/>
                      <a:pt x="168844" y="336194"/>
                      <a:pt x="158384" y="366077"/>
                    </a:cubicBezTo>
                    <a:lnTo>
                      <a:pt x="25401" y="389984"/>
                    </a:lnTo>
                    <a:lnTo>
                      <a:pt x="25401" y="419868"/>
                    </a:lnTo>
                    <a:lnTo>
                      <a:pt x="23907" y="446764"/>
                    </a:lnTo>
                    <a:lnTo>
                      <a:pt x="22413" y="473659"/>
                    </a:lnTo>
                    <a:lnTo>
                      <a:pt x="150914" y="515497"/>
                    </a:lnTo>
                    <a:cubicBezTo>
                      <a:pt x="156890" y="546875"/>
                      <a:pt x="167350" y="578253"/>
                      <a:pt x="182292" y="606643"/>
                    </a:cubicBezTo>
                    <a:lnTo>
                      <a:pt x="104594" y="718707"/>
                    </a:ln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3" name="Freeform: Shape 21">
                <a:extLst>
                  <a:ext uri="{FF2B5EF4-FFF2-40B4-BE49-F238E27FC236}">
                    <a16:creationId xmlns:a16="http://schemas.microsoft.com/office/drawing/2014/main" id="{AD028CC2-EC19-4CC1-A6EE-85C196424CCD}"/>
                  </a:ext>
                  <a:ext uri="{C183D7F6-B498-43B3-948B-1728B52AA6E4}">
                    <adec:decorative xmlns:adec="http://schemas.microsoft.com/office/drawing/2017/decorative" val="1"/>
                  </a:ext>
                </a:extLst>
              </p:cNvPr>
              <p:cNvSpPr/>
              <p:nvPr/>
            </p:nvSpPr>
            <p:spPr>
              <a:xfrm>
                <a:off x="3664453" y="1743412"/>
                <a:ext cx="388490" cy="388490"/>
              </a:xfrm>
              <a:custGeom>
                <a:avLst/>
                <a:gdLst>
                  <a:gd name="connsiteX0" fmla="*/ 372054 w 388490"/>
                  <a:gd name="connsiteY0" fmla="*/ 197234 h 388490"/>
                  <a:gd name="connsiteX1" fmla="*/ 197234 w 388490"/>
                  <a:gd name="connsiteY1" fmla="*/ 372054 h 388490"/>
                  <a:gd name="connsiteX2" fmla="*/ 22413 w 388490"/>
                  <a:gd name="connsiteY2" fmla="*/ 197234 h 388490"/>
                  <a:gd name="connsiteX3" fmla="*/ 197234 w 388490"/>
                  <a:gd name="connsiteY3" fmla="*/ 22413 h 388490"/>
                  <a:gd name="connsiteX4" fmla="*/ 372054 w 388490"/>
                  <a:gd name="connsiteY4" fmla="*/ 197234 h 3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490" h="388490">
                    <a:moveTo>
                      <a:pt x="372054" y="197234"/>
                    </a:moveTo>
                    <a:cubicBezTo>
                      <a:pt x="372054" y="293784"/>
                      <a:pt x="293784" y="372054"/>
                      <a:pt x="197234" y="372054"/>
                    </a:cubicBezTo>
                    <a:cubicBezTo>
                      <a:pt x="100683" y="372054"/>
                      <a:pt x="22413" y="293784"/>
                      <a:pt x="22413" y="197234"/>
                    </a:cubicBezTo>
                    <a:cubicBezTo>
                      <a:pt x="22413" y="100683"/>
                      <a:pt x="100683" y="22413"/>
                      <a:pt x="197234" y="22413"/>
                    </a:cubicBezTo>
                    <a:cubicBezTo>
                      <a:pt x="293784" y="22413"/>
                      <a:pt x="372054" y="100683"/>
                      <a:pt x="372054" y="197234"/>
                    </a:cubicBezTo>
                    <a:close/>
                  </a:path>
                </a:pathLst>
              </a:custGeom>
              <a:noFill/>
              <a:ln w="47625" cap="flat">
                <a:solidFill>
                  <a:schemeClr val="bg1">
                    <a:alpha val="59000"/>
                  </a:schemeClr>
                </a:solidFill>
                <a:prstDash val="solid"/>
                <a:round/>
              </a:ln>
            </p:spPr>
            <p:txBody>
              <a:bodyPr rtlCol="0" anchor="ctr"/>
              <a:lstStyle/>
              <a:p>
                <a:pPr defTabSz="914307">
                  <a:defRPr/>
                </a:pPr>
                <a:endParaRPr lang="en-US" sz="1765" dirty="0">
                  <a:solidFill>
                    <a:srgbClr val="FFFFFF"/>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grpSp>
      </p:grpSp>
      <p:sp>
        <p:nvSpPr>
          <p:cNvPr id="3" name="Rectangle 2">
            <a:extLst>
              <a:ext uri="{FF2B5EF4-FFF2-40B4-BE49-F238E27FC236}">
                <a16:creationId xmlns:a16="http://schemas.microsoft.com/office/drawing/2014/main" id="{6B859AFE-126B-45CC-BF35-82552FC57099}"/>
              </a:ext>
            </a:extLst>
          </p:cNvPr>
          <p:cNvSpPr/>
          <p:nvPr/>
        </p:nvSpPr>
        <p:spPr>
          <a:xfrm>
            <a:off x="4592635" y="2978724"/>
            <a:ext cx="6546420" cy="523220"/>
          </a:xfrm>
          <a:prstGeom prst="rect">
            <a:avLst/>
          </a:prstGeom>
        </p:spPr>
        <p:txBody>
          <a:bodyPr wrap="square">
            <a:spAutoFit/>
          </a:bodyPr>
          <a:lstStyle/>
          <a:p>
            <a:r>
              <a:rPr lang="en-US" sz="2800"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Systems Manager capabilities:</a:t>
            </a:r>
          </a:p>
        </p:txBody>
      </p:sp>
      <p:sp>
        <p:nvSpPr>
          <p:cNvPr id="16" name="Text Placeholder 6">
            <a:extLst>
              <a:ext uri="{FF2B5EF4-FFF2-40B4-BE49-F238E27FC236}">
                <a16:creationId xmlns:a16="http://schemas.microsoft.com/office/drawing/2014/main" id="{FF91410B-77CB-479B-97DB-815AACE10F14}"/>
              </a:ext>
            </a:extLst>
          </p:cNvPr>
          <p:cNvSpPr txBox="1">
            <a:spLocks/>
          </p:cNvSpPr>
          <p:nvPr/>
        </p:nvSpPr>
        <p:spPr>
          <a:xfrm>
            <a:off x="4592635" y="3657596"/>
            <a:ext cx="7239701" cy="2802779"/>
          </a:xfrm>
          <a:prstGeom prst="rect">
            <a:avLst/>
          </a:prstGeom>
        </p:spPr>
        <p:txBody>
          <a:bodyPr vert="horz" wrap="square" lIns="91440" tIns="45720" rIns="91440" bIns="45720" numCol="2"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mn-lt"/>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mn-lt"/>
              </a:defRPr>
            </a:lvl2pPr>
            <a:lvl3pPr marL="684213"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mn-lt"/>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4pPr>
            <a:lvl5pPr marL="1144588"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Fleet Manager</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Compliance</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Inventory</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Hybrid Activation</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Session Manager</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Run Command</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State Manager</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Patch Manager</a:t>
            </a:r>
          </a:p>
          <a:p>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Distributor</a:t>
            </a:r>
          </a:p>
        </p:txBody>
      </p:sp>
    </p:spTree>
    <p:custDataLst>
      <p:tags r:id="rId1"/>
    </p:custDataLst>
    <p:extLst>
      <p:ext uri="{BB962C8B-B14F-4D97-AF65-F5344CB8AC3E}">
        <p14:creationId xmlns:p14="http://schemas.microsoft.com/office/powerpoint/2010/main" val="336716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3B506885-6703-45C4-A0E2-8D4DAA7C563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35</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Fleet Manager</a:t>
            </a:r>
          </a:p>
        </p:txBody>
      </p:sp>
      <p:grpSp>
        <p:nvGrpSpPr>
          <p:cNvPr id="48" name="FleetManager" descr="Conceptual architecture diagram highlighting the use of Fleet Manager, a capability of AWS Systems Manager, to remotely manage nodes running on AWS or on premises.">
            <a:extLst>
              <a:ext uri="{FF2B5EF4-FFF2-40B4-BE49-F238E27FC236}">
                <a16:creationId xmlns:a16="http://schemas.microsoft.com/office/drawing/2014/main" id="{92D5AD9B-947B-4407-BE8C-ECB328F17F84}"/>
              </a:ext>
            </a:extLst>
          </p:cNvPr>
          <p:cNvGrpSpPr/>
          <p:nvPr/>
        </p:nvGrpSpPr>
        <p:grpSpPr>
          <a:xfrm>
            <a:off x="421045" y="1257907"/>
            <a:ext cx="10926659" cy="5238549"/>
            <a:chOff x="815711" y="1476965"/>
            <a:chExt cx="10926659" cy="5238549"/>
          </a:xfrm>
        </p:grpSpPr>
        <p:sp>
          <p:nvSpPr>
            <p:cNvPr id="26" name="Rectangle 25">
              <a:extLst>
                <a:ext uri="{FF2B5EF4-FFF2-40B4-BE49-F238E27FC236}">
                  <a16:creationId xmlns:a16="http://schemas.microsoft.com/office/drawing/2014/main" id="{72A33B95-A55A-4CC4-B58A-C52B42244F5F}"/>
                </a:ext>
                <a:ext uri="{C183D7F6-B498-43B3-948B-1728B52AA6E4}">
                  <adec:decorative xmlns:adec="http://schemas.microsoft.com/office/drawing/2017/decorative" val="1"/>
                </a:ext>
              </a:extLst>
            </p:cNvPr>
            <p:cNvSpPr/>
            <p:nvPr/>
          </p:nvSpPr>
          <p:spPr>
            <a:xfrm>
              <a:off x="4487096" y="1477633"/>
              <a:ext cx="3212036" cy="2080816"/>
            </a:xfrm>
            <a:prstGeom prst="rect">
              <a:avLst/>
            </a:prstGeom>
            <a:noFill/>
            <a:ln w="28575">
              <a:solidFill>
                <a:srgbClr val="C61B5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Fleet Manager</a:t>
              </a:r>
            </a:p>
          </p:txBody>
        </p:sp>
        <p:pic>
          <p:nvPicPr>
            <p:cNvPr id="27" name="Graphic 15">
              <a:extLst>
                <a:ext uri="{FF2B5EF4-FFF2-40B4-BE49-F238E27FC236}">
                  <a16:creationId xmlns:a16="http://schemas.microsoft.com/office/drawing/2014/main" id="{30F01FB1-B42C-48D4-AD8D-7E448F66EC9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487096" y="1486748"/>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53C81545-C8FE-47EE-8504-B05645228D26}"/>
                </a:ext>
                <a:ext uri="{C183D7F6-B498-43B3-948B-1728B52AA6E4}">
                  <adec:decorative xmlns:adec="http://schemas.microsoft.com/office/drawing/2017/decorative" val="0"/>
                </a:ext>
              </a:extLst>
            </p:cNvPr>
            <p:cNvSpPr txBox="1"/>
            <p:nvPr/>
          </p:nvSpPr>
          <p:spPr>
            <a:xfrm>
              <a:off x="5060810" y="2907335"/>
              <a:ext cx="2064608" cy="369332"/>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Console</a:t>
              </a:r>
            </a:p>
          </p:txBody>
        </p:sp>
        <p:pic>
          <p:nvPicPr>
            <p:cNvPr id="29" name="Graphic 22">
              <a:extLst>
                <a:ext uri="{FF2B5EF4-FFF2-40B4-BE49-F238E27FC236}">
                  <a16:creationId xmlns:a16="http://schemas.microsoft.com/office/drawing/2014/main" id="{6A47CBF6-7D82-4327-9553-D735C97047AE}"/>
                </a:ext>
                <a:ext uri="{C183D7F6-B498-43B3-948B-1728B52AA6E4}">
                  <adec:decorative xmlns:adec="http://schemas.microsoft.com/office/drawing/2017/decorative" val="1"/>
                </a:ext>
              </a:extLst>
            </p:cNvPr>
            <p:cNvPicPr>
              <a:picLocks noChangeAspect="1" noChangeArrowheads="1"/>
            </p:cNvPicPr>
            <p:nvPr/>
          </p:nvPicPr>
          <p:blipFill>
            <a:blip r:embed="rId6">
              <a:extLst>
                <a:ext uri="{96DAC541-7B7A-43D3-8B79-37D633B846F1}">
                  <asvg:svgBlip xmlns:asvg="http://schemas.microsoft.com/office/drawing/2016/SVG/main" r:embed="rId7"/>
                </a:ext>
              </a:extLst>
            </a:blip>
            <a:srcRect/>
            <a:stretch/>
          </p:blipFill>
          <p:spPr bwMode="auto">
            <a:xfrm>
              <a:off x="1926257" y="2313821"/>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FC2E8D47-1F64-490B-BABD-8B311EA4ECC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04433" y="2341950"/>
              <a:ext cx="777362" cy="492382"/>
            </a:xfrm>
            <a:prstGeom prst="rect">
              <a:avLst/>
            </a:prstGeom>
          </p:spPr>
        </p:pic>
        <p:sp>
          <p:nvSpPr>
            <p:cNvPr id="31" name="Rectangle 30">
              <a:extLst>
                <a:ext uri="{FF2B5EF4-FFF2-40B4-BE49-F238E27FC236}">
                  <a16:creationId xmlns:a16="http://schemas.microsoft.com/office/drawing/2014/main" id="{07EC8555-F110-4EFC-8062-F7AE73DC5CEA}"/>
                </a:ext>
                <a:ext uri="{C183D7F6-B498-43B3-948B-1728B52AA6E4}">
                  <adec:decorative xmlns:adec="http://schemas.microsoft.com/office/drawing/2017/decorative" val="0"/>
                </a:ext>
              </a:extLst>
            </p:cNvPr>
            <p:cNvSpPr/>
            <p:nvPr/>
          </p:nvSpPr>
          <p:spPr>
            <a:xfrm>
              <a:off x="4487094" y="3568860"/>
              <a:ext cx="3212037" cy="2516386"/>
            </a:xfrm>
            <a:prstGeom prst="rect">
              <a:avLst/>
            </a:prstGeom>
            <a:noFill/>
            <a:ln w="28575">
              <a:solidFill>
                <a:srgbClr val="C61B5E"/>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View file system</a:t>
              </a:r>
            </a:p>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Tail logs</a:t>
              </a:r>
            </a:p>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Manage users and groups</a:t>
              </a:r>
            </a:p>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Manage processes</a:t>
              </a:r>
            </a:p>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View performance data</a:t>
              </a:r>
            </a:p>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Manage Windows registry</a:t>
              </a:r>
            </a:p>
            <a:p>
              <a:pPr marL="285750" indent="-285750">
                <a:buFont typeface="Arial" panose="020B0604020202020204" pitchFamily="34" charset="0"/>
                <a:buChar char="•"/>
              </a:pP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Other</a:t>
              </a:r>
            </a:p>
          </p:txBody>
        </p:sp>
        <p:sp>
          <p:nvSpPr>
            <p:cNvPr id="32" name="Rectangle 31">
              <a:extLst>
                <a:ext uri="{FF2B5EF4-FFF2-40B4-BE49-F238E27FC236}">
                  <a16:creationId xmlns:a16="http://schemas.microsoft.com/office/drawing/2014/main" id="{D5CD4933-F7A9-4CBE-A360-AC3566861093}"/>
                </a:ext>
                <a:ext uri="{C183D7F6-B498-43B3-948B-1728B52AA6E4}">
                  <adec:decorative xmlns:adec="http://schemas.microsoft.com/office/drawing/2017/decorative" val="0"/>
                </a:ext>
              </a:extLst>
            </p:cNvPr>
            <p:cNvSpPr/>
            <p:nvPr/>
          </p:nvSpPr>
          <p:spPr>
            <a:xfrm>
              <a:off x="4487094" y="3554335"/>
              <a:ext cx="3212037" cy="453285"/>
            </a:xfrm>
            <a:prstGeom prst="rect">
              <a:avLst/>
            </a:prstGeom>
            <a:solidFill>
              <a:srgbClr val="C61B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Common management tasks </a:t>
              </a:r>
            </a:p>
          </p:txBody>
        </p:sp>
        <p:sp>
          <p:nvSpPr>
            <p:cNvPr id="33" name="TextBox 32">
              <a:extLst>
                <a:ext uri="{FF2B5EF4-FFF2-40B4-BE49-F238E27FC236}">
                  <a16:creationId xmlns:a16="http://schemas.microsoft.com/office/drawing/2014/main" id="{26585152-E562-482F-93E4-30E22CF1728E}"/>
                </a:ext>
                <a:ext uri="{C183D7F6-B498-43B3-948B-1728B52AA6E4}">
                  <adec:decorative xmlns:adec="http://schemas.microsoft.com/office/drawing/2017/decorative" val="0"/>
                </a:ext>
              </a:extLst>
            </p:cNvPr>
            <p:cNvSpPr txBox="1"/>
            <p:nvPr/>
          </p:nvSpPr>
          <p:spPr>
            <a:xfrm>
              <a:off x="1168273" y="2907335"/>
              <a:ext cx="2064608" cy="369332"/>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Admin</a:t>
              </a:r>
            </a:p>
          </p:txBody>
        </p:sp>
        <p:pic>
          <p:nvPicPr>
            <p:cNvPr id="34" name="Graphic 60">
              <a:extLst>
                <a:ext uri="{FF2B5EF4-FFF2-40B4-BE49-F238E27FC236}">
                  <a16:creationId xmlns:a16="http://schemas.microsoft.com/office/drawing/2014/main" id="{A542D74B-5A00-4635-8107-6EE6D1D4F80F}"/>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85386" y="1476965"/>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Graphic 74">
              <a:extLst>
                <a:ext uri="{FF2B5EF4-FFF2-40B4-BE49-F238E27FC236}">
                  <a16:creationId xmlns:a16="http://schemas.microsoft.com/office/drawing/2014/main" id="{96B4E214-04C9-4004-B904-F691EED4F0D6}"/>
                </a:ext>
                <a:ext uri="{C183D7F6-B498-43B3-948B-1728B52AA6E4}">
                  <adec:decorative xmlns:adec="http://schemas.microsoft.com/office/drawing/2017/decorative" val="1"/>
                </a:ext>
              </a:extLst>
            </p:cNvPr>
            <p:cNvPicPr>
              <a:picLocks noChangeAspect="1" noChangeArrowheads="1"/>
            </p:cNvPicPr>
            <p:nvPr/>
          </p:nvPicPr>
          <p:blipFill>
            <a:blip r:embed="rId10">
              <a:extLst>
                <a:ext uri="{96DAC541-7B7A-43D3-8B79-37D633B846F1}">
                  <asvg:svgBlip xmlns:asvg="http://schemas.microsoft.com/office/drawing/2016/SVG/main" r:embed="rId11"/>
                </a:ext>
              </a:extLst>
            </a:blip>
            <a:srcRect/>
            <a:stretch/>
          </p:blipFill>
          <p:spPr bwMode="auto">
            <a:xfrm>
              <a:off x="10385386" y="4122433"/>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raphic 60">
              <a:extLst>
                <a:ext uri="{FF2B5EF4-FFF2-40B4-BE49-F238E27FC236}">
                  <a16:creationId xmlns:a16="http://schemas.microsoft.com/office/drawing/2014/main" id="{E9A3A800-C374-4B11-85E2-57E0D7BC5E96}"/>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85386" y="279969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phic 60">
              <a:extLst>
                <a:ext uri="{FF2B5EF4-FFF2-40B4-BE49-F238E27FC236}">
                  <a16:creationId xmlns:a16="http://schemas.microsoft.com/office/drawing/2014/main" id="{A0E34394-F520-4DCA-81E4-86D0D1FC7C97}"/>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85386" y="5445166"/>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092BB475-37A4-42CD-80B3-BF678D025430}"/>
                </a:ext>
                <a:ext uri="{C183D7F6-B498-43B3-948B-1728B52AA6E4}">
                  <adec:decorative xmlns:adec="http://schemas.microsoft.com/office/drawing/2017/decorative" val="0"/>
                </a:ext>
              </a:extLst>
            </p:cNvPr>
            <p:cNvSpPr txBox="1"/>
            <p:nvPr/>
          </p:nvSpPr>
          <p:spPr>
            <a:xfrm>
              <a:off x="9857128" y="2106866"/>
              <a:ext cx="1696597" cy="369332"/>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Linux instance</a:t>
              </a:r>
            </a:p>
          </p:txBody>
        </p:sp>
        <p:sp>
          <p:nvSpPr>
            <p:cNvPr id="39" name="TextBox 38">
              <a:extLst>
                <a:ext uri="{FF2B5EF4-FFF2-40B4-BE49-F238E27FC236}">
                  <a16:creationId xmlns:a16="http://schemas.microsoft.com/office/drawing/2014/main" id="{DE8D297D-56F9-4528-A860-6343DE1E608A}"/>
                </a:ext>
                <a:ext uri="{C183D7F6-B498-43B3-948B-1728B52AA6E4}">
                  <adec:decorative xmlns:adec="http://schemas.microsoft.com/office/drawing/2017/decorative" val="0"/>
                </a:ext>
              </a:extLst>
            </p:cNvPr>
            <p:cNvSpPr txBox="1"/>
            <p:nvPr/>
          </p:nvSpPr>
          <p:spPr>
            <a:xfrm>
              <a:off x="9668482" y="3423102"/>
              <a:ext cx="2073888" cy="369332"/>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Windows instance</a:t>
              </a:r>
            </a:p>
          </p:txBody>
        </p:sp>
        <p:sp>
          <p:nvSpPr>
            <p:cNvPr id="40" name="TextBox 39">
              <a:extLst>
                <a:ext uri="{FF2B5EF4-FFF2-40B4-BE49-F238E27FC236}">
                  <a16:creationId xmlns:a16="http://schemas.microsoft.com/office/drawing/2014/main" id="{72279A25-5BA8-4E85-B9CC-A6988EC0F62D}"/>
                </a:ext>
                <a:ext uri="{C183D7F6-B498-43B3-948B-1728B52AA6E4}">
                  <adec:decorative xmlns:adec="http://schemas.microsoft.com/office/drawing/2017/decorative" val="0"/>
                </a:ext>
              </a:extLst>
            </p:cNvPr>
            <p:cNvSpPr txBox="1"/>
            <p:nvPr/>
          </p:nvSpPr>
          <p:spPr>
            <a:xfrm>
              <a:off x="9857128" y="4750355"/>
              <a:ext cx="1696597" cy="369332"/>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Mac instance</a:t>
              </a:r>
            </a:p>
          </p:txBody>
        </p:sp>
        <p:sp>
          <p:nvSpPr>
            <p:cNvPr id="41" name="TextBox 40">
              <a:extLst>
                <a:ext uri="{FF2B5EF4-FFF2-40B4-BE49-F238E27FC236}">
                  <a16:creationId xmlns:a16="http://schemas.microsoft.com/office/drawing/2014/main" id="{B6E3B925-5014-4BBB-B175-29EE65BDE059}"/>
                </a:ext>
                <a:ext uri="{C183D7F6-B498-43B3-948B-1728B52AA6E4}">
                  <adec:decorative xmlns:adec="http://schemas.microsoft.com/office/drawing/2017/decorative" val="0"/>
                </a:ext>
              </a:extLst>
            </p:cNvPr>
            <p:cNvSpPr txBox="1"/>
            <p:nvPr/>
          </p:nvSpPr>
          <p:spPr>
            <a:xfrm>
              <a:off x="9668482" y="6069183"/>
              <a:ext cx="2073888" cy="646331"/>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On-premises instance</a:t>
              </a:r>
            </a:p>
          </p:txBody>
        </p:sp>
        <p:cxnSp>
          <p:nvCxnSpPr>
            <p:cNvPr id="42" name="Connector: Elbow 41">
              <a:extLst>
                <a:ext uri="{FF2B5EF4-FFF2-40B4-BE49-F238E27FC236}">
                  <a16:creationId xmlns:a16="http://schemas.microsoft.com/office/drawing/2014/main" id="{8C58CA20-7CEF-4353-BFF9-6290DE178EEF}"/>
                </a:ext>
                <a:ext uri="{C183D7F6-B498-43B3-948B-1728B52AA6E4}">
                  <adec:decorative xmlns:adec="http://schemas.microsoft.com/office/drawing/2017/decorative" val="1"/>
                </a:ext>
              </a:extLst>
            </p:cNvPr>
            <p:cNvCxnSpPr>
              <a:stCxn id="32" idx="3"/>
              <a:endCxn id="34" idx="1"/>
            </p:cNvCxnSpPr>
            <p:nvPr/>
          </p:nvCxnSpPr>
          <p:spPr>
            <a:xfrm flipV="1">
              <a:off x="7699131" y="1797005"/>
              <a:ext cx="2686255" cy="1983973"/>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947D7171-109C-4BC5-BDE2-1C5DD2087319}"/>
                </a:ext>
                <a:ext uri="{C183D7F6-B498-43B3-948B-1728B52AA6E4}">
                  <adec:decorative xmlns:adec="http://schemas.microsoft.com/office/drawing/2017/decorative" val="1"/>
                </a:ext>
              </a:extLst>
            </p:cNvPr>
            <p:cNvCxnSpPr>
              <a:stCxn id="32" idx="3"/>
              <a:endCxn id="37" idx="1"/>
            </p:cNvCxnSpPr>
            <p:nvPr/>
          </p:nvCxnSpPr>
          <p:spPr>
            <a:xfrm>
              <a:off x="7699131" y="3780978"/>
              <a:ext cx="2686255" cy="1984228"/>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9994AF7-0495-4238-8BDF-C7E546E6EC50}"/>
                </a:ext>
                <a:ext uri="{C183D7F6-B498-43B3-948B-1728B52AA6E4}">
                  <adec:decorative xmlns:adec="http://schemas.microsoft.com/office/drawing/2017/decorative" val="1"/>
                </a:ext>
              </a:extLst>
            </p:cNvPr>
            <p:cNvCxnSpPr>
              <a:stCxn id="32" idx="3"/>
              <a:endCxn id="35" idx="1"/>
            </p:cNvCxnSpPr>
            <p:nvPr/>
          </p:nvCxnSpPr>
          <p:spPr>
            <a:xfrm>
              <a:off x="7699131" y="3780978"/>
              <a:ext cx="2686255" cy="66149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202169F-48D4-43A1-9DB6-24DFF585D7F5}"/>
                </a:ext>
                <a:ext uri="{C183D7F6-B498-43B3-948B-1728B52AA6E4}">
                  <adec:decorative xmlns:adec="http://schemas.microsoft.com/office/drawing/2017/decorative" val="1"/>
                </a:ext>
              </a:extLst>
            </p:cNvPr>
            <p:cNvCxnSpPr>
              <a:stCxn id="32" idx="3"/>
              <a:endCxn id="36" idx="1"/>
            </p:cNvCxnSpPr>
            <p:nvPr/>
          </p:nvCxnSpPr>
          <p:spPr>
            <a:xfrm flipV="1">
              <a:off x="7699131" y="3119739"/>
              <a:ext cx="2686255" cy="661239"/>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9BCC9F-E254-491A-8831-F9A1FE077880}"/>
                </a:ext>
                <a:ext uri="{C183D7F6-B498-43B3-948B-1728B52AA6E4}">
                  <adec:decorative xmlns:adec="http://schemas.microsoft.com/office/drawing/2017/decorative" val="1"/>
                </a:ext>
              </a:extLst>
            </p:cNvPr>
            <p:cNvCxnSpPr>
              <a:stCxn id="29" idx="3"/>
              <a:endCxn id="30" idx="1"/>
            </p:cNvCxnSpPr>
            <p:nvPr/>
          </p:nvCxnSpPr>
          <p:spPr>
            <a:xfrm>
              <a:off x="2474897" y="2588141"/>
              <a:ext cx="322953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7D17E63-5F60-445B-8928-943ADC1FF09D}"/>
                </a:ext>
                <a:ext uri="{C183D7F6-B498-43B3-948B-1728B52AA6E4}">
                  <adec:decorative xmlns:adec="http://schemas.microsoft.com/office/drawing/2017/decorative" val="0"/>
                </a:ext>
              </a:extLst>
            </p:cNvPr>
            <p:cNvSpPr/>
            <p:nvPr/>
          </p:nvSpPr>
          <p:spPr>
            <a:xfrm>
              <a:off x="815711" y="3531518"/>
              <a:ext cx="3076469" cy="923330"/>
            </a:xfrm>
            <a:prstGeom prst="rect">
              <a:avLst/>
            </a:prstGeom>
          </p:spPr>
          <p:txBody>
            <a:bodyPr wrap="square">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Streamline your remote server management process.</a:t>
              </a:r>
            </a:p>
          </p:txBody>
        </p:sp>
      </p:grpSp>
    </p:spTree>
    <p:custDataLst>
      <p:tags r:id="rId1"/>
    </p:custDataLst>
    <p:extLst>
      <p:ext uri="{BB962C8B-B14F-4D97-AF65-F5344CB8AC3E}">
        <p14:creationId xmlns:p14="http://schemas.microsoft.com/office/powerpoint/2010/main" val="418123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E154F6-3B47-498A-A848-18A45425A817}"/>
              </a:ext>
            </a:extLst>
          </p:cNvPr>
          <p:cNvSpPr>
            <a:spLocks noGrp="1"/>
          </p:cNvSpPr>
          <p:nvPr>
            <p:ph type="sldNum" idx="97"/>
          </p:nvPr>
        </p:nvSpPr>
        <p:spPr/>
        <p:txBody>
          <a:bodyPr/>
          <a:lstStyle/>
          <a:p>
            <a:fld id="{4037B1B0-0345-4E15-985A-6BECCDBE474F}" type="slidenum">
              <a:rPr lang="en-US" smtClean="0"/>
              <a:pPr/>
              <a:t>36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Compliance dashboard</a:t>
            </a:r>
          </a:p>
        </p:txBody>
      </p:sp>
      <p:grpSp>
        <p:nvGrpSpPr>
          <p:cNvPr id="5" name="CompDash" descr="Screenshots of Compliance resources summary and Resource sections of the Compliance dashboard.">
            <a:extLst>
              <a:ext uri="{FF2B5EF4-FFF2-40B4-BE49-F238E27FC236}">
                <a16:creationId xmlns:a16="http://schemas.microsoft.com/office/drawing/2014/main" id="{BC9D8C91-43A4-48AB-B921-D87AB78B377B}"/>
              </a:ext>
              <a:ext uri="{C183D7F6-B498-43B3-948B-1728B52AA6E4}">
                <adec:decorative xmlns:adec="http://schemas.microsoft.com/office/drawing/2017/decorative" val="0"/>
              </a:ext>
            </a:extLst>
          </p:cNvPr>
          <p:cNvGrpSpPr/>
          <p:nvPr/>
        </p:nvGrpSpPr>
        <p:grpSpPr>
          <a:xfrm>
            <a:off x="3794312" y="1380538"/>
            <a:ext cx="7978588" cy="4633299"/>
            <a:chOff x="3794312" y="1281147"/>
            <a:chExt cx="7978588" cy="4633299"/>
          </a:xfrm>
        </p:grpSpPr>
        <p:pic>
          <p:nvPicPr>
            <p:cNvPr id="20" name="Picture 19">
              <a:extLst>
                <a:ext uri="{FF2B5EF4-FFF2-40B4-BE49-F238E27FC236}">
                  <a16:creationId xmlns:a16="http://schemas.microsoft.com/office/drawing/2014/main" id="{B5EDCE94-C48D-4D3A-88D2-2F0BEEDA25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312" y="1281147"/>
              <a:ext cx="7978588" cy="2153125"/>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94A09B12-A767-42DD-9455-3672C363A3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312" y="3892476"/>
              <a:ext cx="7978588" cy="2021970"/>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sp>
        <p:nvSpPr>
          <p:cNvPr id="22" name="Rectangular Callout 8">
            <a:extLst>
              <a:ext uri="{FF2B5EF4-FFF2-40B4-BE49-F238E27FC236}">
                <a16:creationId xmlns:a16="http://schemas.microsoft.com/office/drawing/2014/main" id="{CBBEE610-EA29-48A1-BAD4-CAEBF755110F}"/>
              </a:ext>
            </a:extLst>
          </p:cNvPr>
          <p:cNvSpPr/>
          <p:nvPr/>
        </p:nvSpPr>
        <p:spPr>
          <a:xfrm>
            <a:off x="419100" y="1380536"/>
            <a:ext cx="2530257" cy="2153125"/>
          </a:xfrm>
          <a:prstGeom prst="wedgeRectCallout">
            <a:avLst>
              <a:gd name="adj1" fmla="val 79027"/>
              <a:gd name="adj2" fmla="val -39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Summary count of pass and fail</a:t>
            </a:r>
          </a:p>
        </p:txBody>
      </p:sp>
      <p:sp>
        <p:nvSpPr>
          <p:cNvPr id="23" name="Rectangular Callout 9">
            <a:extLst>
              <a:ext uri="{FF2B5EF4-FFF2-40B4-BE49-F238E27FC236}">
                <a16:creationId xmlns:a16="http://schemas.microsoft.com/office/drawing/2014/main" id="{B613A440-F868-4BAD-BCA4-B7E4902ACE73}"/>
              </a:ext>
            </a:extLst>
          </p:cNvPr>
          <p:cNvSpPr/>
          <p:nvPr/>
        </p:nvSpPr>
        <p:spPr>
          <a:xfrm>
            <a:off x="419099" y="3991867"/>
            <a:ext cx="2530257" cy="2021970"/>
          </a:xfrm>
          <a:prstGeom prst="wedgeRectCallout">
            <a:avLst>
              <a:gd name="adj1" fmla="val 79641"/>
              <a:gd name="adj2" fmla="val 186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Helps you to identify </a:t>
            </a:r>
          </a:p>
          <a:p>
            <a:pPr algn="ctr"/>
            <a:r>
              <a:rPr lang="en-US" sz="2400" dirty="0">
                <a:solidFill>
                  <a:schemeClr val="tx1"/>
                </a:solidFill>
              </a:rPr>
              <a:t>noncompliant resources</a:t>
            </a:r>
          </a:p>
        </p:txBody>
      </p:sp>
    </p:spTree>
    <p:custDataLst>
      <p:tags r:id="rId1"/>
    </p:custDataLst>
    <p:extLst>
      <p:ext uri="{BB962C8B-B14F-4D97-AF65-F5344CB8AC3E}">
        <p14:creationId xmlns:p14="http://schemas.microsoft.com/office/powerpoint/2010/main" val="3050233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514A2414-2874-4460-86F7-341878C65971}"/>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37</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Command documents and Run command</a:t>
            </a:r>
          </a:p>
        </p:txBody>
      </p:sp>
      <p:grpSp>
        <p:nvGrpSpPr>
          <p:cNvPr id="2" name="AgentUpdate" descr="Screenshot of CloudWatchAgentUpdate in the Systems Manager console to run command parameters.">
            <a:extLst>
              <a:ext uri="{FF2B5EF4-FFF2-40B4-BE49-F238E27FC236}">
                <a16:creationId xmlns:a16="http://schemas.microsoft.com/office/drawing/2014/main" id="{82BF1411-31B6-42F0-9936-13DBAF9F13DD}"/>
              </a:ext>
            </a:extLst>
          </p:cNvPr>
          <p:cNvGrpSpPr/>
          <p:nvPr/>
        </p:nvGrpSpPr>
        <p:grpSpPr>
          <a:xfrm>
            <a:off x="294348" y="1327192"/>
            <a:ext cx="11486152" cy="4251799"/>
            <a:chOff x="294348" y="1327192"/>
            <a:chExt cx="11486152" cy="4251799"/>
          </a:xfrm>
        </p:grpSpPr>
        <p:sp>
          <p:nvSpPr>
            <p:cNvPr id="4" name="TextBox 3">
              <a:extLst>
                <a:ext uri="{FF2B5EF4-FFF2-40B4-BE49-F238E27FC236}">
                  <a16:creationId xmlns:a16="http://schemas.microsoft.com/office/drawing/2014/main" id="{46D7794E-9A92-4936-AC89-6CAC10696FAB}"/>
                </a:ext>
                <a:ext uri="{C183D7F6-B498-43B3-948B-1728B52AA6E4}">
                  <adec:decorative xmlns:adec="http://schemas.microsoft.com/office/drawing/2017/decorative" val="1"/>
                </a:ext>
              </a:extLst>
            </p:cNvPr>
            <p:cNvSpPr txBox="1"/>
            <p:nvPr/>
          </p:nvSpPr>
          <p:spPr>
            <a:xfrm>
              <a:off x="7503263" y="1327192"/>
              <a:ext cx="3964405" cy="523220"/>
            </a:xfrm>
            <a:prstGeom prst="rect">
              <a:avLst/>
            </a:prstGeom>
            <a:noFill/>
          </p:spPr>
          <p:txBody>
            <a:bodyPr wrap="square" rtlCol="0">
              <a:spAutoFit/>
            </a:bodyPr>
            <a:lstStyle/>
            <a:p>
              <a:pPr algn="ct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Command parameters</a:t>
              </a:r>
            </a:p>
          </p:txBody>
        </p:sp>
        <p:pic>
          <p:nvPicPr>
            <p:cNvPr id="5" name="Picture 4">
              <a:extLst>
                <a:ext uri="{FF2B5EF4-FFF2-40B4-BE49-F238E27FC236}">
                  <a16:creationId xmlns:a16="http://schemas.microsoft.com/office/drawing/2014/main" id="{C18531F8-65FF-4C35-9157-935956B5D27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48" y="3226637"/>
              <a:ext cx="7020895" cy="1475601"/>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6FF88E48-DE4F-4B82-8CAF-E0152123E8E7}"/>
                </a:ext>
              </a:extLst>
            </p:cNvPr>
            <p:cNvGrpSpPr/>
            <p:nvPr/>
          </p:nvGrpSpPr>
          <p:grpSpPr>
            <a:xfrm>
              <a:off x="8513926" y="2157371"/>
              <a:ext cx="3266574" cy="3421620"/>
              <a:chOff x="8506326" y="1804737"/>
              <a:chExt cx="3266574" cy="3421620"/>
            </a:xfrm>
          </p:grpSpPr>
          <p:sp>
            <p:nvSpPr>
              <p:cNvPr id="7" name="TextBox 6">
                <a:extLst>
                  <a:ext uri="{FF2B5EF4-FFF2-40B4-BE49-F238E27FC236}">
                    <a16:creationId xmlns:a16="http://schemas.microsoft.com/office/drawing/2014/main" id="{4582DA7A-2A4D-47A8-92DE-AA8750BEFEE1}"/>
                  </a:ext>
                  <a:ext uri="{C183D7F6-B498-43B3-948B-1728B52AA6E4}">
                    <adec:decorative xmlns:adec="http://schemas.microsoft.com/office/drawing/2017/decorative" val="1"/>
                  </a:ext>
                </a:extLst>
              </p:cNvPr>
              <p:cNvSpPr txBox="1"/>
              <p:nvPr/>
            </p:nvSpPr>
            <p:spPr>
              <a:xfrm>
                <a:off x="8506326" y="1804737"/>
                <a:ext cx="3266574" cy="523220"/>
              </a:xfrm>
              <a:prstGeom prst="rect">
                <a:avLst/>
              </a:prstGeom>
              <a:noFill/>
            </p:spPr>
            <p:txBody>
              <a:bodyPr wrap="square" rtlCol="0">
                <a:spAutoFit/>
              </a:bodyPr>
              <a:lstStyle/>
              <a:p>
                <a:r>
                  <a:rPr lang="en-US" sz="2800" dirty="0">
                    <a:solidFill>
                      <a:schemeClr val="accent4">
                        <a:lumMod val="50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Targets</a:t>
                </a:r>
              </a:p>
            </p:txBody>
          </p:sp>
          <p:sp>
            <p:nvSpPr>
              <p:cNvPr id="8" name="TextBox 7">
                <a:extLst>
                  <a:ext uri="{FF2B5EF4-FFF2-40B4-BE49-F238E27FC236}">
                    <a16:creationId xmlns:a16="http://schemas.microsoft.com/office/drawing/2014/main" id="{AE80BE63-978B-47C0-B510-AD3CB6CC8FFF}"/>
                  </a:ext>
                  <a:ext uri="{C183D7F6-B498-43B3-948B-1728B52AA6E4}">
                    <adec:decorative xmlns:adec="http://schemas.microsoft.com/office/drawing/2017/decorative" val="1"/>
                  </a:ext>
                </a:extLst>
              </p:cNvPr>
              <p:cNvSpPr txBox="1"/>
              <p:nvPr/>
            </p:nvSpPr>
            <p:spPr>
              <a:xfrm>
                <a:off x="8506326" y="2770870"/>
                <a:ext cx="3266574" cy="523220"/>
              </a:xfrm>
              <a:prstGeom prst="rect">
                <a:avLst/>
              </a:prstGeom>
              <a:noFill/>
            </p:spPr>
            <p:txBody>
              <a:bodyPr wrap="square" rtlCol="0">
                <a:spAutoFit/>
              </a:bodyPr>
              <a:lstStyle/>
              <a:p>
                <a:r>
                  <a:rPr lang="en-US" sz="2800" dirty="0">
                    <a:solidFill>
                      <a:schemeClr val="accent4">
                        <a:lumMod val="50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Rate control</a:t>
                </a:r>
              </a:p>
            </p:txBody>
          </p:sp>
          <p:sp>
            <p:nvSpPr>
              <p:cNvPr id="9" name="TextBox 8">
                <a:extLst>
                  <a:ext uri="{FF2B5EF4-FFF2-40B4-BE49-F238E27FC236}">
                    <a16:creationId xmlns:a16="http://schemas.microsoft.com/office/drawing/2014/main" id="{BE53C9CA-099A-4D2C-B10D-98663C09F2D5}"/>
                  </a:ext>
                  <a:ext uri="{C183D7F6-B498-43B3-948B-1728B52AA6E4}">
                    <adec:decorative xmlns:adec="http://schemas.microsoft.com/office/drawing/2017/decorative" val="1"/>
                  </a:ext>
                </a:extLst>
              </p:cNvPr>
              <p:cNvSpPr txBox="1"/>
              <p:nvPr/>
            </p:nvSpPr>
            <p:spPr>
              <a:xfrm>
                <a:off x="8506326" y="3737003"/>
                <a:ext cx="3266574" cy="523220"/>
              </a:xfrm>
              <a:prstGeom prst="rect">
                <a:avLst/>
              </a:prstGeom>
              <a:noFill/>
            </p:spPr>
            <p:txBody>
              <a:bodyPr wrap="square" rtlCol="0">
                <a:spAutoFit/>
              </a:bodyPr>
              <a:lstStyle/>
              <a:p>
                <a:r>
                  <a:rPr lang="en-US" sz="2800" dirty="0">
                    <a:solidFill>
                      <a:schemeClr val="accent4">
                        <a:lumMod val="50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Output options</a:t>
                </a:r>
              </a:p>
            </p:txBody>
          </p:sp>
          <p:sp>
            <p:nvSpPr>
              <p:cNvPr id="10" name="TextBox 9">
                <a:extLst>
                  <a:ext uri="{FF2B5EF4-FFF2-40B4-BE49-F238E27FC236}">
                    <a16:creationId xmlns:a16="http://schemas.microsoft.com/office/drawing/2014/main" id="{4D9227D7-432C-4BEC-ADFC-6EA1C6CCFB26}"/>
                  </a:ext>
                  <a:ext uri="{C183D7F6-B498-43B3-948B-1728B52AA6E4}">
                    <adec:decorative xmlns:adec="http://schemas.microsoft.com/office/drawing/2017/decorative" val="1"/>
                  </a:ext>
                </a:extLst>
              </p:cNvPr>
              <p:cNvSpPr txBox="1"/>
              <p:nvPr/>
            </p:nvSpPr>
            <p:spPr>
              <a:xfrm>
                <a:off x="8506326" y="4703137"/>
                <a:ext cx="3266574" cy="523220"/>
              </a:xfrm>
              <a:prstGeom prst="rect">
                <a:avLst/>
              </a:prstGeom>
              <a:noFill/>
            </p:spPr>
            <p:txBody>
              <a:bodyPr wrap="square" rtlCol="0">
                <a:spAutoFit/>
              </a:bodyPr>
              <a:lstStyle/>
              <a:p>
                <a:r>
                  <a:rPr lang="en-US" sz="2800" dirty="0">
                    <a:solidFill>
                      <a:schemeClr val="accent4">
                        <a:lumMod val="50000"/>
                      </a:schemeClr>
                    </a:solidFill>
                    <a:latin typeface="Amazon Ember Display" panose="020F0603020204020204" pitchFamily="34" charset="0"/>
                    <a:ea typeface="Amazon Ember Display" panose="020F0603020204020204" pitchFamily="34" charset="0"/>
                    <a:cs typeface="Amazon Ember Display" panose="020F0603020204020204" pitchFamily="34" charset="0"/>
                  </a:rPr>
                  <a:t>SNS notifications</a:t>
                </a:r>
              </a:p>
            </p:txBody>
          </p:sp>
        </p:grpSp>
        <p:cxnSp>
          <p:nvCxnSpPr>
            <p:cNvPr id="12" name="Elbow Connector 26">
              <a:extLst>
                <a:ext uri="{FF2B5EF4-FFF2-40B4-BE49-F238E27FC236}">
                  <a16:creationId xmlns:a16="http://schemas.microsoft.com/office/drawing/2014/main" id="{81296F1A-E54B-426A-A997-06BEEE813BCC}"/>
                </a:ext>
                <a:ext uri="{C183D7F6-B498-43B3-948B-1728B52AA6E4}">
                  <adec:decorative xmlns:adec="http://schemas.microsoft.com/office/drawing/2017/decorative" val="1"/>
                </a:ext>
              </a:extLst>
            </p:cNvPr>
            <p:cNvCxnSpPr>
              <a:endCxn id="10" idx="1"/>
            </p:cNvCxnSpPr>
            <p:nvPr/>
          </p:nvCxnSpPr>
          <p:spPr>
            <a:xfrm>
              <a:off x="7315243" y="3868182"/>
              <a:ext cx="1198683" cy="1449199"/>
            </a:xfrm>
            <a:prstGeom prst="bentConnector3">
              <a:avLst>
                <a:gd name="adj1" fmla="val 48840"/>
              </a:avLst>
            </a:prstGeom>
            <a:ln w="19050">
              <a:solidFill>
                <a:schemeClr val="accent2">
                  <a:lumMod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28">
              <a:extLst>
                <a:ext uri="{FF2B5EF4-FFF2-40B4-BE49-F238E27FC236}">
                  <a16:creationId xmlns:a16="http://schemas.microsoft.com/office/drawing/2014/main" id="{D60D7536-1E80-4CE5-A9D7-B00A907BA7C5}"/>
                </a:ext>
                <a:ext uri="{C183D7F6-B498-43B3-948B-1728B52AA6E4}">
                  <adec:decorative xmlns:adec="http://schemas.microsoft.com/office/drawing/2017/decorative" val="1"/>
                </a:ext>
              </a:extLst>
            </p:cNvPr>
            <p:cNvCxnSpPr>
              <a:endCxn id="7" idx="1"/>
            </p:cNvCxnSpPr>
            <p:nvPr/>
          </p:nvCxnSpPr>
          <p:spPr>
            <a:xfrm rot="5400000" flipH="1" flipV="1">
              <a:off x="7482515" y="2836771"/>
              <a:ext cx="1449200" cy="613621"/>
            </a:xfrm>
            <a:prstGeom prst="bentConnector2">
              <a:avLst/>
            </a:prstGeom>
            <a:ln w="19050">
              <a:solidFill>
                <a:schemeClr val="accent2">
                  <a:lumMod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E02E3C-D6F8-4F58-BBD8-E2DB2D2D7E3E}"/>
                </a:ext>
                <a:ext uri="{C183D7F6-B498-43B3-948B-1728B52AA6E4}">
                  <adec:decorative xmlns:adec="http://schemas.microsoft.com/office/drawing/2017/decorative" val="1"/>
                </a:ext>
              </a:extLst>
            </p:cNvPr>
            <p:cNvCxnSpPr>
              <a:endCxn id="8" idx="1"/>
            </p:cNvCxnSpPr>
            <p:nvPr/>
          </p:nvCxnSpPr>
          <p:spPr>
            <a:xfrm>
              <a:off x="7900304" y="3385114"/>
              <a:ext cx="613622" cy="0"/>
            </a:xfrm>
            <a:prstGeom prst="straightConnector1">
              <a:avLst/>
            </a:prstGeom>
            <a:ln w="19050">
              <a:solidFill>
                <a:schemeClr val="accent2">
                  <a:lumMod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D53F1E-B7C4-4F43-9829-7FA7323098F0}"/>
                </a:ext>
                <a:ext uri="{C183D7F6-B498-43B3-948B-1728B52AA6E4}">
                  <adec:decorative xmlns:adec="http://schemas.microsoft.com/office/drawing/2017/decorative" val="1"/>
                </a:ext>
              </a:extLst>
            </p:cNvPr>
            <p:cNvCxnSpPr>
              <a:endCxn id="9" idx="1"/>
            </p:cNvCxnSpPr>
            <p:nvPr/>
          </p:nvCxnSpPr>
          <p:spPr>
            <a:xfrm>
              <a:off x="7914584" y="4351247"/>
              <a:ext cx="599342" cy="0"/>
            </a:xfrm>
            <a:prstGeom prst="straightConnector1">
              <a:avLst/>
            </a:prstGeom>
            <a:ln w="19050">
              <a:solidFill>
                <a:schemeClr val="accent2">
                  <a:lumMod val="2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1AC7F1-A681-449E-95EC-941E7498D424}"/>
                </a:ext>
                <a:ext uri="{C183D7F6-B498-43B3-948B-1728B52AA6E4}">
                  <adec:decorative xmlns:adec="http://schemas.microsoft.com/office/drawing/2017/decorative" val="1"/>
                </a:ext>
              </a:extLst>
            </p:cNvPr>
            <p:cNvCxnSpPr/>
            <p:nvPr/>
          </p:nvCxnSpPr>
          <p:spPr>
            <a:xfrm>
              <a:off x="7623579" y="1880639"/>
              <a:ext cx="374182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41148C-1133-4DB5-A791-ED85984537FA}"/>
                </a:ext>
                <a:ext uri="{C183D7F6-B498-43B3-948B-1728B52AA6E4}">
                  <adec:decorative xmlns:adec="http://schemas.microsoft.com/office/drawing/2017/decorative" val="0"/>
                </a:ext>
              </a:extLst>
            </p:cNvPr>
            <p:cNvSpPr txBox="1"/>
            <p:nvPr/>
          </p:nvSpPr>
          <p:spPr>
            <a:xfrm>
              <a:off x="294348" y="5000639"/>
              <a:ext cx="7020895" cy="369332"/>
            </a:xfrm>
            <a:prstGeom prst="rect">
              <a:avLst/>
            </a:prstGeom>
            <a:noFill/>
          </p:spPr>
          <p:txBody>
            <a:bodyPr wrap="square" rtlCol="0">
              <a:spAutoFit/>
            </a:body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Sample command document named CloudWatchAgentUpdate</a:t>
              </a:r>
            </a:p>
          </p:txBody>
        </p:sp>
      </p:grpSp>
    </p:spTree>
    <p:custDataLst>
      <p:tags r:id="rId1"/>
    </p:custDataLst>
    <p:extLst>
      <p:ext uri="{BB962C8B-B14F-4D97-AF65-F5344CB8AC3E}">
        <p14:creationId xmlns:p14="http://schemas.microsoft.com/office/powerpoint/2010/main" val="3710965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3B506885-6703-45C4-A0E2-8D4DAA7C563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38</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State Manager</a:t>
            </a:r>
          </a:p>
        </p:txBody>
      </p:sp>
      <p:grpSp>
        <p:nvGrpSpPr>
          <p:cNvPr id="2" name="Group 1">
            <a:extLst>
              <a:ext uri="{FF2B5EF4-FFF2-40B4-BE49-F238E27FC236}">
                <a16:creationId xmlns:a16="http://schemas.microsoft.com/office/drawing/2014/main" id="{6EA21E33-0F73-40A9-AA07-BE0CF8775694}"/>
              </a:ext>
              <a:ext uri="{C183D7F6-B498-43B3-948B-1728B52AA6E4}">
                <adec:decorative xmlns:adec="http://schemas.microsoft.com/office/drawing/2017/decorative" val="1"/>
              </a:ext>
            </a:extLst>
          </p:cNvPr>
          <p:cNvGrpSpPr/>
          <p:nvPr/>
        </p:nvGrpSpPr>
        <p:grpSpPr>
          <a:xfrm>
            <a:off x="637520" y="1550502"/>
            <a:ext cx="11027186" cy="4308882"/>
            <a:chOff x="637520" y="1550502"/>
            <a:chExt cx="11027186" cy="4308882"/>
          </a:xfrm>
        </p:grpSpPr>
        <p:grpSp>
          <p:nvGrpSpPr>
            <p:cNvPr id="21" name="Group 20">
              <a:extLst>
                <a:ext uri="{FF2B5EF4-FFF2-40B4-BE49-F238E27FC236}">
                  <a16:creationId xmlns:a16="http://schemas.microsoft.com/office/drawing/2014/main" id="{68D0B134-9CD6-4A96-8D2A-4031D9D9F6B3}"/>
                </a:ext>
                <a:ext uri="{C183D7F6-B498-43B3-948B-1728B52AA6E4}">
                  <adec:decorative xmlns:adec="http://schemas.microsoft.com/office/drawing/2017/decorative" val="1"/>
                </a:ext>
              </a:extLst>
            </p:cNvPr>
            <p:cNvGrpSpPr/>
            <p:nvPr/>
          </p:nvGrpSpPr>
          <p:grpSpPr>
            <a:xfrm>
              <a:off x="637520" y="1550502"/>
              <a:ext cx="11027186" cy="4308882"/>
              <a:chOff x="637520" y="1550502"/>
              <a:chExt cx="11027186" cy="4308882"/>
            </a:xfrm>
          </p:grpSpPr>
          <p:pic>
            <p:nvPicPr>
              <p:cNvPr id="7" name="Graphic 70">
                <a:extLst>
                  <a:ext uri="{FF2B5EF4-FFF2-40B4-BE49-F238E27FC236}">
                    <a16:creationId xmlns:a16="http://schemas.microsoft.com/office/drawing/2014/main" id="{4247F547-C4C2-4A4F-8AB2-0FE65E3B01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9777" y="1550502"/>
                <a:ext cx="981133" cy="981133"/>
              </a:xfrm>
              <a:prstGeom prst="rect">
                <a:avLst/>
              </a:prstGeom>
            </p:spPr>
          </p:pic>
          <p:grpSp>
            <p:nvGrpSpPr>
              <p:cNvPr id="20" name="Group 19">
                <a:extLst>
                  <a:ext uri="{FF2B5EF4-FFF2-40B4-BE49-F238E27FC236}">
                    <a16:creationId xmlns:a16="http://schemas.microsoft.com/office/drawing/2014/main" id="{77C170A3-5CB6-4E8E-B37B-999440FF4BC0}"/>
                  </a:ext>
                </a:extLst>
              </p:cNvPr>
              <p:cNvGrpSpPr/>
              <p:nvPr/>
            </p:nvGrpSpPr>
            <p:grpSpPr>
              <a:xfrm>
                <a:off x="637520" y="3341414"/>
                <a:ext cx="11027186" cy="2517970"/>
                <a:chOff x="637520" y="3341414"/>
                <a:chExt cx="11027186" cy="2517970"/>
              </a:xfrm>
            </p:grpSpPr>
            <p:sp>
              <p:nvSpPr>
                <p:cNvPr id="8" name="Rectangle 7">
                  <a:extLst>
                    <a:ext uri="{FF2B5EF4-FFF2-40B4-BE49-F238E27FC236}">
                      <a16:creationId xmlns:a16="http://schemas.microsoft.com/office/drawing/2014/main" id="{037D5E7E-3636-44D2-901B-99ABEACAC0E1}"/>
                    </a:ext>
                    <a:ext uri="{C183D7F6-B498-43B3-948B-1728B52AA6E4}">
                      <adec:decorative xmlns:adec="http://schemas.microsoft.com/office/drawing/2017/decorative" val="1"/>
                    </a:ext>
                  </a:extLst>
                </p:cNvPr>
                <p:cNvSpPr/>
                <p:nvPr/>
              </p:nvSpPr>
              <p:spPr>
                <a:xfrm>
                  <a:off x="637520"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0" name="Rectangle 9">
                  <a:extLst>
                    <a:ext uri="{FF2B5EF4-FFF2-40B4-BE49-F238E27FC236}">
                      <a16:creationId xmlns:a16="http://schemas.microsoft.com/office/drawing/2014/main" id="{CBC7F800-3CE6-4B32-84B4-A0A2D12677B5}"/>
                    </a:ext>
                    <a:ext uri="{C183D7F6-B498-43B3-948B-1728B52AA6E4}">
                      <adec:decorative xmlns:adec="http://schemas.microsoft.com/office/drawing/2017/decorative" val="1"/>
                    </a:ext>
                  </a:extLst>
                </p:cNvPr>
                <p:cNvSpPr/>
                <p:nvPr/>
              </p:nvSpPr>
              <p:spPr>
                <a:xfrm>
                  <a:off x="3563229"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2" name="Rectangle 11">
                  <a:extLst>
                    <a:ext uri="{FF2B5EF4-FFF2-40B4-BE49-F238E27FC236}">
                      <a16:creationId xmlns:a16="http://schemas.microsoft.com/office/drawing/2014/main" id="{907BE906-0E12-4F4D-B133-11E37DC8101B}"/>
                    </a:ext>
                    <a:ext uri="{C183D7F6-B498-43B3-948B-1728B52AA6E4}">
                      <adec:decorative xmlns:adec="http://schemas.microsoft.com/office/drawing/2017/decorative" val="1"/>
                    </a:ext>
                  </a:extLst>
                </p:cNvPr>
                <p:cNvSpPr/>
                <p:nvPr/>
              </p:nvSpPr>
              <p:spPr>
                <a:xfrm>
                  <a:off x="6488938"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4" name="Rectangle 13">
                  <a:extLst>
                    <a:ext uri="{FF2B5EF4-FFF2-40B4-BE49-F238E27FC236}">
                      <a16:creationId xmlns:a16="http://schemas.microsoft.com/office/drawing/2014/main" id="{EEE33E00-867D-4A40-9299-B89D34CCA4DD}"/>
                    </a:ext>
                    <a:ext uri="{C183D7F6-B498-43B3-948B-1728B52AA6E4}">
                      <adec:decorative xmlns:adec="http://schemas.microsoft.com/office/drawing/2017/decorative" val="1"/>
                    </a:ext>
                  </a:extLst>
                </p:cNvPr>
                <p:cNvSpPr/>
                <p:nvPr/>
              </p:nvSpPr>
              <p:spPr>
                <a:xfrm>
                  <a:off x="9414648" y="3341414"/>
                  <a:ext cx="2250058" cy="25179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16" name="Graphic 63">
                  <a:extLst>
                    <a:ext uri="{FF2B5EF4-FFF2-40B4-BE49-F238E27FC236}">
                      <a16:creationId xmlns:a16="http://schemas.microsoft.com/office/drawing/2014/main" id="{D2946B56-D5A5-407E-A364-9BAA76915B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4466" y="3833731"/>
                  <a:ext cx="853457" cy="853457"/>
                </a:xfrm>
                <a:prstGeom prst="rect">
                  <a:avLst/>
                </a:prstGeom>
              </p:spPr>
            </p:pic>
            <p:pic>
              <p:nvPicPr>
                <p:cNvPr id="17" name="Picture 16">
                  <a:extLst>
                    <a:ext uri="{FF2B5EF4-FFF2-40B4-BE49-F238E27FC236}">
                      <a16:creationId xmlns:a16="http://schemas.microsoft.com/office/drawing/2014/main" id="{9C97E670-660D-4F5C-87AB-CBE6710F11D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6194" y="3574659"/>
                  <a:ext cx="1371600" cy="1371600"/>
                </a:xfrm>
                <a:prstGeom prst="rect">
                  <a:avLst/>
                </a:prstGeom>
              </p:spPr>
            </p:pic>
            <p:pic>
              <p:nvPicPr>
                <p:cNvPr id="18" name="Picture 17">
                  <a:extLst>
                    <a:ext uri="{FF2B5EF4-FFF2-40B4-BE49-F238E27FC236}">
                      <a16:creationId xmlns:a16="http://schemas.microsoft.com/office/drawing/2014/main" id="{ED1A1C58-7426-4FC3-B529-20B56299F37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455" y="3846797"/>
                  <a:ext cx="1209605" cy="827324"/>
                </a:xfrm>
                <a:prstGeom prst="rect">
                  <a:avLst/>
                </a:prstGeom>
              </p:spPr>
            </p:pic>
            <p:pic>
              <p:nvPicPr>
                <p:cNvPr id="19" name="Graphic 67">
                  <a:extLst>
                    <a:ext uri="{FF2B5EF4-FFF2-40B4-BE49-F238E27FC236}">
                      <a16:creationId xmlns:a16="http://schemas.microsoft.com/office/drawing/2014/main" id="{33663B94-8548-4812-AE8B-0DC5CCC98F8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26588" y="3847370"/>
                  <a:ext cx="826178" cy="826178"/>
                </a:xfrm>
                <a:prstGeom prst="rect">
                  <a:avLst/>
                </a:prstGeom>
              </p:spPr>
            </p:pic>
          </p:grpSp>
        </p:grpSp>
        <p:sp>
          <p:nvSpPr>
            <p:cNvPr id="6" name="TextBox 5">
              <a:extLst>
                <a:ext uri="{FF2B5EF4-FFF2-40B4-BE49-F238E27FC236}">
                  <a16:creationId xmlns:a16="http://schemas.microsoft.com/office/drawing/2014/main" id="{8962D367-5740-4740-8A9A-9552A860B51F}"/>
                </a:ext>
                <a:ext uri="{C183D7F6-B498-43B3-948B-1728B52AA6E4}">
                  <adec:decorative xmlns:adec="http://schemas.microsoft.com/office/drawing/2017/decorative" val="0"/>
                </a:ext>
              </a:extLst>
            </p:cNvPr>
            <p:cNvSpPr txBox="1"/>
            <p:nvPr/>
          </p:nvSpPr>
          <p:spPr>
            <a:xfrm>
              <a:off x="776668" y="2539095"/>
              <a:ext cx="2250058" cy="400110"/>
            </a:xfrm>
            <a:prstGeom prst="rect">
              <a:avLst/>
            </a:prstGeom>
            <a:noFill/>
          </p:spPr>
          <p:txBody>
            <a:bodyPr wrap="square" rtlCol="0">
              <a:spAutoFit/>
            </a:bodyPr>
            <a:lstStyle/>
            <a:p>
              <a:pPr algn="ctr"/>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State Manager</a:t>
              </a:r>
            </a:p>
          </p:txBody>
        </p:sp>
      </p:grpSp>
      <p:sp>
        <p:nvSpPr>
          <p:cNvPr id="5" name="Content Placeholder 2">
            <a:extLst>
              <a:ext uri="{FF2B5EF4-FFF2-40B4-BE49-F238E27FC236}">
                <a16:creationId xmlns:a16="http://schemas.microsoft.com/office/drawing/2014/main" id="{F16322A1-DA66-4B70-AFE3-84186187B166}"/>
              </a:ext>
            </a:extLst>
          </p:cNvPr>
          <p:cNvSpPr txBox="1">
            <a:spLocks/>
          </p:cNvSpPr>
          <p:nvPr/>
        </p:nvSpPr>
        <p:spPr>
          <a:xfrm>
            <a:off x="3299790" y="1234144"/>
            <a:ext cx="8290229" cy="1787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Maintain a consistent configuration of your Amazon EC2 instances or on-premises instances.</a:t>
            </a:r>
          </a:p>
        </p:txBody>
      </p:sp>
      <p:sp>
        <p:nvSpPr>
          <p:cNvPr id="22" name="One">
            <a:extLst>
              <a:ext uri="{FF2B5EF4-FFF2-40B4-BE49-F238E27FC236}">
                <a16:creationId xmlns:a16="http://schemas.microsoft.com/office/drawing/2014/main" id="{2BED5366-EBE1-4FEC-BBCF-8E3574B274BB}"/>
              </a:ext>
              <a:ext uri="{C183D7F6-B498-43B3-948B-1728B52AA6E4}">
                <adec:decorative xmlns:adec="http://schemas.microsoft.com/office/drawing/2017/decorative" val="1"/>
              </a:ext>
            </a:extLst>
          </p:cNvPr>
          <p:cNvSpPr>
            <a:spLocks noChangeAspect="1"/>
          </p:cNvSpPr>
          <p:nvPr/>
        </p:nvSpPr>
        <p:spPr>
          <a:xfrm>
            <a:off x="1532596"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sp>
        <p:nvSpPr>
          <p:cNvPr id="9" name="TextBox 8">
            <a:extLst>
              <a:ext uri="{FF2B5EF4-FFF2-40B4-BE49-F238E27FC236}">
                <a16:creationId xmlns:a16="http://schemas.microsoft.com/office/drawing/2014/main" id="{ABA05314-F5B8-4D2A-8BFD-60025AA28DF2}"/>
              </a:ext>
            </a:extLst>
          </p:cNvPr>
          <p:cNvSpPr txBox="1"/>
          <p:nvPr/>
        </p:nvSpPr>
        <p:spPr>
          <a:xfrm>
            <a:off x="716816" y="4854900"/>
            <a:ext cx="2088761" cy="1004483"/>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Choose or create an automation document.</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3" name="Two">
            <a:extLst>
              <a:ext uri="{FF2B5EF4-FFF2-40B4-BE49-F238E27FC236}">
                <a16:creationId xmlns:a16="http://schemas.microsoft.com/office/drawing/2014/main" id="{3887A81A-8602-4D3E-97C6-8B806B77F39E}"/>
              </a:ext>
              <a:ext uri="{C183D7F6-B498-43B3-948B-1728B52AA6E4}">
                <adec:decorative xmlns:adec="http://schemas.microsoft.com/office/drawing/2017/decorative" val="1"/>
              </a:ext>
            </a:extLst>
          </p:cNvPr>
          <p:cNvSpPr>
            <a:spLocks noChangeAspect="1"/>
          </p:cNvSpPr>
          <p:nvPr/>
        </p:nvSpPr>
        <p:spPr>
          <a:xfrm>
            <a:off x="4462233"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sp>
        <p:nvSpPr>
          <p:cNvPr id="11" name="TextBox 10">
            <a:extLst>
              <a:ext uri="{FF2B5EF4-FFF2-40B4-BE49-F238E27FC236}">
                <a16:creationId xmlns:a16="http://schemas.microsoft.com/office/drawing/2014/main" id="{400E87A1-B3E6-4C0E-BE4B-8B5065D87710}"/>
              </a:ext>
            </a:extLst>
          </p:cNvPr>
          <p:cNvSpPr txBox="1"/>
          <p:nvPr/>
        </p:nvSpPr>
        <p:spPr>
          <a:xfrm>
            <a:off x="3582718" y="4868251"/>
            <a:ext cx="2213749" cy="991132"/>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Associate your instances with the document.</a:t>
            </a:r>
          </a:p>
        </p:txBody>
      </p:sp>
      <p:sp>
        <p:nvSpPr>
          <p:cNvPr id="24" name="Three">
            <a:extLst>
              <a:ext uri="{FF2B5EF4-FFF2-40B4-BE49-F238E27FC236}">
                <a16:creationId xmlns:a16="http://schemas.microsoft.com/office/drawing/2014/main" id="{7AFEE9D7-66AB-4C44-A036-51759A512D96}"/>
              </a:ext>
              <a:ext uri="{C183D7F6-B498-43B3-948B-1728B52AA6E4}">
                <adec:decorative xmlns:adec="http://schemas.microsoft.com/office/drawing/2017/decorative" val="1"/>
              </a:ext>
            </a:extLst>
          </p:cNvPr>
          <p:cNvSpPr>
            <a:spLocks noChangeAspect="1"/>
          </p:cNvSpPr>
          <p:nvPr/>
        </p:nvSpPr>
        <p:spPr>
          <a:xfrm>
            <a:off x="7379371"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sp>
        <p:nvSpPr>
          <p:cNvPr id="13" name="TextBox 12">
            <a:extLst>
              <a:ext uri="{FF2B5EF4-FFF2-40B4-BE49-F238E27FC236}">
                <a16:creationId xmlns:a16="http://schemas.microsoft.com/office/drawing/2014/main" id="{7B8815AE-080F-4CEE-8EC2-079375B5B621}"/>
              </a:ext>
            </a:extLst>
          </p:cNvPr>
          <p:cNvSpPr txBox="1"/>
          <p:nvPr/>
        </p:nvSpPr>
        <p:spPr>
          <a:xfrm>
            <a:off x="6488938" y="4855289"/>
            <a:ext cx="2250058" cy="1004093"/>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Specify a schedule for the state.</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5" name="Four">
            <a:extLst>
              <a:ext uri="{FF2B5EF4-FFF2-40B4-BE49-F238E27FC236}">
                <a16:creationId xmlns:a16="http://schemas.microsoft.com/office/drawing/2014/main" id="{C3E53399-B62D-4408-855B-F5194B9A076A}"/>
              </a:ext>
              <a:ext uri="{C183D7F6-B498-43B3-948B-1728B52AA6E4}">
                <adec:decorative xmlns:adec="http://schemas.microsoft.com/office/drawing/2017/decorative" val="1"/>
              </a:ext>
            </a:extLst>
          </p:cNvPr>
          <p:cNvSpPr>
            <a:spLocks noChangeAspect="1"/>
          </p:cNvSpPr>
          <p:nvPr/>
        </p:nvSpPr>
        <p:spPr>
          <a:xfrm>
            <a:off x="10311078" y="3113274"/>
            <a:ext cx="457200" cy="457200"/>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4</a:t>
            </a:r>
          </a:p>
        </p:txBody>
      </p:sp>
      <p:sp>
        <p:nvSpPr>
          <p:cNvPr id="15" name="TextBox 14">
            <a:extLst>
              <a:ext uri="{FF2B5EF4-FFF2-40B4-BE49-F238E27FC236}">
                <a16:creationId xmlns:a16="http://schemas.microsoft.com/office/drawing/2014/main" id="{1167DA86-E589-4FA8-B60B-A05A25F2E4B9}"/>
              </a:ext>
            </a:extLst>
          </p:cNvPr>
          <p:cNvSpPr txBox="1"/>
          <p:nvPr/>
        </p:nvSpPr>
        <p:spPr>
          <a:xfrm>
            <a:off x="9414648" y="4854901"/>
            <a:ext cx="2250058" cy="1004092"/>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(Optional) Write output data to Amazon S3.</a:t>
            </a:r>
            <a:endParaRPr lang="en-US" sz="3733" b="1"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2942159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3B506885-6703-45C4-A0E2-8D4DAA7C5634}"/>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39</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Patch Manager and patch policies</a:t>
            </a:r>
          </a:p>
        </p:txBody>
      </p:sp>
      <p:grpSp>
        <p:nvGrpSpPr>
          <p:cNvPr id="8" name="PatchManagerA">
            <a:extLst>
              <a:ext uri="{FF2B5EF4-FFF2-40B4-BE49-F238E27FC236}">
                <a16:creationId xmlns:a16="http://schemas.microsoft.com/office/drawing/2014/main" id="{4277CE7E-A6D4-426E-AC90-64531F5ED744}"/>
              </a:ext>
              <a:ext uri="{C183D7F6-B498-43B3-948B-1728B52AA6E4}">
                <adec:decorative xmlns:adec="http://schemas.microsoft.com/office/drawing/2017/decorative" val="1"/>
              </a:ext>
            </a:extLst>
          </p:cNvPr>
          <p:cNvGrpSpPr/>
          <p:nvPr/>
        </p:nvGrpSpPr>
        <p:grpSpPr>
          <a:xfrm>
            <a:off x="637520" y="1464291"/>
            <a:ext cx="11027186" cy="4395093"/>
            <a:chOff x="637520" y="1464291"/>
            <a:chExt cx="11027186" cy="4395093"/>
          </a:xfrm>
        </p:grpSpPr>
        <p:sp>
          <p:nvSpPr>
            <p:cNvPr id="6" name="TextBox 5">
              <a:extLst>
                <a:ext uri="{FF2B5EF4-FFF2-40B4-BE49-F238E27FC236}">
                  <a16:creationId xmlns:a16="http://schemas.microsoft.com/office/drawing/2014/main" id="{8962D367-5740-4740-8A9A-9552A860B51F}"/>
                </a:ext>
                <a:ext uri="{C183D7F6-B498-43B3-948B-1728B52AA6E4}">
                  <adec:decorative xmlns:adec="http://schemas.microsoft.com/office/drawing/2017/decorative" val="0"/>
                </a:ext>
              </a:extLst>
            </p:cNvPr>
            <p:cNvSpPr txBox="1"/>
            <p:nvPr/>
          </p:nvSpPr>
          <p:spPr>
            <a:xfrm>
              <a:off x="776668" y="2539095"/>
              <a:ext cx="2250058" cy="400110"/>
            </a:xfrm>
            <a:prstGeom prst="rect">
              <a:avLst/>
            </a:prstGeom>
            <a:noFill/>
          </p:spPr>
          <p:txBody>
            <a:bodyPr wrap="square" rtlCol="0">
              <a:spAutoFit/>
            </a:bodyPr>
            <a:lstStyle/>
            <a:p>
              <a:pPr algn="ctr"/>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Patch Manager</a:t>
              </a:r>
            </a:p>
          </p:txBody>
        </p:sp>
        <p:grpSp>
          <p:nvGrpSpPr>
            <p:cNvPr id="7" name="BigParts">
              <a:extLst>
                <a:ext uri="{FF2B5EF4-FFF2-40B4-BE49-F238E27FC236}">
                  <a16:creationId xmlns:a16="http://schemas.microsoft.com/office/drawing/2014/main" id="{D776DB2B-F1B5-405F-AA76-1FB4D4359D3E}"/>
                </a:ext>
              </a:extLst>
            </p:cNvPr>
            <p:cNvGrpSpPr/>
            <p:nvPr/>
          </p:nvGrpSpPr>
          <p:grpSpPr>
            <a:xfrm>
              <a:off x="637520" y="1464291"/>
              <a:ext cx="11027186" cy="4395093"/>
              <a:chOff x="637520" y="1464291"/>
              <a:chExt cx="11027186" cy="4395093"/>
            </a:xfrm>
          </p:grpSpPr>
          <p:pic>
            <p:nvPicPr>
              <p:cNvPr id="21" name="Graphic 68">
                <a:extLst>
                  <a:ext uri="{FF2B5EF4-FFF2-40B4-BE49-F238E27FC236}">
                    <a16:creationId xmlns:a16="http://schemas.microsoft.com/office/drawing/2014/main" id="{652DCA38-F3A7-4DE8-AB5D-C4E81DDDA9D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7894" y="1464291"/>
                <a:ext cx="947606" cy="947606"/>
              </a:xfrm>
              <a:prstGeom prst="rect">
                <a:avLst/>
              </a:prstGeom>
            </p:spPr>
          </p:pic>
          <p:grpSp>
            <p:nvGrpSpPr>
              <p:cNvPr id="22" name="Group 21">
                <a:extLst>
                  <a:ext uri="{FF2B5EF4-FFF2-40B4-BE49-F238E27FC236}">
                    <a16:creationId xmlns:a16="http://schemas.microsoft.com/office/drawing/2014/main" id="{2D33CD41-0CA9-4717-92C0-34E37F5D25AC}"/>
                  </a:ext>
                </a:extLst>
              </p:cNvPr>
              <p:cNvGrpSpPr/>
              <p:nvPr/>
            </p:nvGrpSpPr>
            <p:grpSpPr>
              <a:xfrm>
                <a:off x="637520" y="3113274"/>
                <a:ext cx="2250058" cy="2746110"/>
                <a:chOff x="637520" y="3113274"/>
                <a:chExt cx="2250058" cy="2746110"/>
              </a:xfrm>
            </p:grpSpPr>
            <p:sp>
              <p:nvSpPr>
                <p:cNvPr id="23" name="Rectangle 22">
                  <a:extLst>
                    <a:ext uri="{FF2B5EF4-FFF2-40B4-BE49-F238E27FC236}">
                      <a16:creationId xmlns:a16="http://schemas.microsoft.com/office/drawing/2014/main" id="{F78D6A9F-2E7E-4471-B566-FD305D6DB928}"/>
                    </a:ext>
                    <a:ext uri="{C183D7F6-B498-43B3-948B-1728B52AA6E4}">
                      <adec:decorative xmlns:adec="http://schemas.microsoft.com/office/drawing/2017/decorative" val="1"/>
                    </a:ext>
                  </a:extLst>
                </p:cNvPr>
                <p:cNvSpPr/>
                <p:nvPr/>
              </p:nvSpPr>
              <p:spPr>
                <a:xfrm>
                  <a:off x="637520" y="3341414"/>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4" name="TextBox 23">
                  <a:extLst>
                    <a:ext uri="{FF2B5EF4-FFF2-40B4-BE49-F238E27FC236}">
                      <a16:creationId xmlns:a16="http://schemas.microsoft.com/office/drawing/2014/main" id="{D5E17E28-14EC-46B5-B7CA-BC682A9C5624}"/>
                    </a:ext>
                  </a:extLst>
                </p:cNvPr>
                <p:cNvSpPr txBox="1"/>
                <p:nvPr/>
              </p:nvSpPr>
              <p:spPr>
                <a:xfrm>
                  <a:off x="716816" y="4854900"/>
                  <a:ext cx="2170761" cy="1004483"/>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Specify an operation:</a:t>
                  </a:r>
                </a:p>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Scan or Scan and install.</a:t>
                  </a:r>
                </a:p>
              </p:txBody>
            </p:sp>
            <p:pic>
              <p:nvPicPr>
                <p:cNvPr id="25" name="Picture 24">
                  <a:extLst>
                    <a:ext uri="{FF2B5EF4-FFF2-40B4-BE49-F238E27FC236}">
                      <a16:creationId xmlns:a16="http://schemas.microsoft.com/office/drawing/2014/main" id="{9A2A27AE-8768-4ED9-949D-8AE0BAFA0E7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396" y="3527413"/>
                  <a:ext cx="1371600" cy="1371600"/>
                </a:xfrm>
                <a:prstGeom prst="rect">
                  <a:avLst/>
                </a:prstGeom>
              </p:spPr>
            </p:pic>
            <p:sp>
              <p:nvSpPr>
                <p:cNvPr id="26" name="Oval 25">
                  <a:extLst>
                    <a:ext uri="{FF2B5EF4-FFF2-40B4-BE49-F238E27FC236}">
                      <a16:creationId xmlns:a16="http://schemas.microsoft.com/office/drawing/2014/main" id="{A1416470-2C57-4EB5-AB16-7E81B94BCF14}"/>
                    </a:ext>
                    <a:ext uri="{C183D7F6-B498-43B3-948B-1728B52AA6E4}">
                      <adec:decorative xmlns:adec="http://schemas.microsoft.com/office/drawing/2017/decorative" val="1"/>
                    </a:ext>
                  </a:extLst>
                </p:cNvPr>
                <p:cNvSpPr>
                  <a:spLocks noChangeAspect="1"/>
                </p:cNvSpPr>
                <p:nvPr/>
              </p:nvSpPr>
              <p:spPr>
                <a:xfrm>
                  <a:off x="1532596" y="311327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grpSp>
          <p:grpSp>
            <p:nvGrpSpPr>
              <p:cNvPr id="28" name="Group 27">
                <a:extLst>
                  <a:ext uri="{FF2B5EF4-FFF2-40B4-BE49-F238E27FC236}">
                    <a16:creationId xmlns:a16="http://schemas.microsoft.com/office/drawing/2014/main" id="{1CBCB9C2-08CE-4916-956E-FDB293D46855}"/>
                  </a:ext>
                </a:extLst>
              </p:cNvPr>
              <p:cNvGrpSpPr/>
              <p:nvPr/>
            </p:nvGrpSpPr>
            <p:grpSpPr>
              <a:xfrm>
                <a:off x="3563229" y="3113274"/>
                <a:ext cx="2250058" cy="2746110"/>
                <a:chOff x="3808632" y="3113274"/>
                <a:chExt cx="2250058" cy="2746110"/>
              </a:xfrm>
            </p:grpSpPr>
            <p:sp>
              <p:nvSpPr>
                <p:cNvPr id="29" name="Rectangle 28">
                  <a:extLst>
                    <a:ext uri="{FF2B5EF4-FFF2-40B4-BE49-F238E27FC236}">
                      <a16:creationId xmlns:a16="http://schemas.microsoft.com/office/drawing/2014/main" id="{241D5469-E6C3-409B-B5F1-13EACC979162}"/>
                    </a:ext>
                    <a:ext uri="{C183D7F6-B498-43B3-948B-1728B52AA6E4}">
                      <adec:decorative xmlns:adec="http://schemas.microsoft.com/office/drawing/2017/decorative" val="1"/>
                    </a:ext>
                  </a:extLst>
                </p:cNvPr>
                <p:cNvSpPr/>
                <p:nvPr/>
              </p:nvSpPr>
              <p:spPr>
                <a:xfrm>
                  <a:off x="3808632" y="3341414"/>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0" name="TextBox 29">
                  <a:extLst>
                    <a:ext uri="{FF2B5EF4-FFF2-40B4-BE49-F238E27FC236}">
                      <a16:creationId xmlns:a16="http://schemas.microsoft.com/office/drawing/2014/main" id="{24D8A3C7-D367-4B1F-811B-D80A66C4BA52}"/>
                    </a:ext>
                  </a:extLst>
                </p:cNvPr>
                <p:cNvSpPr txBox="1"/>
                <p:nvPr/>
              </p:nvSpPr>
              <p:spPr>
                <a:xfrm>
                  <a:off x="3828121" y="4868251"/>
                  <a:ext cx="2213749" cy="991132"/>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Specify a schedule.</a:t>
                  </a:r>
                </a:p>
              </p:txBody>
            </p:sp>
            <p:pic>
              <p:nvPicPr>
                <p:cNvPr id="31" name="Picture 30">
                  <a:extLst>
                    <a:ext uri="{FF2B5EF4-FFF2-40B4-BE49-F238E27FC236}">
                      <a16:creationId xmlns:a16="http://schemas.microsoft.com/office/drawing/2014/main" id="{33146B18-14E6-4F0A-A82A-CF616B31304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2222" y="3527413"/>
                  <a:ext cx="1371600" cy="1371600"/>
                </a:xfrm>
                <a:prstGeom prst="rect">
                  <a:avLst/>
                </a:prstGeom>
              </p:spPr>
            </p:pic>
            <p:sp>
              <p:nvSpPr>
                <p:cNvPr id="32" name="Oval 31">
                  <a:extLst>
                    <a:ext uri="{FF2B5EF4-FFF2-40B4-BE49-F238E27FC236}">
                      <a16:creationId xmlns:a16="http://schemas.microsoft.com/office/drawing/2014/main" id="{0256A748-8B4A-475D-87D3-FE8F190E43AA}"/>
                    </a:ext>
                    <a:ext uri="{C183D7F6-B498-43B3-948B-1728B52AA6E4}">
                      <adec:decorative xmlns:adec="http://schemas.microsoft.com/office/drawing/2017/decorative" val="1"/>
                    </a:ext>
                  </a:extLst>
                </p:cNvPr>
                <p:cNvSpPr>
                  <a:spLocks noChangeAspect="1"/>
                </p:cNvSpPr>
                <p:nvPr/>
              </p:nvSpPr>
              <p:spPr>
                <a:xfrm>
                  <a:off x="4707636" y="311327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grpSp>
          <p:grpSp>
            <p:nvGrpSpPr>
              <p:cNvPr id="33" name="Group 32">
                <a:extLst>
                  <a:ext uri="{FF2B5EF4-FFF2-40B4-BE49-F238E27FC236}">
                    <a16:creationId xmlns:a16="http://schemas.microsoft.com/office/drawing/2014/main" id="{6D1CAD89-D03F-4293-99E6-54B6E49CF497}"/>
                  </a:ext>
                </a:extLst>
              </p:cNvPr>
              <p:cNvGrpSpPr/>
              <p:nvPr/>
            </p:nvGrpSpPr>
            <p:grpSpPr>
              <a:xfrm>
                <a:off x="6488938" y="3113274"/>
                <a:ext cx="2250058" cy="2746110"/>
                <a:chOff x="6674104" y="3113274"/>
                <a:chExt cx="2250058" cy="2746110"/>
              </a:xfrm>
            </p:grpSpPr>
            <p:sp>
              <p:nvSpPr>
                <p:cNvPr id="34" name="Rectangle 33">
                  <a:extLst>
                    <a:ext uri="{FF2B5EF4-FFF2-40B4-BE49-F238E27FC236}">
                      <a16:creationId xmlns:a16="http://schemas.microsoft.com/office/drawing/2014/main" id="{164E1BA6-AEF0-4C99-9F68-DEF8DB87F703}"/>
                    </a:ext>
                    <a:ext uri="{C183D7F6-B498-43B3-948B-1728B52AA6E4}">
                      <adec:decorative xmlns:adec="http://schemas.microsoft.com/office/drawing/2017/decorative" val="1"/>
                    </a:ext>
                  </a:extLst>
                </p:cNvPr>
                <p:cNvSpPr/>
                <p:nvPr/>
              </p:nvSpPr>
              <p:spPr>
                <a:xfrm>
                  <a:off x="6674104" y="3341414"/>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5" name="TextBox 34">
                  <a:extLst>
                    <a:ext uri="{FF2B5EF4-FFF2-40B4-BE49-F238E27FC236}">
                      <a16:creationId xmlns:a16="http://schemas.microsoft.com/office/drawing/2014/main" id="{67FBF3F8-3F78-4F65-B032-8A06B92D4DDD}"/>
                    </a:ext>
                  </a:extLst>
                </p:cNvPr>
                <p:cNvSpPr txBox="1"/>
                <p:nvPr/>
              </p:nvSpPr>
              <p:spPr>
                <a:xfrm>
                  <a:off x="7153681" y="4855290"/>
                  <a:ext cx="1368180" cy="222937"/>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Specify a patch baseline.</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36" name="Picture 35">
                  <a:extLst>
                    <a:ext uri="{FF2B5EF4-FFF2-40B4-BE49-F238E27FC236}">
                      <a16:creationId xmlns:a16="http://schemas.microsoft.com/office/drawing/2014/main" id="{E2680ED2-863F-45EB-A0D4-1B47E5F29BB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9047" y="3527413"/>
                  <a:ext cx="1368180" cy="1371600"/>
                </a:xfrm>
                <a:prstGeom prst="rect">
                  <a:avLst/>
                </a:prstGeom>
              </p:spPr>
            </p:pic>
            <p:sp>
              <p:nvSpPr>
                <p:cNvPr id="50" name="Oval 49">
                  <a:extLst>
                    <a:ext uri="{FF2B5EF4-FFF2-40B4-BE49-F238E27FC236}">
                      <a16:creationId xmlns:a16="http://schemas.microsoft.com/office/drawing/2014/main" id="{1D613F5E-C996-4067-85B2-442DEA19597A}"/>
                    </a:ext>
                    <a:ext uri="{C183D7F6-B498-43B3-948B-1728B52AA6E4}">
                      <adec:decorative xmlns:adec="http://schemas.microsoft.com/office/drawing/2017/decorative" val="1"/>
                    </a:ext>
                  </a:extLst>
                </p:cNvPr>
                <p:cNvSpPr>
                  <a:spLocks noChangeAspect="1"/>
                </p:cNvSpPr>
                <p:nvPr/>
              </p:nvSpPr>
              <p:spPr>
                <a:xfrm>
                  <a:off x="7564537" y="311327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grpSp>
          <p:grpSp>
            <p:nvGrpSpPr>
              <p:cNvPr id="51" name="Group 50">
                <a:extLst>
                  <a:ext uri="{FF2B5EF4-FFF2-40B4-BE49-F238E27FC236}">
                    <a16:creationId xmlns:a16="http://schemas.microsoft.com/office/drawing/2014/main" id="{A1E113B0-ABE8-4FF2-A32F-2892F6EDCA02}"/>
                  </a:ext>
                </a:extLst>
              </p:cNvPr>
              <p:cNvGrpSpPr/>
              <p:nvPr/>
            </p:nvGrpSpPr>
            <p:grpSpPr>
              <a:xfrm>
                <a:off x="9414648" y="3113274"/>
                <a:ext cx="2250058" cy="2746110"/>
                <a:chOff x="9414648" y="3113274"/>
                <a:chExt cx="2250058" cy="2746110"/>
              </a:xfrm>
            </p:grpSpPr>
            <p:sp>
              <p:nvSpPr>
                <p:cNvPr id="52" name="Rectangle 51">
                  <a:extLst>
                    <a:ext uri="{FF2B5EF4-FFF2-40B4-BE49-F238E27FC236}">
                      <a16:creationId xmlns:a16="http://schemas.microsoft.com/office/drawing/2014/main" id="{8CC62106-703E-469F-93F9-1C84E795A5D9}"/>
                    </a:ext>
                    <a:ext uri="{C183D7F6-B498-43B3-948B-1728B52AA6E4}">
                      <adec:decorative xmlns:adec="http://schemas.microsoft.com/office/drawing/2017/decorative" val="1"/>
                    </a:ext>
                  </a:extLst>
                </p:cNvPr>
                <p:cNvSpPr/>
                <p:nvPr/>
              </p:nvSpPr>
              <p:spPr>
                <a:xfrm>
                  <a:off x="9414648" y="3341414"/>
                  <a:ext cx="2250058" cy="2517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3" name="TextBox 52">
                  <a:extLst>
                    <a:ext uri="{FF2B5EF4-FFF2-40B4-BE49-F238E27FC236}">
                      <a16:creationId xmlns:a16="http://schemas.microsoft.com/office/drawing/2014/main" id="{DBB9BBE2-D78F-4BD2-BFA9-A10888DD0B04}"/>
                    </a:ext>
                  </a:extLst>
                </p:cNvPr>
                <p:cNvSpPr txBox="1"/>
                <p:nvPr/>
              </p:nvSpPr>
              <p:spPr>
                <a:xfrm>
                  <a:off x="9587345" y="4854900"/>
                  <a:ext cx="1967135" cy="768955"/>
                </a:xfrm>
                <a:prstGeom prst="rect">
                  <a:avLst/>
                </a:prstGeom>
                <a:noFill/>
              </p:spPr>
              <p:txBody>
                <a:bodyPr wrap="square" lIns="0" tIns="0" rIns="0" bIns="0" rtlCol="0" anchor="t">
                  <a:no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Specify targets.</a:t>
                  </a:r>
                </a:p>
              </p:txBody>
            </p:sp>
            <p:pic>
              <p:nvPicPr>
                <p:cNvPr id="54" name="Picture 53">
                  <a:extLst>
                    <a:ext uri="{FF2B5EF4-FFF2-40B4-BE49-F238E27FC236}">
                      <a16:creationId xmlns:a16="http://schemas.microsoft.com/office/drawing/2014/main" id="{E8B9115C-7A86-41A6-9A53-9FB808BEF15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2453" y="3801733"/>
                  <a:ext cx="834450" cy="822960"/>
                </a:xfrm>
                <a:prstGeom prst="rect">
                  <a:avLst/>
                </a:prstGeom>
              </p:spPr>
            </p:pic>
            <p:sp>
              <p:nvSpPr>
                <p:cNvPr id="55" name="Oval 54">
                  <a:extLst>
                    <a:ext uri="{FF2B5EF4-FFF2-40B4-BE49-F238E27FC236}">
                      <a16:creationId xmlns:a16="http://schemas.microsoft.com/office/drawing/2014/main" id="{CB6F44C9-37A7-468D-A82F-ADA584A27AED}"/>
                    </a:ext>
                    <a:ext uri="{C183D7F6-B498-43B3-948B-1728B52AA6E4}">
                      <adec:decorative xmlns:adec="http://schemas.microsoft.com/office/drawing/2017/decorative" val="1"/>
                    </a:ext>
                  </a:extLst>
                </p:cNvPr>
                <p:cNvSpPr>
                  <a:spLocks noChangeAspect="1"/>
                </p:cNvSpPr>
                <p:nvPr/>
              </p:nvSpPr>
              <p:spPr>
                <a:xfrm>
                  <a:off x="10311078" y="311327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4</a:t>
                  </a:r>
                </a:p>
              </p:txBody>
            </p:sp>
          </p:grpSp>
        </p:grpSp>
      </p:grpSp>
      <p:sp>
        <p:nvSpPr>
          <p:cNvPr id="5" name="Content Placeholder 2">
            <a:extLst>
              <a:ext uri="{FF2B5EF4-FFF2-40B4-BE49-F238E27FC236}">
                <a16:creationId xmlns:a16="http://schemas.microsoft.com/office/drawing/2014/main" id="{F16322A1-DA66-4B70-AFE3-84186187B166}"/>
              </a:ext>
            </a:extLst>
          </p:cNvPr>
          <p:cNvSpPr txBox="1">
            <a:spLocks/>
          </p:cNvSpPr>
          <p:nvPr/>
        </p:nvSpPr>
        <p:spPr>
          <a:xfrm>
            <a:off x="3299790" y="1234144"/>
            <a:ext cx="8290229" cy="17873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32F3E"/>
                </a:solidFill>
                <a:latin typeface="Amazon Ember Display Heavy"/>
              </a:defRPr>
            </a:lvl1pPr>
          </a:lstStyle>
          <a:p>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Deploy patches automatically across large groups of EC2 instances or on-premises instances through patch policies.</a:t>
            </a:r>
          </a:p>
        </p:txBody>
      </p:sp>
    </p:spTree>
    <p:custDataLst>
      <p:tags r:id="rId1"/>
    </p:custDataLst>
    <p:extLst>
      <p:ext uri="{BB962C8B-B14F-4D97-AF65-F5344CB8AC3E}">
        <p14:creationId xmlns:p14="http://schemas.microsoft.com/office/powerpoint/2010/main" val="380736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83B7C4B4-71CE-46AA-AE29-2931AF39E66A}"/>
              </a:ext>
            </a:extLst>
          </p:cNvPr>
          <p:cNvSpPr>
            <a:spLocks noGrp="1"/>
          </p:cNvSpPr>
          <p:nvPr>
            <p:ph type="sldNum" idx="97"/>
          </p:nvPr>
        </p:nvSpPr>
        <p:spPr/>
        <p:txBody>
          <a:bodyPr/>
          <a:lstStyle/>
          <a:p>
            <a:fld id="{4037B1B0-0345-4E15-985A-6BECCDBE474F}" type="slidenum">
              <a:rPr lang="en-US" smtClean="0"/>
              <a:pPr/>
              <a:t>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Deployment compared to management</a:t>
            </a:r>
          </a:p>
        </p:txBody>
      </p:sp>
      <p:sp>
        <p:nvSpPr>
          <p:cNvPr id="20" name="Rounded Rectangle 4">
            <a:extLst>
              <a:ext uri="{FF2B5EF4-FFF2-40B4-BE49-F238E27FC236}">
                <a16:creationId xmlns:a16="http://schemas.microsoft.com/office/drawing/2014/main" id="{9D5919BE-6C50-4420-88C3-9A5F097C0F52}"/>
              </a:ext>
            </a:extLst>
          </p:cNvPr>
          <p:cNvSpPr/>
          <p:nvPr/>
        </p:nvSpPr>
        <p:spPr>
          <a:xfrm>
            <a:off x="852714" y="1881525"/>
            <a:ext cx="4816929" cy="4047344"/>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lnSpc>
                <a:spcPct val="90000"/>
              </a:lnSpc>
              <a:spcBef>
                <a:spcPts val="1000"/>
              </a:spcBef>
            </a:pPr>
            <a:r>
              <a:rPr lang="en-US" sz="2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Deployment</a:t>
            </a:r>
            <a:endParaRPr lang="en-US" sz="32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228600" indent="-228600" algn="ctr">
              <a:lnSpc>
                <a:spcPct val="90000"/>
              </a:lnSpc>
              <a:spcBef>
                <a:spcPts val="1000"/>
              </a:spcBef>
            </a:pPr>
            <a:endPar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Deploy repeatable and identical environments.</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Abide by company standards.</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Configure for traceability.</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Employ a self-service model.</a:t>
            </a:r>
          </a:p>
        </p:txBody>
      </p:sp>
      <p:sp>
        <p:nvSpPr>
          <p:cNvPr id="21" name="Rounded Rectangle 8">
            <a:extLst>
              <a:ext uri="{FF2B5EF4-FFF2-40B4-BE49-F238E27FC236}">
                <a16:creationId xmlns:a16="http://schemas.microsoft.com/office/drawing/2014/main" id="{4FA75A9D-6F69-4981-A336-6546A173D18D}"/>
              </a:ext>
            </a:extLst>
          </p:cNvPr>
          <p:cNvSpPr/>
          <p:nvPr/>
        </p:nvSpPr>
        <p:spPr>
          <a:xfrm>
            <a:off x="6522357" y="1881525"/>
            <a:ext cx="4816929" cy="40473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lnSpc>
                <a:spcPct val="90000"/>
              </a:lnSpc>
              <a:spcBef>
                <a:spcPts val="1000"/>
              </a:spcBef>
            </a:pPr>
            <a:r>
              <a:rPr lang="en-US" sz="28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Management</a:t>
            </a:r>
            <a:endPar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228600" indent="-228600" algn="ctr">
              <a:lnSpc>
                <a:spcPct val="90000"/>
              </a:lnSpc>
              <a:spcBef>
                <a:spcPts val="1000"/>
              </a:spcBef>
            </a:pPr>
            <a:endPar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Gain operational insight.</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Organize resources.</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Secure confidential data.</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Update resources.</a:t>
            </a:r>
          </a:p>
          <a:p>
            <a:pPr marL="228600" indent="-228600">
              <a:lnSpc>
                <a:spcPct val="90000"/>
              </a:lnSpc>
              <a:spcBef>
                <a:spcPts val="1000"/>
              </a:spcBef>
              <a:buFont typeface="Arial" panose="020B0604020202020204" pitchFamily="34" charset="0"/>
              <a:buChar char="•"/>
            </a:pP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Automate operations.</a:t>
            </a:r>
          </a:p>
        </p:txBody>
      </p:sp>
    </p:spTree>
    <p:custDataLst>
      <p:tags r:id="rId1"/>
    </p:custDataLst>
    <p:extLst>
      <p:ext uri="{BB962C8B-B14F-4D97-AF65-F5344CB8AC3E}">
        <p14:creationId xmlns:p14="http://schemas.microsoft.com/office/powerpoint/2010/main" val="2075590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B294AD3-B011-4C4E-A04C-57ADE68BE8D2}"/>
              </a:ext>
            </a:extLst>
          </p:cNvPr>
          <p:cNvSpPr>
            <a:spLocks noGrp="1"/>
          </p:cNvSpPr>
          <p:nvPr>
            <p:ph type="sldNum" idx="97"/>
          </p:nvPr>
        </p:nvSpPr>
        <p:spPr/>
        <p:txBody>
          <a:bodyPr/>
          <a:lstStyle/>
          <a:p>
            <a:fld id="{930176A1-BCF0-4712-97A6-6B495F55390B}" type="slidenum">
              <a:rPr lang="en-US" smtClean="0"/>
              <a:pPr/>
              <a:t>40</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1 </a:t>
            </a:r>
          </a:p>
        </p:txBody>
      </p:sp>
      <p:grpSp>
        <p:nvGrpSpPr>
          <p:cNvPr id="8" name="PersonIcon39">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Streamline processes.</a:t>
            </a:r>
          </a:p>
        </p:txBody>
      </p:sp>
      <p:sp>
        <p:nvSpPr>
          <p:cNvPr id="14" name="Rectangle 13">
            <a:extLst>
              <a:ext uri="{FF2B5EF4-FFF2-40B4-BE49-F238E27FC236}">
                <a16:creationId xmlns:a16="http://schemas.microsoft.com/office/drawing/2014/main" id="{CA008096-1D16-46FD-82AD-023173CB873A}"/>
              </a:ext>
            </a:extLst>
          </p:cNvPr>
          <p:cNvSpPr/>
          <p:nvPr/>
        </p:nvSpPr>
        <p:spPr>
          <a:xfrm>
            <a:off x="5672899" y="2347133"/>
            <a:ext cx="5943600" cy="2638671"/>
          </a:xfrm>
          <a:prstGeom prst="rect">
            <a:avLst/>
          </a:prstGeom>
        </p:spPr>
        <p:txBody>
          <a:bodyPr wrap="square">
            <a:spAutoFit/>
          </a:bodyPr>
          <a:lstStyle/>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can Systems Manager help you streamline processes?</a:t>
            </a:r>
          </a:p>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do resource groups help streamline processes?</a:t>
            </a:r>
          </a:p>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would you prioritize the process selection?</a:t>
            </a:r>
          </a:p>
        </p:txBody>
      </p:sp>
    </p:spTree>
    <p:custDataLst>
      <p:tags r:id="rId1"/>
    </p:custDataLst>
    <p:extLst>
      <p:ext uri="{BB962C8B-B14F-4D97-AF65-F5344CB8AC3E}">
        <p14:creationId xmlns:p14="http://schemas.microsoft.com/office/powerpoint/2010/main" val="1167620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7072F76-D9C4-4050-82F5-04EE2C892D97}"/>
              </a:ext>
            </a:extLst>
          </p:cNvPr>
          <p:cNvSpPr>
            <a:spLocks noGrp="1"/>
          </p:cNvSpPr>
          <p:nvPr>
            <p:ph type="sldNum" idx="97"/>
          </p:nvPr>
        </p:nvSpPr>
        <p:spPr/>
        <p:txBody>
          <a:bodyPr/>
          <a:lstStyle/>
          <a:p>
            <a:fld id="{930176A1-BCF0-4712-97A6-6B495F55390B}" type="slidenum">
              <a:rPr lang="en-US" smtClean="0"/>
              <a:pPr/>
              <a:t>41</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2 </a:t>
            </a:r>
          </a:p>
        </p:txBody>
      </p:sp>
      <p:grpSp>
        <p:nvGrpSpPr>
          <p:cNvPr id="8" name="PersonIcon40">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D8F3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Minimize customer impact of system updates.</a:t>
            </a:r>
          </a:p>
        </p:txBody>
      </p:sp>
      <p:sp>
        <p:nvSpPr>
          <p:cNvPr id="14" name="Rectangle 13">
            <a:extLst>
              <a:ext uri="{FF2B5EF4-FFF2-40B4-BE49-F238E27FC236}">
                <a16:creationId xmlns:a16="http://schemas.microsoft.com/office/drawing/2014/main" id="{4345299C-9E14-48E5-866D-BF1A7A5F6E0B}"/>
              </a:ext>
            </a:extLst>
          </p:cNvPr>
          <p:cNvSpPr/>
          <p:nvPr/>
        </p:nvSpPr>
        <p:spPr>
          <a:xfrm>
            <a:off x="5672899" y="2347133"/>
            <a:ext cx="5943600" cy="2029273"/>
          </a:xfrm>
          <a:prstGeom prst="rect">
            <a:avLst/>
          </a:prstGeom>
        </p:spPr>
        <p:txBody>
          <a:bodyPr wrap="square">
            <a:spAutoFit/>
          </a:bodyPr>
          <a:lstStyle/>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can Patch Manager help?</a:t>
            </a:r>
          </a:p>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Which factors would you consider when developing your deployment strategy?</a:t>
            </a:r>
          </a:p>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can Maintenance Windows help?</a:t>
            </a:r>
          </a:p>
        </p:txBody>
      </p:sp>
    </p:spTree>
    <p:custDataLst>
      <p:tags r:id="rId1"/>
    </p:custDataLst>
    <p:extLst>
      <p:ext uri="{BB962C8B-B14F-4D97-AF65-F5344CB8AC3E}">
        <p14:creationId xmlns:p14="http://schemas.microsoft.com/office/powerpoint/2010/main" val="3933042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07BF98B-7044-4EB4-9A7B-0208D713F6F3}"/>
              </a:ext>
            </a:extLst>
          </p:cNvPr>
          <p:cNvSpPr>
            <a:spLocks noGrp="1"/>
          </p:cNvSpPr>
          <p:nvPr>
            <p:ph type="sldNum" idx="97"/>
          </p:nvPr>
        </p:nvSpPr>
        <p:spPr/>
        <p:txBody>
          <a:bodyPr/>
          <a:lstStyle/>
          <a:p>
            <a:fld id="{930176A1-BCF0-4712-97A6-6B495F55390B}"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42</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3 </a:t>
            </a:r>
          </a:p>
        </p:txBody>
      </p:sp>
      <p:grpSp>
        <p:nvGrpSpPr>
          <p:cNvPr id="8" name="PersonIcon41">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rgbClr val="34A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AFF9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Track activity in your environment.</a:t>
            </a:r>
            <a:endParaRPr lang="en-US" sz="2400" b="1"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4" name="Rectangle 13">
            <a:extLst>
              <a:ext uri="{FF2B5EF4-FFF2-40B4-BE49-F238E27FC236}">
                <a16:creationId xmlns:a16="http://schemas.microsoft.com/office/drawing/2014/main" id="{5566AC34-3E35-40FC-9913-DD980C338ECB}"/>
              </a:ext>
            </a:extLst>
          </p:cNvPr>
          <p:cNvSpPr/>
          <p:nvPr/>
        </p:nvSpPr>
        <p:spPr>
          <a:xfrm>
            <a:off x="5672899" y="2347133"/>
            <a:ext cx="5943600" cy="2638671"/>
          </a:xfrm>
          <a:prstGeom prst="rect">
            <a:avLst/>
          </a:prstGeom>
        </p:spPr>
        <p:txBody>
          <a:bodyPr wrap="square">
            <a:spAutoFit/>
          </a:bodyPr>
          <a:lstStyle/>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can Session Manager help you track changes made in your instances?</a:t>
            </a:r>
          </a:p>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can you track changes made to passwords used by applications?</a:t>
            </a:r>
          </a:p>
          <a:p>
            <a:pPr marL="228600" indent="-228600">
              <a:lnSpc>
                <a:spcPct val="90000"/>
              </a:lnSpc>
              <a:spcBef>
                <a:spcPts val="1000"/>
              </a:spcBef>
              <a:spcAft>
                <a:spcPts val="1800"/>
              </a:spcAft>
              <a:buFont typeface="Arial" panose="020B0604020202020204" pitchFamily="34" charset="0"/>
              <a:buChar char="•"/>
            </a:pPr>
            <a:r>
              <a:rPr lang="en-US" sz="2200" dirty="0">
                <a:latin typeface="Amazon Ember Display" panose="020F0603020204020204" pitchFamily="34" charset="0"/>
                <a:ea typeface="Amazon Ember Display" panose="020F0603020204020204" pitchFamily="34" charset="0"/>
                <a:cs typeface="Amazon Ember Display" panose="020F0603020204020204" pitchFamily="34" charset="0"/>
              </a:rPr>
              <a:t>How do you know which automated activity is running in your environment?</a:t>
            </a:r>
          </a:p>
        </p:txBody>
      </p:sp>
    </p:spTree>
    <p:custDataLst>
      <p:tags r:id="rId1"/>
    </p:custDataLst>
    <p:extLst>
      <p:ext uri="{BB962C8B-B14F-4D97-AF65-F5344CB8AC3E}">
        <p14:creationId xmlns:p14="http://schemas.microsoft.com/office/powerpoint/2010/main" val="1664013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863B0A8-CE88-4013-A3AE-00A444EB1DC5}"/>
              </a:ext>
            </a:extLst>
          </p:cNvPr>
          <p:cNvSpPr>
            <a:spLocks noGrp="1"/>
          </p:cNvSpPr>
          <p:nvPr>
            <p:ph type="sldNum" idx="97"/>
          </p:nvPr>
        </p:nvSpPr>
        <p:spPr/>
        <p:txBody>
          <a:bodyPr/>
          <a:lstStyle/>
          <a:p>
            <a:fld id="{4037B1B0-0345-4E15-985A-6BECCDBE474F}" type="slidenum">
              <a:rPr lang="en-US" smtClean="0"/>
              <a:pPr/>
              <a:t>43</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Troubleshooting</a:t>
            </a:r>
          </a:p>
        </p:txBody>
      </p:sp>
    </p:spTree>
    <p:custDataLst>
      <p:tags r:id="rId1"/>
    </p:custDataLst>
    <p:extLst>
      <p:ext uri="{BB962C8B-B14F-4D97-AF65-F5344CB8AC3E}">
        <p14:creationId xmlns:p14="http://schemas.microsoft.com/office/powerpoint/2010/main" val="256344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B370062-3BB7-4192-B8AB-1529B19D507C}"/>
              </a:ext>
            </a:extLst>
          </p:cNvPr>
          <p:cNvSpPr>
            <a:spLocks noGrp="1"/>
          </p:cNvSpPr>
          <p:nvPr>
            <p:ph type="sldNum" idx="97"/>
          </p:nvPr>
        </p:nvSpPr>
        <p:spPr/>
        <p:txBody>
          <a:bodyPr/>
          <a:lstStyle/>
          <a:p>
            <a:fld id="{930176A1-BCF0-4712-97A6-6B495F55390B}" type="slidenum">
              <a:rPr lang="en-US" smtClean="0"/>
              <a:pPr/>
              <a:t>44</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a:xfrm>
            <a:off x="243242" y="292099"/>
            <a:ext cx="4062057" cy="3108543"/>
          </a:xfrm>
        </p:spPr>
        <p:txBody>
          <a:bodyPr/>
          <a:lstStyle/>
          <a:p>
            <a:r>
              <a:rPr lang="en-US" dirty="0"/>
              <a:t>Troubleshooting issue:</a:t>
            </a:r>
            <a:br>
              <a:rPr lang="en-US" dirty="0"/>
            </a:br>
            <a:br>
              <a:rPr lang="en-US" dirty="0"/>
            </a:br>
            <a:r>
              <a:rPr lang="en-US" dirty="0"/>
              <a:t>Managed instance</a:t>
            </a:r>
          </a:p>
        </p:txBody>
      </p:sp>
      <p:sp>
        <p:nvSpPr>
          <p:cNvPr id="15" name="Text Placeholder 4">
            <a:extLst>
              <a:ext uri="{FF2B5EF4-FFF2-40B4-BE49-F238E27FC236}">
                <a16:creationId xmlns:a16="http://schemas.microsoft.com/office/drawing/2014/main" id="{557322CC-C914-467B-ACDE-0E9CE677FEBE}"/>
              </a:ext>
            </a:extLst>
          </p:cNvPr>
          <p:cNvSpPr>
            <a:spLocks noGrp="1"/>
          </p:cNvSpPr>
          <p:nvPr>
            <p:ph type="body" idx="3"/>
          </p:nvPr>
        </p:nvSpPr>
        <p:spPr>
          <a:xfrm>
            <a:off x="4796624" y="689660"/>
            <a:ext cx="7035711" cy="908050"/>
          </a:xfrm>
        </p:spPr>
        <p:txBody>
          <a:bodyPr/>
          <a:lstStyle/>
          <a:p>
            <a:pPr marL="0" lvl="0" indent="0">
              <a:buNone/>
              <a:defRPr/>
            </a:pPr>
            <a:r>
              <a:rPr lang="en-US" sz="2400" b="1" dirty="0">
                <a:ea typeface="Amazon Ember" panose="020B0603020204020204" pitchFamily="34" charset="0"/>
                <a:cs typeface="Amazon Ember" panose="020B0603020204020204" pitchFamily="34" charset="0"/>
              </a:rPr>
              <a:t>Description: </a:t>
            </a:r>
            <a:r>
              <a:rPr lang="en-US" sz="2400" dirty="0">
                <a:ea typeface="Amazon Ember" panose="020B0603020204020204" pitchFamily="34" charset="0"/>
                <a:cs typeface="Amazon Ember" panose="020B0603020204020204" pitchFamily="34" charset="0"/>
              </a:rPr>
              <a:t>An instance is not appearing in Session Manager.</a:t>
            </a:r>
          </a:p>
        </p:txBody>
      </p:sp>
      <p:pic>
        <p:nvPicPr>
          <p:cNvPr id="6" name="GrearsIcon">
            <a:extLst>
              <a:ext uri="{FF2B5EF4-FFF2-40B4-BE49-F238E27FC236}">
                <a16:creationId xmlns:a16="http://schemas.microsoft.com/office/drawing/2014/main" id="{D49088A3-18FB-4851-8A61-13B7538B0ADC}"/>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39370" y="3105683"/>
            <a:ext cx="3120571" cy="3120571"/>
          </a:xfrm>
          <a:prstGeom prst="rect">
            <a:avLst/>
          </a:prstGeom>
        </p:spPr>
      </p:pic>
      <p:sp>
        <p:nvSpPr>
          <p:cNvPr id="12" name="Text Placeholder 4">
            <a:extLst>
              <a:ext uri="{FF2B5EF4-FFF2-40B4-BE49-F238E27FC236}">
                <a16:creationId xmlns:a16="http://schemas.microsoft.com/office/drawing/2014/main" id="{61A629E1-F30C-4C14-963A-9911AAB2D843}"/>
              </a:ext>
              <a:ext uri="{C183D7F6-B498-43B3-948B-1728B52AA6E4}">
                <adec:decorative xmlns:adec="http://schemas.microsoft.com/office/drawing/2017/decorative" val="1"/>
              </a:ext>
            </a:extLst>
          </p:cNvPr>
          <p:cNvSpPr txBox="1">
            <a:spLocks/>
          </p:cNvSpPr>
          <p:nvPr/>
        </p:nvSpPr>
        <p:spPr>
          <a:xfrm>
            <a:off x="4796626" y="1792627"/>
            <a:ext cx="7035709" cy="20637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mn-lt"/>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mn-lt"/>
              </a:defRPr>
            </a:lvl2pPr>
            <a:lvl3pPr marL="684213"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mn-lt"/>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4pPr>
            <a:lvl5pPr marL="1144588"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171450">
              <a:buNone/>
            </a:pP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Tree>
    <p:custDataLst>
      <p:tags r:id="rId1"/>
    </p:custDataLst>
    <p:extLst>
      <p:ext uri="{BB962C8B-B14F-4D97-AF65-F5344CB8AC3E}">
        <p14:creationId xmlns:p14="http://schemas.microsoft.com/office/powerpoint/2010/main" val="2466440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B370062-3BB7-4192-B8AB-1529B19D507C}"/>
              </a:ext>
            </a:extLst>
          </p:cNvPr>
          <p:cNvSpPr>
            <a:spLocks noGrp="1"/>
          </p:cNvSpPr>
          <p:nvPr>
            <p:ph type="sldNum" idx="97"/>
          </p:nvPr>
        </p:nvSpPr>
        <p:spPr/>
        <p:txBody>
          <a:bodyPr/>
          <a:lstStyle/>
          <a:p>
            <a:fld id="{930176A1-BCF0-4712-97A6-6B495F55390B}" type="slidenum">
              <a:rPr lang="en-US" smtClean="0"/>
              <a:pPr/>
              <a:t>45</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a:xfrm>
            <a:off x="243242" y="292099"/>
            <a:ext cx="4062057" cy="3108543"/>
          </a:xfrm>
        </p:spPr>
        <p:txBody>
          <a:bodyPr/>
          <a:lstStyle/>
          <a:p>
            <a:r>
              <a:rPr lang="en-US" dirty="0"/>
              <a:t>Troubleshooting solution:</a:t>
            </a:r>
            <a:br>
              <a:rPr lang="en-US" dirty="0"/>
            </a:br>
            <a:br>
              <a:rPr lang="en-US" dirty="0"/>
            </a:br>
            <a:r>
              <a:rPr lang="en-US" dirty="0"/>
              <a:t>Managed instance </a:t>
            </a:r>
          </a:p>
        </p:txBody>
      </p:sp>
      <p:sp>
        <p:nvSpPr>
          <p:cNvPr id="5" name="Text Placeholder 4">
            <a:extLst>
              <a:ext uri="{FF2B5EF4-FFF2-40B4-BE49-F238E27FC236}">
                <a16:creationId xmlns:a16="http://schemas.microsoft.com/office/drawing/2014/main" id="{37A33DAB-7B3D-458A-924B-1A1672073EFB}"/>
              </a:ext>
            </a:extLst>
          </p:cNvPr>
          <p:cNvSpPr>
            <a:spLocks noGrp="1"/>
          </p:cNvSpPr>
          <p:nvPr>
            <p:ph type="body" idx="3"/>
          </p:nvPr>
        </p:nvSpPr>
        <p:spPr>
          <a:xfrm>
            <a:off x="4796625" y="689660"/>
            <a:ext cx="7035711" cy="908050"/>
          </a:xfrm>
        </p:spPr>
        <p:txBody>
          <a:bodyPr/>
          <a:lstStyle/>
          <a:p>
            <a:pPr marL="0" lvl="0" indent="0">
              <a:buNone/>
              <a:defRPr/>
            </a:pPr>
            <a:r>
              <a:rPr lang="en-US" sz="2400" b="1" dirty="0">
                <a:latin typeface="Amazon Ember Display" panose="020F0603020204020204" pitchFamily="34" charset="0"/>
                <a:ea typeface="Amazon Ember Display" panose="020F0603020204020204" pitchFamily="34" charset="0"/>
                <a:cs typeface="Amazon Ember Display" panose="020F0603020204020204" pitchFamily="34" charset="0"/>
              </a:rPr>
              <a:t>Description: </a:t>
            </a: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An instance is not appearing in Session Manager.</a:t>
            </a:r>
          </a:p>
        </p:txBody>
      </p:sp>
      <p:pic>
        <p:nvPicPr>
          <p:cNvPr id="6" name="GrearsIcon">
            <a:extLst>
              <a:ext uri="{FF2B5EF4-FFF2-40B4-BE49-F238E27FC236}">
                <a16:creationId xmlns:a16="http://schemas.microsoft.com/office/drawing/2014/main" id="{D49088A3-18FB-4851-8A61-13B7538B0ADC}"/>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39370" y="3105683"/>
            <a:ext cx="3120571" cy="3120571"/>
          </a:xfrm>
          <a:prstGeom prst="rect">
            <a:avLst/>
          </a:prstGeom>
        </p:spPr>
      </p:pic>
      <p:sp>
        <p:nvSpPr>
          <p:cNvPr id="7" name="Text Placeholder 4">
            <a:extLst>
              <a:ext uri="{FF2B5EF4-FFF2-40B4-BE49-F238E27FC236}">
                <a16:creationId xmlns:a16="http://schemas.microsoft.com/office/drawing/2014/main" id="{C8718108-9CA0-4247-A895-CB48B26046CD}"/>
              </a:ext>
            </a:extLst>
          </p:cNvPr>
          <p:cNvSpPr txBox="1">
            <a:spLocks/>
          </p:cNvSpPr>
          <p:nvPr/>
        </p:nvSpPr>
        <p:spPr>
          <a:xfrm>
            <a:off x="4796627" y="1792627"/>
            <a:ext cx="7035710" cy="44690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mn-lt"/>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mn-lt"/>
              </a:defRPr>
            </a:lvl2pPr>
            <a:lvl3pPr marL="684213"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mn-lt"/>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4pPr>
            <a:lvl5pPr marL="1144588"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171450">
              <a:buNone/>
            </a:pPr>
            <a:r>
              <a:rPr lang="en-US" sz="2400" b="1" dirty="0">
                <a:latin typeface="Amazon Ember Display" panose="020F0603020204020204" pitchFamily="34" charset="0"/>
                <a:ea typeface="Amazon Ember Display" panose="020F0603020204020204" pitchFamily="34" charset="0"/>
                <a:cs typeface="Amazon Ember Display" panose="020F0603020204020204" pitchFamily="34" charset="0"/>
              </a:rPr>
              <a:t>Solution: </a:t>
            </a: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Verify that the instance was configured to use Systems Manager. Check the following:</a:t>
            </a:r>
          </a:p>
          <a:p>
            <a:pPr marL="404813" lvl="1" indent="-342900"/>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Agent installation</a:t>
            </a:r>
          </a:p>
          <a:p>
            <a:pPr marL="404813" lvl="1" indent="-342900"/>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Network</a:t>
            </a:r>
          </a:p>
          <a:p>
            <a:pPr marL="404813" lvl="1" indent="-342900"/>
            <a:r>
              <a:rPr lang="en-US" sz="2000" dirty="0">
                <a:latin typeface="Amazon Ember Display" panose="020F0603020204020204" pitchFamily="34" charset="0"/>
                <a:ea typeface="Amazon Ember Display" panose="020F0603020204020204" pitchFamily="34" charset="0"/>
                <a:cs typeface="Amazon Ember Display" panose="020F0603020204020204" pitchFamily="34" charset="0"/>
              </a:rPr>
              <a:t>Permissions and roles</a:t>
            </a:r>
          </a:p>
          <a:p>
            <a:pPr marL="0" indent="0">
              <a:buNone/>
            </a:pP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Restart the SSM Agent.</a:t>
            </a:r>
          </a:p>
        </p:txBody>
      </p:sp>
    </p:spTree>
    <p:custDataLst>
      <p:tags r:id="rId1"/>
    </p:custDataLst>
    <p:extLst>
      <p:ext uri="{BB962C8B-B14F-4D97-AF65-F5344CB8AC3E}">
        <p14:creationId xmlns:p14="http://schemas.microsoft.com/office/powerpoint/2010/main" val="1766396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B370062-3BB7-4192-B8AB-1529B19D507C}"/>
              </a:ext>
            </a:extLst>
          </p:cNvPr>
          <p:cNvSpPr>
            <a:spLocks noGrp="1"/>
          </p:cNvSpPr>
          <p:nvPr>
            <p:ph type="sldNum" idx="97"/>
          </p:nvPr>
        </p:nvSpPr>
        <p:spPr/>
        <p:txBody>
          <a:bodyPr/>
          <a:lstStyle/>
          <a:p>
            <a:fld id="{930176A1-BCF0-4712-97A6-6B495F55390B}" type="slidenum">
              <a:rPr lang="en-US" smtClean="0"/>
              <a:pPr/>
              <a:t>46</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a:xfrm>
            <a:off x="243242" y="292099"/>
            <a:ext cx="4062057" cy="3108543"/>
          </a:xfrm>
        </p:spPr>
        <p:txBody>
          <a:bodyPr/>
          <a:lstStyle/>
          <a:p>
            <a:r>
              <a:rPr lang="en-US" dirty="0"/>
              <a:t>Troubleshooting issue:</a:t>
            </a:r>
            <a:br>
              <a:rPr lang="en-US" dirty="0"/>
            </a:br>
            <a:br>
              <a:rPr lang="en-US" dirty="0"/>
            </a:br>
            <a:r>
              <a:rPr lang="en-US" dirty="0"/>
              <a:t>Automation</a:t>
            </a:r>
          </a:p>
        </p:txBody>
      </p:sp>
      <p:sp>
        <p:nvSpPr>
          <p:cNvPr id="11" name="Text Placeholder 4">
            <a:extLst>
              <a:ext uri="{FF2B5EF4-FFF2-40B4-BE49-F238E27FC236}">
                <a16:creationId xmlns:a16="http://schemas.microsoft.com/office/drawing/2014/main" id="{1A8C6AF3-2164-44A8-BEAA-1671540E7923}"/>
              </a:ext>
            </a:extLst>
          </p:cNvPr>
          <p:cNvSpPr>
            <a:spLocks noGrp="1"/>
          </p:cNvSpPr>
          <p:nvPr>
            <p:ph type="body" idx="3"/>
          </p:nvPr>
        </p:nvSpPr>
        <p:spPr>
          <a:xfrm>
            <a:off x="4796624" y="689660"/>
            <a:ext cx="7035711" cy="908050"/>
          </a:xfrm>
        </p:spPr>
        <p:txBody>
          <a:bodyPr/>
          <a:lstStyle/>
          <a:p>
            <a:pPr marL="0" lvl="0" indent="0">
              <a:buNone/>
              <a:defRPr/>
            </a:pPr>
            <a:r>
              <a:rPr lang="en-US" sz="2400" b="1" dirty="0">
                <a:latin typeface="Amazon Ember Display" panose="020F0603020204020204" pitchFamily="34" charset="0"/>
                <a:ea typeface="Amazon Ember Display" panose="020F0603020204020204" pitchFamily="34" charset="0"/>
                <a:cs typeface="Amazon Ember Display" panose="020F0603020204020204" pitchFamily="34" charset="0"/>
              </a:rPr>
              <a:t>Description: </a:t>
            </a: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Automation was started, but the status is </a:t>
            </a:r>
            <a:r>
              <a:rPr lang="en-US" sz="2400" i="1" dirty="0">
                <a:latin typeface="Amazon Ember Display" panose="020F0603020204020204" pitchFamily="34" charset="0"/>
                <a:ea typeface="Amazon Ember Display" panose="020F0603020204020204" pitchFamily="34" charset="0"/>
                <a:cs typeface="Amazon Ember Display" panose="020F0603020204020204" pitchFamily="34" charset="0"/>
              </a:rPr>
              <a:t>failed</a:t>
            </a:r>
            <a:r>
              <a:rPr lang="en-US" sz="2400" dirty="0">
                <a:latin typeface="Amazon Ember Display" panose="020F0603020204020204" pitchFamily="34" charset="0"/>
                <a:ea typeface="Amazon Ember Display" panose="020F0603020204020204" pitchFamily="34" charset="0"/>
                <a:cs typeface="Amazon Ember Display" panose="020F0603020204020204" pitchFamily="34" charset="0"/>
              </a:rPr>
              <a:t>.</a:t>
            </a:r>
          </a:p>
        </p:txBody>
      </p:sp>
      <p:pic>
        <p:nvPicPr>
          <p:cNvPr id="6" name="GrearsIcon">
            <a:extLst>
              <a:ext uri="{FF2B5EF4-FFF2-40B4-BE49-F238E27FC236}">
                <a16:creationId xmlns:a16="http://schemas.microsoft.com/office/drawing/2014/main" id="{D49088A3-18FB-4851-8A61-13B7538B0ADC}"/>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39370" y="3105683"/>
            <a:ext cx="3120571" cy="3120571"/>
          </a:xfrm>
          <a:prstGeom prst="rect">
            <a:avLst/>
          </a:prstGeom>
        </p:spPr>
      </p:pic>
      <p:sp>
        <p:nvSpPr>
          <p:cNvPr id="12" name="Text Placeholder 4">
            <a:extLst>
              <a:ext uri="{FF2B5EF4-FFF2-40B4-BE49-F238E27FC236}">
                <a16:creationId xmlns:a16="http://schemas.microsoft.com/office/drawing/2014/main" id="{61A629E1-F30C-4C14-963A-9911AAB2D843}"/>
              </a:ext>
              <a:ext uri="{C183D7F6-B498-43B3-948B-1728B52AA6E4}">
                <adec:decorative xmlns:adec="http://schemas.microsoft.com/office/drawing/2017/decorative" val="1"/>
              </a:ext>
            </a:extLst>
          </p:cNvPr>
          <p:cNvSpPr txBox="1">
            <a:spLocks/>
          </p:cNvSpPr>
          <p:nvPr/>
        </p:nvSpPr>
        <p:spPr>
          <a:xfrm>
            <a:off x="4796626" y="1792627"/>
            <a:ext cx="7239701" cy="44690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mn-lt"/>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mn-lt"/>
              </a:defRPr>
            </a:lvl2pPr>
            <a:lvl3pPr marL="684213"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mn-lt"/>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4pPr>
            <a:lvl5pPr marL="1144588"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171450">
              <a:buNone/>
            </a:pPr>
            <a:endParaRPr lang="en-US" sz="2400" dirty="0">
              <a:latin typeface="Amazon Ember" panose="020B0603020204020204" pitchFamily="34" charset="0"/>
              <a:ea typeface="Amazon Ember" panose="020B0603020204020204" pitchFamily="34" charset="0"/>
              <a:cs typeface="Amazon Ember" panose="020B0603020204020204" pitchFamily="34" charset="0"/>
            </a:endParaRPr>
          </a:p>
        </p:txBody>
      </p:sp>
    </p:spTree>
    <p:custDataLst>
      <p:tags r:id="rId1"/>
    </p:custDataLst>
    <p:extLst>
      <p:ext uri="{BB962C8B-B14F-4D97-AF65-F5344CB8AC3E}">
        <p14:creationId xmlns:p14="http://schemas.microsoft.com/office/powerpoint/2010/main" val="2278073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B370062-3BB7-4192-B8AB-1529B19D507C}"/>
              </a:ext>
            </a:extLst>
          </p:cNvPr>
          <p:cNvSpPr>
            <a:spLocks noGrp="1"/>
          </p:cNvSpPr>
          <p:nvPr>
            <p:ph type="sldNum" idx="97"/>
          </p:nvPr>
        </p:nvSpPr>
        <p:spPr/>
        <p:txBody>
          <a:bodyPr/>
          <a:lstStyle/>
          <a:p>
            <a:fld id="{930176A1-BCF0-4712-97A6-6B495F55390B}" type="slidenum">
              <a:rPr lang="en-US" smtClean="0"/>
              <a:pPr/>
              <a:t>47</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a:xfrm>
            <a:off x="243242" y="292099"/>
            <a:ext cx="4062057" cy="3108543"/>
          </a:xfrm>
        </p:spPr>
        <p:txBody>
          <a:bodyPr/>
          <a:lstStyle/>
          <a:p>
            <a:r>
              <a:rPr lang="en-US" dirty="0"/>
              <a:t>Troubleshooting solution:</a:t>
            </a:r>
            <a:br>
              <a:rPr lang="en-US" dirty="0"/>
            </a:br>
            <a:br>
              <a:rPr lang="en-US" dirty="0"/>
            </a:br>
            <a:r>
              <a:rPr lang="en-US" dirty="0"/>
              <a:t>Automation </a:t>
            </a:r>
          </a:p>
        </p:txBody>
      </p:sp>
      <p:sp>
        <p:nvSpPr>
          <p:cNvPr id="11" name="Text Placeholder 4">
            <a:extLst>
              <a:ext uri="{FF2B5EF4-FFF2-40B4-BE49-F238E27FC236}">
                <a16:creationId xmlns:a16="http://schemas.microsoft.com/office/drawing/2014/main" id="{1A8C6AF3-2164-44A8-BEAA-1671540E7923}"/>
              </a:ext>
            </a:extLst>
          </p:cNvPr>
          <p:cNvSpPr>
            <a:spLocks noGrp="1"/>
          </p:cNvSpPr>
          <p:nvPr>
            <p:ph type="body" idx="3"/>
          </p:nvPr>
        </p:nvSpPr>
        <p:spPr>
          <a:xfrm>
            <a:off x="4796624" y="689660"/>
            <a:ext cx="7035711" cy="908050"/>
          </a:xfrm>
        </p:spPr>
        <p:txBody>
          <a:bodyPr/>
          <a:lstStyle/>
          <a:p>
            <a:pPr marL="0" lvl="0" indent="0">
              <a:buNone/>
              <a:defRPr/>
            </a:pPr>
            <a:r>
              <a:rPr lang="en-US" sz="2400" b="1" dirty="0">
                <a:ea typeface="Amazon Ember" panose="020B0603020204020204" pitchFamily="34" charset="0"/>
                <a:cs typeface="Amazon Ember" panose="020B0603020204020204" pitchFamily="34" charset="0"/>
              </a:rPr>
              <a:t>Description: </a:t>
            </a:r>
            <a:r>
              <a:rPr lang="en-US" sz="2400" dirty="0">
                <a:ea typeface="Amazon Ember" panose="020B0603020204020204" pitchFamily="34" charset="0"/>
                <a:cs typeface="Amazon Ember" panose="020B0603020204020204" pitchFamily="34" charset="0"/>
              </a:rPr>
              <a:t>Automation was started, but the status is </a:t>
            </a:r>
            <a:r>
              <a:rPr lang="en-US" sz="2400" i="1" dirty="0">
                <a:ea typeface="Amazon Ember" panose="020B0603020204020204" pitchFamily="34" charset="0"/>
                <a:cs typeface="Amazon Ember" panose="020B0603020204020204" pitchFamily="34" charset="0"/>
              </a:rPr>
              <a:t>failed</a:t>
            </a:r>
            <a:r>
              <a:rPr lang="en-US" sz="2400" dirty="0">
                <a:ea typeface="Amazon Ember" panose="020B0603020204020204" pitchFamily="34" charset="0"/>
                <a:cs typeface="Amazon Ember" panose="020B0603020204020204" pitchFamily="34" charset="0"/>
              </a:rPr>
              <a:t>.</a:t>
            </a:r>
          </a:p>
        </p:txBody>
      </p:sp>
      <p:pic>
        <p:nvPicPr>
          <p:cNvPr id="6" name="GrearsIcon">
            <a:extLst>
              <a:ext uri="{FF2B5EF4-FFF2-40B4-BE49-F238E27FC236}">
                <a16:creationId xmlns:a16="http://schemas.microsoft.com/office/drawing/2014/main" id="{D49088A3-18FB-4851-8A61-13B7538B0ADC}"/>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39370" y="3105683"/>
            <a:ext cx="3120571" cy="3120571"/>
          </a:xfrm>
          <a:prstGeom prst="rect">
            <a:avLst/>
          </a:prstGeom>
        </p:spPr>
      </p:pic>
      <p:sp>
        <p:nvSpPr>
          <p:cNvPr id="12" name="Text Placeholder 4">
            <a:extLst>
              <a:ext uri="{FF2B5EF4-FFF2-40B4-BE49-F238E27FC236}">
                <a16:creationId xmlns:a16="http://schemas.microsoft.com/office/drawing/2014/main" id="{61A629E1-F30C-4C14-963A-9911AAB2D843}"/>
              </a:ext>
            </a:extLst>
          </p:cNvPr>
          <p:cNvSpPr txBox="1">
            <a:spLocks/>
          </p:cNvSpPr>
          <p:nvPr/>
        </p:nvSpPr>
        <p:spPr>
          <a:xfrm>
            <a:off x="4796626" y="1792627"/>
            <a:ext cx="7239701" cy="44690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mn-lt"/>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mn-lt"/>
              </a:defRPr>
            </a:lvl2pPr>
            <a:lvl3pPr marL="684213"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mn-lt"/>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4pPr>
            <a:lvl5pPr marL="1144588"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mn-lt"/>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171450">
              <a:buNone/>
            </a:pPr>
            <a:r>
              <a:rPr lang="en-US" sz="2400" b="1" dirty="0">
                <a:ea typeface="Amazon Ember" panose="020B0603020204020204" pitchFamily="34" charset="0"/>
                <a:cs typeface="Amazon Ember" panose="020B0603020204020204" pitchFamily="34" charset="0"/>
              </a:rPr>
              <a:t>Solution: </a:t>
            </a:r>
            <a:r>
              <a:rPr lang="en-US" sz="2400" dirty="0">
                <a:ea typeface="Amazon Ember" panose="020B0603020204020204" pitchFamily="34" charset="0"/>
                <a:cs typeface="Amazon Ember" panose="020B0603020204020204" pitchFamily="34" charset="0"/>
              </a:rPr>
              <a:t>Inspect the Automation failure details in Systems Manager.</a:t>
            </a:r>
          </a:p>
          <a:p>
            <a:pPr marL="457200" indent="-457200">
              <a:buFont typeface="+mj-lt"/>
              <a:buAutoNum type="arabicPeriod"/>
            </a:pPr>
            <a:r>
              <a:rPr lang="en-US" sz="2400" dirty="0">
                <a:ea typeface="Amazon Ember" panose="020B0603020204020204" pitchFamily="34" charset="0"/>
                <a:cs typeface="Amazon Ember" panose="020B0603020204020204" pitchFamily="34" charset="0"/>
              </a:rPr>
              <a:t>Open the Systems Manager Automation console.</a:t>
            </a:r>
          </a:p>
          <a:p>
            <a:pPr marL="457200" indent="-457200">
              <a:buFont typeface="+mj-lt"/>
              <a:buAutoNum type="arabicPeriod"/>
            </a:pPr>
            <a:r>
              <a:rPr lang="en-US" sz="2400" dirty="0">
                <a:ea typeface="Amazon Ember" panose="020B0603020204020204" pitchFamily="34" charset="0"/>
                <a:cs typeface="Amazon Ember" panose="020B0603020204020204" pitchFamily="34" charset="0"/>
              </a:rPr>
              <a:t>Locate and open the failed Automation task.</a:t>
            </a:r>
          </a:p>
          <a:p>
            <a:pPr marL="457200" indent="-457200">
              <a:buFont typeface="+mj-lt"/>
              <a:buAutoNum type="arabicPeriod"/>
            </a:pPr>
            <a:r>
              <a:rPr lang="en-US" sz="2400" dirty="0">
                <a:ea typeface="Amazon Ember" panose="020B0603020204020204" pitchFamily="34" charset="0"/>
                <a:cs typeface="Amazon Ember" panose="020B0603020204020204" pitchFamily="34" charset="0"/>
              </a:rPr>
              <a:t>Locate and open the failed steps to inspect the failure details.</a:t>
            </a:r>
          </a:p>
        </p:txBody>
      </p:sp>
    </p:spTree>
    <p:custDataLst>
      <p:tags r:id="rId1"/>
    </p:custDataLst>
    <p:extLst>
      <p:ext uri="{BB962C8B-B14F-4D97-AF65-F5344CB8AC3E}">
        <p14:creationId xmlns:p14="http://schemas.microsoft.com/office/powerpoint/2010/main" val="4108484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F645D52-B867-411D-B708-A13E24D5319D}"/>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48</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Summary</a:t>
            </a:r>
          </a:p>
        </p:txBody>
      </p:sp>
      <p:sp>
        <p:nvSpPr>
          <p:cNvPr id="4" name="Content Placeholder 3">
            <a:extLst>
              <a:ext uri="{FF2B5EF4-FFF2-40B4-BE49-F238E27FC236}">
                <a16:creationId xmlns:a16="http://schemas.microsoft.com/office/drawing/2014/main" id="{96294D7B-550E-4C37-A71B-64CA2F91B8EB}"/>
              </a:ext>
            </a:extLst>
          </p:cNvPr>
          <p:cNvSpPr>
            <a:spLocks noGrp="1"/>
          </p:cNvSpPr>
          <p:nvPr>
            <p:ph idx="2"/>
          </p:nvPr>
        </p:nvSpPr>
        <p:spPr>
          <a:xfrm>
            <a:off x="365760" y="1097280"/>
            <a:ext cx="11466576" cy="1566407"/>
          </a:xfrm>
        </p:spPr>
        <p:txBody>
          <a:bodyPr/>
          <a:lstStyle/>
          <a:p>
            <a:pPr marL="0" indent="0">
              <a:buNone/>
            </a:pP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In this module, we discussed the following:</a:t>
            </a:r>
          </a:p>
          <a:p>
            <a:r>
              <a:rPr lang="fr-FR" dirty="0">
                <a:latin typeface="Amazon Ember Display" panose="020F0603020204020204" pitchFamily="34" charset="0"/>
                <a:ea typeface="Amazon Ember Display" panose="020F0603020204020204" pitchFamily="34" charset="0"/>
                <a:cs typeface="Amazon Ember Display" panose="020F0603020204020204" pitchFamily="34" charset="0"/>
              </a:rPr>
              <a:t>AWS Systems Manager </a:t>
            </a:r>
          </a:p>
          <a:p>
            <a:pPr marL="0" indent="0">
              <a:buNone/>
            </a:pP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 name="Content Placeholder 3">
            <a:extLst>
              <a:ext uri="{FF2B5EF4-FFF2-40B4-BE49-F238E27FC236}">
                <a16:creationId xmlns:a16="http://schemas.microsoft.com/office/drawing/2014/main" id="{5B30246F-5531-4D8D-AD32-DD3C9EAC9307}"/>
              </a:ext>
            </a:extLst>
          </p:cNvPr>
          <p:cNvSpPr txBox="1">
            <a:spLocks/>
          </p:cNvSpPr>
          <p:nvPr/>
        </p:nvSpPr>
        <p:spPr>
          <a:xfrm>
            <a:off x="657308" y="2361537"/>
            <a:ext cx="7174727" cy="339918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mazon Ember Display"/>
              <a:buChar char="•"/>
              <a:defRPr lang="en-US" sz="2800" kern="1200">
                <a:solidFill>
                  <a:srgbClr val="232F3E"/>
                </a:solidFill>
                <a:latin typeface="Amazon Ember Display"/>
              </a:defRPr>
            </a:lvl1pPr>
            <a:lvl2pPr marL="461963" indent="-228600" algn="l" defTabSz="914400" rtl="0" eaLnBrk="1" latinLnBrk="0" hangingPunct="1">
              <a:lnSpc>
                <a:spcPct val="100000"/>
              </a:lnSpc>
              <a:spcBef>
                <a:spcPts val="500"/>
              </a:spcBef>
              <a:spcAft>
                <a:spcPts val="600"/>
              </a:spcAft>
              <a:buFont typeface="Amazon Ember Display"/>
              <a:buChar char="•"/>
              <a:defRPr lang="en-US" sz="2400" kern="1200">
                <a:solidFill>
                  <a:srgbClr val="232F3E"/>
                </a:solidFill>
                <a:latin typeface="Amazon Ember Display"/>
              </a:defRPr>
            </a:lvl2pPr>
            <a:lvl3pPr marL="682625" indent="-228600" algn="l" defTabSz="914400" rtl="0" eaLnBrk="1" latinLnBrk="0" hangingPunct="1">
              <a:lnSpc>
                <a:spcPct val="100000"/>
              </a:lnSpc>
              <a:spcBef>
                <a:spcPts val="500"/>
              </a:spcBef>
              <a:spcAft>
                <a:spcPts val="600"/>
              </a:spcAft>
              <a:buFont typeface="Amazon Ember Display"/>
              <a:buChar char="•"/>
              <a:defRPr lang="en-US" sz="2000" kern="1200">
                <a:solidFill>
                  <a:srgbClr val="232F3E"/>
                </a:solidFill>
                <a:latin typeface="Amazon Ember Display"/>
              </a:defRPr>
            </a:lvl3pPr>
            <a:lvl4pPr marL="914400"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Amazon Ember Display"/>
              </a:defRPr>
            </a:lvl4pPr>
            <a:lvl5pPr marL="1146175" indent="-228600" algn="l" defTabSz="914400" rtl="0" eaLnBrk="1" latinLnBrk="0" hangingPunct="1">
              <a:lnSpc>
                <a:spcPct val="100000"/>
              </a:lnSpc>
              <a:spcBef>
                <a:spcPts val="500"/>
              </a:spcBef>
              <a:spcAft>
                <a:spcPts val="600"/>
              </a:spcAft>
              <a:buFont typeface="Amazon Ember Display"/>
              <a:buChar char="•"/>
              <a:defRPr lang="en-US" sz="1800" kern="120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Operations tools</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Application tools</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Change management tools</a:t>
            </a:r>
          </a:p>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Node tools</a:t>
            </a:r>
          </a:p>
        </p:txBody>
      </p:sp>
    </p:spTree>
    <p:custDataLst>
      <p:tags r:id="rId1"/>
    </p:custDataLst>
    <p:extLst>
      <p:ext uri="{BB962C8B-B14F-4D97-AF65-F5344CB8AC3E}">
        <p14:creationId xmlns:p14="http://schemas.microsoft.com/office/powerpoint/2010/main" val="1613392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08B3EA3D-0FB6-434E-A135-469DDDFCDDB9}"/>
              </a:ext>
            </a:extLst>
          </p:cNvPr>
          <p:cNvSpPr>
            <a:spLocks noGrp="1"/>
          </p:cNvSpPr>
          <p:nvPr>
            <p:ph type="sldNum" idx="97"/>
          </p:nvPr>
        </p:nvSpPr>
        <p:spPr/>
        <p:txBody>
          <a:bodyPr/>
          <a:lstStyle/>
          <a:p>
            <a:fld id="{4037B1B0-0345-4E15-985A-6BECCDBE474F}" type="slidenum">
              <a:rPr lang="en-US" smtClean="0"/>
              <a:pPr/>
              <a:t>49</a:t>
            </a:fld>
            <a:endParaRPr lang="en-US" dirty="0"/>
          </a:p>
        </p:txBody>
      </p:sp>
      <p:sp>
        <p:nvSpPr>
          <p:cNvPr id="2" name="Title">
            <a:extLst>
              <a:ext uri="{FF2B5EF4-FFF2-40B4-BE49-F238E27FC236}">
                <a16:creationId xmlns:a16="http://schemas.microsoft.com/office/drawing/2014/main" id="{0AB2824D-D38F-4139-8F97-160505CCA5FA}"/>
              </a:ext>
            </a:extLst>
          </p:cNvPr>
          <p:cNvSpPr>
            <a:spLocks noGrp="1"/>
          </p:cNvSpPr>
          <p:nvPr>
            <p:ph type="title" idx="1"/>
          </p:nvPr>
        </p:nvSpPr>
        <p:spPr/>
        <p:txBody>
          <a:bodyPr/>
          <a:lstStyle/>
          <a:p>
            <a:r>
              <a:rPr lang="en-US" dirty="0"/>
              <a:t>Lab 3</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p:txBody>
          <a:bodyPr>
            <a:normAutofit fontScale="92500" lnSpcReduction="10000"/>
          </a:bodyPr>
          <a:lstStyle/>
          <a:p>
            <a:r>
              <a:rPr lang="en-US" dirty="0"/>
              <a:t>Operations as code</a:t>
            </a:r>
          </a:p>
          <a:p>
            <a:r>
              <a:rPr lang="en-US" dirty="0"/>
              <a:t>Duration: 50 minutes</a:t>
            </a:r>
          </a:p>
        </p:txBody>
      </p:sp>
    </p:spTree>
    <p:custDataLst>
      <p:tags r:id="rId1"/>
    </p:custDataLst>
    <p:extLst>
      <p:ext uri="{BB962C8B-B14F-4D97-AF65-F5344CB8AC3E}">
        <p14:creationId xmlns:p14="http://schemas.microsoft.com/office/powerpoint/2010/main" val="252939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64AD8B19-2793-49C9-95FF-1935FFFBFBB9}"/>
              </a:ext>
            </a:extLst>
          </p:cNvPr>
          <p:cNvSpPr>
            <a:spLocks noGrp="1"/>
          </p:cNvSpPr>
          <p:nvPr>
            <p:ph type="sldNum" idx="97"/>
          </p:nvPr>
        </p:nvSpPr>
        <p:spPr/>
        <p:txBody>
          <a:bodyPr/>
          <a:lstStyle/>
          <a:p>
            <a:fld id="{4037B1B0-0345-4E15-985A-6BECCDBE474F}" type="slidenum">
              <a:rPr lang="en-US" smtClean="0"/>
              <a:pPr/>
              <a:t>5</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normAutofit/>
          </a:bodyPr>
          <a:lstStyle/>
          <a:p>
            <a:r>
              <a:rPr lang="en-US" dirty="0"/>
              <a:t>AWS Systems Manager </a:t>
            </a:r>
          </a:p>
        </p:txBody>
      </p:sp>
    </p:spTree>
    <p:custDataLst>
      <p:tags r:id="rId1"/>
    </p:custDataLst>
    <p:extLst>
      <p:ext uri="{BB962C8B-B14F-4D97-AF65-F5344CB8AC3E}">
        <p14:creationId xmlns:p14="http://schemas.microsoft.com/office/powerpoint/2010/main" val="2442140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13D1F52-9538-411F-9E3D-CE5FC2A4D45B}"/>
              </a:ext>
              <a:ext uri="{C183D7F6-B498-43B3-948B-1728B52AA6E4}">
                <adec:decorative xmlns:adec="http://schemas.microsoft.com/office/drawing/2017/decorative" val="0"/>
              </a:ext>
            </a:extLst>
          </p:cNvPr>
          <p:cNvSpPr>
            <a:spLocks noGrp="1"/>
          </p:cNvSpPr>
          <p:nvPr>
            <p:ph type="sldNum" idx="97"/>
          </p:nvPr>
        </p:nvSpPr>
        <p:spPr/>
        <p:txBody>
          <a:bodyPr/>
          <a:lstStyle/>
          <a:p>
            <a:fld id="{4037B1B0-0345-4E15-985A-6BECCDBE474F}" type="slidenum">
              <a:rPr lang="en-US" smtClean="0"/>
              <a:pPr/>
              <a:t>50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a:xfrm>
            <a:off x="276860" y="301752"/>
            <a:ext cx="11737340" cy="731520"/>
          </a:xfrm>
        </p:spPr>
        <p:txBody>
          <a:bodyPr>
            <a:normAutofit/>
          </a:bodyPr>
          <a:lstStyle/>
          <a:p>
            <a:r>
              <a:rPr lang="en-US" dirty="0"/>
              <a:t>Operations as code</a:t>
            </a:r>
          </a:p>
        </p:txBody>
      </p:sp>
      <p:grpSp>
        <p:nvGrpSpPr>
          <p:cNvPr id="6" name="OpsAsCode" descr="A conceptual architecture diagram highlighting an AWS Systems Manager command and automation documents to deploy an application, update file contents, and change infrastructure configurations as described in the notes.">
            <a:extLst>
              <a:ext uri="{FF2B5EF4-FFF2-40B4-BE49-F238E27FC236}">
                <a16:creationId xmlns:a16="http://schemas.microsoft.com/office/drawing/2014/main" id="{8F87824F-76CC-F43C-9EF3-008267D3FC72}"/>
              </a:ext>
            </a:extLst>
          </p:cNvPr>
          <p:cNvGrpSpPr/>
          <p:nvPr/>
        </p:nvGrpSpPr>
        <p:grpSpPr>
          <a:xfrm>
            <a:off x="1876161" y="937979"/>
            <a:ext cx="8377415" cy="5453820"/>
            <a:chOff x="1876161" y="937979"/>
            <a:chExt cx="8377415" cy="5453820"/>
          </a:xfrm>
        </p:grpSpPr>
        <p:sp>
          <p:nvSpPr>
            <p:cNvPr id="54" name="Rectangle 53">
              <a:extLst>
                <a:ext uri="{FF2B5EF4-FFF2-40B4-BE49-F238E27FC236}">
                  <a16:creationId xmlns:a16="http://schemas.microsoft.com/office/drawing/2014/main" id="{F26C0818-249F-4BEE-959B-091C576F3388}"/>
                </a:ext>
                <a:ext uri="{C183D7F6-B498-43B3-948B-1728B52AA6E4}">
                  <adec:decorative xmlns:adec="http://schemas.microsoft.com/office/drawing/2017/decorative" val="1"/>
                </a:ext>
              </a:extLst>
            </p:cNvPr>
            <p:cNvSpPr/>
            <p:nvPr/>
          </p:nvSpPr>
          <p:spPr>
            <a:xfrm>
              <a:off x="4633167" y="2719433"/>
              <a:ext cx="5620409" cy="3672366"/>
            </a:xfrm>
            <a:prstGeom prst="rect">
              <a:avLst/>
            </a:prstGeom>
            <a:noFill/>
            <a:ln w="25400" cap="flat" cmpd="sng" algn="ctr">
              <a:solidFill>
                <a:srgbClr val="8C4FFF"/>
              </a:solidFill>
              <a:prstDash val="solid"/>
              <a:miter lim="800000"/>
            </a:ln>
            <a:effectLst/>
          </p:spPr>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w="0"/>
                  <a:solidFill>
                    <a:schemeClr val="tx2"/>
                  </a:solidFill>
                  <a:effectLst/>
                  <a:uLnTx/>
                  <a:uFillTx/>
                  <a:ea typeface="+mn-ea"/>
                  <a:cs typeface="+mn-cs"/>
                </a:rPr>
                <a:t>VPC</a:t>
              </a:r>
            </a:p>
          </p:txBody>
        </p:sp>
        <p:sp>
          <p:nvSpPr>
            <p:cNvPr id="55" name="Rectangle 54">
              <a:extLst>
                <a:ext uri="{FF2B5EF4-FFF2-40B4-BE49-F238E27FC236}">
                  <a16:creationId xmlns:a16="http://schemas.microsoft.com/office/drawing/2014/main" id="{7836FA0E-520D-47A0-8BB7-7A2D1FA119F7}"/>
                </a:ext>
                <a:ext uri="{C183D7F6-B498-43B3-948B-1728B52AA6E4}">
                  <adec:decorative xmlns:adec="http://schemas.microsoft.com/office/drawing/2017/decorative" val="1"/>
                </a:ext>
              </a:extLst>
            </p:cNvPr>
            <p:cNvSpPr/>
            <p:nvPr/>
          </p:nvSpPr>
          <p:spPr>
            <a:xfrm>
              <a:off x="4963366" y="3209155"/>
              <a:ext cx="2865173" cy="3047890"/>
            </a:xfrm>
            <a:prstGeom prst="rect">
              <a:avLst/>
            </a:prstGeom>
            <a:noFill/>
            <a:ln w="28575" cap="flat" cmpd="sng" algn="ctr">
              <a:solidFill>
                <a:srgbClr val="7AA116"/>
              </a:solidFill>
              <a:prstDash val="solid"/>
              <a:miter lim="800000"/>
            </a:ln>
            <a:effectLst/>
          </p:spPr>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2"/>
                  </a:solidFill>
                  <a:effectLst/>
                  <a:uLnTx/>
                  <a:uFillTx/>
                  <a:ea typeface="+mn-ea"/>
                  <a:cs typeface="+mn-cs"/>
                </a:rPr>
                <a:t>Subnet</a:t>
              </a:r>
            </a:p>
          </p:txBody>
        </p:sp>
        <p:sp>
          <p:nvSpPr>
            <p:cNvPr id="56" name="Rectangle 55">
              <a:extLst>
                <a:ext uri="{FF2B5EF4-FFF2-40B4-BE49-F238E27FC236}">
                  <a16:creationId xmlns:a16="http://schemas.microsoft.com/office/drawing/2014/main" id="{2A5D51FD-81B5-4615-8CBF-E415F4673083}"/>
                </a:ext>
                <a:ext uri="{C183D7F6-B498-43B3-948B-1728B52AA6E4}">
                  <adec:decorative xmlns:adec="http://schemas.microsoft.com/office/drawing/2017/decorative" val="1"/>
                </a:ext>
              </a:extLst>
            </p:cNvPr>
            <p:cNvSpPr/>
            <p:nvPr/>
          </p:nvSpPr>
          <p:spPr>
            <a:xfrm>
              <a:off x="8176804" y="3211514"/>
              <a:ext cx="1790686" cy="3045612"/>
            </a:xfrm>
            <a:prstGeom prst="rect">
              <a:avLst/>
            </a:prstGeom>
            <a:noFill/>
            <a:ln w="28575" cap="flat" cmpd="sng" algn="ctr">
              <a:solidFill>
                <a:srgbClr val="7AA116"/>
              </a:solidFill>
              <a:prstDash val="solid"/>
              <a:miter lim="800000"/>
            </a:ln>
            <a:effectLst/>
          </p:spPr>
          <p:txBody>
            <a:bodyPr rot="0" spcFirstLastPara="0" vertOverflow="overflow" horzOverflow="overflow" vert="horz" wrap="square" lIns="338328"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2"/>
                  </a:solidFill>
                  <a:effectLst/>
                  <a:uLnTx/>
                  <a:uFillTx/>
                  <a:ea typeface="+mn-ea"/>
                  <a:cs typeface="+mn-cs"/>
                </a:rPr>
                <a:t>Subnet</a:t>
              </a:r>
            </a:p>
          </p:txBody>
        </p:sp>
        <p:sp>
          <p:nvSpPr>
            <p:cNvPr id="57" name="Rectangle 56">
              <a:extLst>
                <a:ext uri="{FF2B5EF4-FFF2-40B4-BE49-F238E27FC236}">
                  <a16:creationId xmlns:a16="http://schemas.microsoft.com/office/drawing/2014/main" id="{F449993A-308D-4C2A-A838-F137FF4818C0}"/>
                </a:ext>
                <a:ext uri="{C183D7F6-B498-43B3-948B-1728B52AA6E4}">
                  <adec:decorative xmlns:adec="http://schemas.microsoft.com/office/drawing/2017/decorative" val="1"/>
                </a:ext>
              </a:extLst>
            </p:cNvPr>
            <p:cNvSpPr/>
            <p:nvPr/>
          </p:nvSpPr>
          <p:spPr>
            <a:xfrm>
              <a:off x="5107642" y="3656421"/>
              <a:ext cx="4515681" cy="1418299"/>
            </a:xfrm>
            <a:prstGeom prst="rect">
              <a:avLst/>
            </a:prstGeom>
            <a:noFill/>
            <a:ln w="25400" cap="flat" cmpd="sng" algn="ctr">
              <a:solidFill>
                <a:srgbClr val="5A6B86"/>
              </a:solidFill>
              <a:prstDash val="dash"/>
              <a:miter lim="800000"/>
            </a:ln>
            <a:effectLst/>
          </p:spPr>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2">
                      <a:lumMod val="75000"/>
                      <a:lumOff val="25000"/>
                    </a:schemeClr>
                  </a:solidFill>
                  <a:effectLst/>
                  <a:uLnTx/>
                  <a:uFillTx/>
                  <a:ea typeface="Amazon Ember" panose="020B0603020204020204" pitchFamily="34" charset="0"/>
                  <a:cs typeface="Amazon Ember" panose="020B0603020204020204" pitchFamily="34" charset="0"/>
                </a:rPr>
                <a:t>WebServer resource group</a:t>
              </a:r>
            </a:p>
          </p:txBody>
        </p:sp>
        <p:pic>
          <p:nvPicPr>
            <p:cNvPr id="58" name="Picture 57">
              <a:extLst>
                <a:ext uri="{FF2B5EF4-FFF2-40B4-BE49-F238E27FC236}">
                  <a16:creationId xmlns:a16="http://schemas.microsoft.com/office/drawing/2014/main" id="{F05BD7A7-9DCE-48DB-B362-1A9CA3BC41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1327" y="4059326"/>
              <a:ext cx="635033" cy="635033"/>
            </a:xfrm>
            <a:prstGeom prst="rect">
              <a:avLst/>
            </a:prstGeom>
          </p:spPr>
        </p:pic>
        <p:pic>
          <p:nvPicPr>
            <p:cNvPr id="59" name="Picture 58">
              <a:extLst>
                <a:ext uri="{FF2B5EF4-FFF2-40B4-BE49-F238E27FC236}">
                  <a16:creationId xmlns:a16="http://schemas.microsoft.com/office/drawing/2014/main" id="{4BF2682B-56DD-4B90-8697-FDD1C142D98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5287" y="4059325"/>
              <a:ext cx="635033" cy="635033"/>
            </a:xfrm>
            <a:prstGeom prst="rect">
              <a:avLst/>
            </a:prstGeom>
          </p:spPr>
        </p:pic>
        <p:pic>
          <p:nvPicPr>
            <p:cNvPr id="60" name="Picture 59">
              <a:extLst>
                <a:ext uri="{FF2B5EF4-FFF2-40B4-BE49-F238E27FC236}">
                  <a16:creationId xmlns:a16="http://schemas.microsoft.com/office/drawing/2014/main" id="{D59212ED-3F29-4177-BC28-0D5E52B2C07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1327" y="5203182"/>
              <a:ext cx="635033" cy="635033"/>
            </a:xfrm>
            <a:prstGeom prst="rect">
              <a:avLst/>
            </a:prstGeom>
          </p:spPr>
        </p:pic>
        <p:pic>
          <p:nvPicPr>
            <p:cNvPr id="61" name="Picture 60">
              <a:extLst>
                <a:ext uri="{FF2B5EF4-FFF2-40B4-BE49-F238E27FC236}">
                  <a16:creationId xmlns:a16="http://schemas.microsoft.com/office/drawing/2014/main" id="{8B790649-BCBE-4AF8-B1A0-70337424EF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42" y="4014722"/>
              <a:ext cx="635033" cy="635033"/>
            </a:xfrm>
            <a:prstGeom prst="rect">
              <a:avLst/>
            </a:prstGeom>
          </p:spPr>
        </p:pic>
        <p:pic>
          <p:nvPicPr>
            <p:cNvPr id="110" name="Picture 109">
              <a:extLst>
                <a:ext uri="{FF2B5EF4-FFF2-40B4-BE49-F238E27FC236}">
                  <a16:creationId xmlns:a16="http://schemas.microsoft.com/office/drawing/2014/main" id="{652A73B3-0FCA-48B9-92AF-5F63A09242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5641" y="5203182"/>
              <a:ext cx="635033" cy="635033"/>
            </a:xfrm>
            <a:prstGeom prst="rect">
              <a:avLst/>
            </a:prstGeom>
          </p:spPr>
        </p:pic>
        <p:sp>
          <p:nvSpPr>
            <p:cNvPr id="112" name="TextBox 111">
              <a:extLst>
                <a:ext uri="{FF2B5EF4-FFF2-40B4-BE49-F238E27FC236}">
                  <a16:creationId xmlns:a16="http://schemas.microsoft.com/office/drawing/2014/main" id="{8187E8FB-50DB-4751-AEA4-F66E3D512B33}"/>
                </a:ext>
                <a:ext uri="{C183D7F6-B498-43B3-948B-1728B52AA6E4}">
                  <adec:decorative xmlns:adec="http://schemas.microsoft.com/office/drawing/2017/decorative" val="0"/>
                </a:ext>
              </a:extLst>
            </p:cNvPr>
            <p:cNvSpPr txBox="1"/>
            <p:nvPr/>
          </p:nvSpPr>
          <p:spPr>
            <a:xfrm>
              <a:off x="5079047" y="4694358"/>
              <a:ext cx="1319593"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WebServer1</a:t>
              </a:r>
            </a:p>
          </p:txBody>
        </p:sp>
        <p:sp>
          <p:nvSpPr>
            <p:cNvPr id="113" name="TextBox 112">
              <a:extLst>
                <a:ext uri="{FF2B5EF4-FFF2-40B4-BE49-F238E27FC236}">
                  <a16:creationId xmlns:a16="http://schemas.microsoft.com/office/drawing/2014/main" id="{00C7F1A2-7801-4842-8BEC-331D11F8148F}"/>
                </a:ext>
                <a:ext uri="{C183D7F6-B498-43B3-948B-1728B52AA6E4}">
                  <adec:decorative xmlns:adec="http://schemas.microsoft.com/office/drawing/2017/decorative" val="0"/>
                </a:ext>
              </a:extLst>
            </p:cNvPr>
            <p:cNvSpPr txBox="1"/>
            <p:nvPr/>
          </p:nvSpPr>
          <p:spPr>
            <a:xfrm>
              <a:off x="6383006" y="4694359"/>
              <a:ext cx="1319593"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WebServer2</a:t>
              </a:r>
            </a:p>
          </p:txBody>
        </p:sp>
        <p:sp>
          <p:nvSpPr>
            <p:cNvPr id="114" name="TextBox 113">
              <a:extLst>
                <a:ext uri="{FF2B5EF4-FFF2-40B4-BE49-F238E27FC236}">
                  <a16:creationId xmlns:a16="http://schemas.microsoft.com/office/drawing/2014/main" id="{58608108-DD67-4950-8912-C65D5E1D17CE}"/>
                </a:ext>
                <a:ext uri="{C183D7F6-B498-43B3-948B-1728B52AA6E4}">
                  <adec:decorative xmlns:adec="http://schemas.microsoft.com/office/drawing/2017/decorative" val="0"/>
                </a:ext>
              </a:extLst>
            </p:cNvPr>
            <p:cNvSpPr txBox="1"/>
            <p:nvPr/>
          </p:nvSpPr>
          <p:spPr>
            <a:xfrm>
              <a:off x="8233360" y="4694358"/>
              <a:ext cx="1319593"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WebServer3</a:t>
              </a:r>
            </a:p>
          </p:txBody>
        </p:sp>
        <p:sp>
          <p:nvSpPr>
            <p:cNvPr id="115" name="TextBox 114">
              <a:extLst>
                <a:ext uri="{FF2B5EF4-FFF2-40B4-BE49-F238E27FC236}">
                  <a16:creationId xmlns:a16="http://schemas.microsoft.com/office/drawing/2014/main" id="{454F1274-8F86-49D1-81FD-D7A75D6D8198}"/>
                </a:ext>
                <a:ext uri="{C183D7F6-B498-43B3-948B-1728B52AA6E4}">
                  <adec:decorative xmlns:adec="http://schemas.microsoft.com/office/drawing/2017/decorative" val="0"/>
                </a:ext>
              </a:extLst>
            </p:cNvPr>
            <p:cNvSpPr txBox="1"/>
            <p:nvPr/>
          </p:nvSpPr>
          <p:spPr>
            <a:xfrm>
              <a:off x="5102291" y="5838215"/>
              <a:ext cx="1273105"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AppServer1</a:t>
              </a:r>
            </a:p>
          </p:txBody>
        </p:sp>
        <p:sp>
          <p:nvSpPr>
            <p:cNvPr id="116" name="TextBox 115">
              <a:extLst>
                <a:ext uri="{FF2B5EF4-FFF2-40B4-BE49-F238E27FC236}">
                  <a16:creationId xmlns:a16="http://schemas.microsoft.com/office/drawing/2014/main" id="{745A040B-7E0C-414D-A498-F5651A60A439}"/>
                </a:ext>
                <a:ext uri="{C183D7F6-B498-43B3-948B-1728B52AA6E4}">
                  <adec:decorative xmlns:adec="http://schemas.microsoft.com/office/drawing/2017/decorative" val="0"/>
                </a:ext>
              </a:extLst>
            </p:cNvPr>
            <p:cNvSpPr txBox="1"/>
            <p:nvPr/>
          </p:nvSpPr>
          <p:spPr>
            <a:xfrm>
              <a:off x="8256604" y="5832443"/>
              <a:ext cx="1273105"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AppServer2</a:t>
              </a:r>
            </a:p>
          </p:txBody>
        </p:sp>
        <p:pic>
          <p:nvPicPr>
            <p:cNvPr id="117" name="Picture 116">
              <a:extLst>
                <a:ext uri="{FF2B5EF4-FFF2-40B4-BE49-F238E27FC236}">
                  <a16:creationId xmlns:a16="http://schemas.microsoft.com/office/drawing/2014/main" id="{19992BB4-9731-45E7-ADFB-FC32AE7A1A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17421" y="958265"/>
              <a:ext cx="630936" cy="630936"/>
            </a:xfrm>
            <a:prstGeom prst="rect">
              <a:avLst/>
            </a:prstGeom>
          </p:spPr>
        </p:pic>
        <p:pic>
          <p:nvPicPr>
            <p:cNvPr id="118" name="Picture 117">
              <a:extLst>
                <a:ext uri="{FF2B5EF4-FFF2-40B4-BE49-F238E27FC236}">
                  <a16:creationId xmlns:a16="http://schemas.microsoft.com/office/drawing/2014/main" id="{9E62960C-4386-41FA-BBC3-4EE6E45CDE2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17419" y="2135900"/>
              <a:ext cx="630936" cy="630936"/>
            </a:xfrm>
            <a:prstGeom prst="rect">
              <a:avLst/>
            </a:prstGeom>
          </p:spPr>
        </p:pic>
        <p:pic>
          <p:nvPicPr>
            <p:cNvPr id="119" name="Picture 118">
              <a:extLst>
                <a:ext uri="{FF2B5EF4-FFF2-40B4-BE49-F238E27FC236}">
                  <a16:creationId xmlns:a16="http://schemas.microsoft.com/office/drawing/2014/main" id="{ED243DAE-DCA9-487F-A374-A4AE1CE5825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12307" y="954168"/>
              <a:ext cx="635033" cy="635033"/>
            </a:xfrm>
            <a:prstGeom prst="rect">
              <a:avLst/>
            </a:prstGeom>
          </p:spPr>
        </p:pic>
        <p:sp>
          <p:nvSpPr>
            <p:cNvPr id="120" name="TextBox 119">
              <a:extLst>
                <a:ext uri="{FF2B5EF4-FFF2-40B4-BE49-F238E27FC236}">
                  <a16:creationId xmlns:a16="http://schemas.microsoft.com/office/drawing/2014/main" id="{2306F172-3B6F-49D1-B2AA-DD592DC492DA}"/>
                </a:ext>
                <a:ext uri="{C183D7F6-B498-43B3-948B-1728B52AA6E4}">
                  <adec:decorative xmlns:adec="http://schemas.microsoft.com/office/drawing/2017/decorative" val="0"/>
                </a:ext>
              </a:extLst>
            </p:cNvPr>
            <p:cNvSpPr txBox="1"/>
            <p:nvPr/>
          </p:nvSpPr>
          <p:spPr>
            <a:xfrm>
              <a:off x="1967534" y="1589201"/>
              <a:ext cx="2130713"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Amazon CloudWatch</a:t>
              </a:r>
            </a:p>
          </p:txBody>
        </p:sp>
        <p:sp>
          <p:nvSpPr>
            <p:cNvPr id="121" name="TextBox 120">
              <a:extLst>
                <a:ext uri="{FF2B5EF4-FFF2-40B4-BE49-F238E27FC236}">
                  <a16:creationId xmlns:a16="http://schemas.microsoft.com/office/drawing/2014/main" id="{0FF0EEEE-43B3-462C-9858-34CEBF7B292D}"/>
                </a:ext>
                <a:ext uri="{C183D7F6-B498-43B3-948B-1728B52AA6E4}">
                  <adec:decorative xmlns:adec="http://schemas.microsoft.com/office/drawing/2017/decorative" val="0"/>
                </a:ext>
              </a:extLst>
            </p:cNvPr>
            <p:cNvSpPr txBox="1"/>
            <p:nvPr/>
          </p:nvSpPr>
          <p:spPr>
            <a:xfrm>
              <a:off x="1876161" y="2766836"/>
              <a:ext cx="2313454"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AWS Systems Manager</a:t>
              </a:r>
            </a:p>
          </p:txBody>
        </p:sp>
        <p:sp>
          <p:nvSpPr>
            <p:cNvPr id="122" name="TextBox 121">
              <a:extLst>
                <a:ext uri="{FF2B5EF4-FFF2-40B4-BE49-F238E27FC236}">
                  <a16:creationId xmlns:a16="http://schemas.microsoft.com/office/drawing/2014/main" id="{74D148DB-97A2-487C-9395-FC21E3B52D13}"/>
                </a:ext>
                <a:ext uri="{C183D7F6-B498-43B3-948B-1728B52AA6E4}">
                  <adec:decorative xmlns:adec="http://schemas.microsoft.com/office/drawing/2017/decorative" val="0"/>
                </a:ext>
              </a:extLst>
            </p:cNvPr>
            <p:cNvSpPr txBox="1"/>
            <p:nvPr/>
          </p:nvSpPr>
          <p:spPr>
            <a:xfrm>
              <a:off x="4621084" y="1589201"/>
              <a:ext cx="617478" cy="338554"/>
            </a:xfrm>
            <a:prstGeom prst="rect">
              <a:avLst/>
            </a:prstGeom>
            <a:noFill/>
          </p:spPr>
          <p:txBody>
            <a:bodyPr wrap="none" rtlCol="0">
              <a:spAutoFit/>
            </a:bodyPr>
            <a:lstStyle/>
            <a:p>
              <a:pPr algn="ctr"/>
              <a:r>
                <a:rPr lang="en-US" sz="1600" dirty="0">
                  <a:ea typeface="Amazon Ember" panose="020B0603020204020204" pitchFamily="34" charset="0"/>
                  <a:cs typeface="Amazon Ember" panose="020B0603020204020204" pitchFamily="34" charset="0"/>
                </a:rPr>
                <a:t>Logs</a:t>
              </a:r>
            </a:p>
          </p:txBody>
        </p:sp>
        <p:cxnSp>
          <p:nvCxnSpPr>
            <p:cNvPr id="123" name="Straight Arrow Connector 122">
              <a:extLst>
                <a:ext uri="{FF2B5EF4-FFF2-40B4-BE49-F238E27FC236}">
                  <a16:creationId xmlns:a16="http://schemas.microsoft.com/office/drawing/2014/main" id="{BF3A3ABB-4F16-4239-AA2D-9D6768180213}"/>
                </a:ext>
                <a:ext uri="{C183D7F6-B498-43B3-948B-1728B52AA6E4}">
                  <adec:decorative xmlns:adec="http://schemas.microsoft.com/office/drawing/2017/decorative" val="1"/>
                </a:ext>
              </a:extLst>
            </p:cNvPr>
            <p:cNvCxnSpPr>
              <a:stCxn id="118" idx="0"/>
              <a:endCxn id="120" idx="2"/>
            </p:cNvCxnSpPr>
            <p:nvPr/>
          </p:nvCxnSpPr>
          <p:spPr>
            <a:xfrm flipV="1">
              <a:off x="3032887" y="1927755"/>
              <a:ext cx="4" cy="208145"/>
            </a:xfrm>
            <a:prstGeom prst="straightConnector1">
              <a:avLst/>
            </a:prstGeom>
            <a:ln w="25400">
              <a:solidFill>
                <a:schemeClr val="accent1"/>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4218AFC8-8002-4732-8189-3DD4C19A995E}"/>
                </a:ext>
                <a:ext uri="{C183D7F6-B498-43B3-948B-1728B52AA6E4}">
                  <adec:decorative xmlns:adec="http://schemas.microsoft.com/office/drawing/2017/decorative" val="1"/>
                </a:ext>
              </a:extLst>
            </p:cNvPr>
            <p:cNvCxnSpPr>
              <a:cxnSpLocks/>
              <a:stCxn id="117" idx="3"/>
              <a:endCxn id="119" idx="1"/>
            </p:cNvCxnSpPr>
            <p:nvPr/>
          </p:nvCxnSpPr>
          <p:spPr>
            <a:xfrm flipV="1">
              <a:off x="3348357" y="1271685"/>
              <a:ext cx="1263950" cy="2048"/>
            </a:xfrm>
            <a:prstGeom prst="straightConnector1">
              <a:avLst/>
            </a:prstGeom>
            <a:ln w="25400">
              <a:solidFill>
                <a:schemeClr val="accent1"/>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125" name="Freeform 44">
              <a:extLst>
                <a:ext uri="{FF2B5EF4-FFF2-40B4-BE49-F238E27FC236}">
                  <a16:creationId xmlns:a16="http://schemas.microsoft.com/office/drawing/2014/main" id="{81E64195-82A9-467C-AEC9-3CDF9D8B24F2}"/>
                </a:ext>
                <a:ext uri="{C183D7F6-B498-43B3-948B-1728B52AA6E4}">
                  <adec:decorative xmlns:adec="http://schemas.microsoft.com/office/drawing/2017/decorative" val="1"/>
                </a:ext>
              </a:extLst>
            </p:cNvPr>
            <p:cNvSpPr/>
            <p:nvPr/>
          </p:nvSpPr>
          <p:spPr>
            <a:xfrm flipH="1" flipV="1">
              <a:off x="3032889" y="3048411"/>
              <a:ext cx="2363995" cy="2474799"/>
            </a:xfrm>
            <a:custGeom>
              <a:avLst/>
              <a:gdLst>
                <a:gd name="connsiteX0" fmla="*/ 1371600 w 1371600"/>
                <a:gd name="connsiteY0" fmla="*/ 711200 h 711200"/>
                <a:gd name="connsiteX1" fmla="*/ 1371600 w 1371600"/>
                <a:gd name="connsiteY1" fmla="*/ 0 h 711200"/>
                <a:gd name="connsiteX2" fmla="*/ 0 w 1371600"/>
                <a:gd name="connsiteY2" fmla="*/ 0 h 711200"/>
              </a:gdLst>
              <a:ahLst/>
              <a:cxnLst>
                <a:cxn ang="0">
                  <a:pos x="connsiteX0" y="connsiteY0"/>
                </a:cxn>
                <a:cxn ang="0">
                  <a:pos x="connsiteX1" y="connsiteY1"/>
                </a:cxn>
                <a:cxn ang="0">
                  <a:pos x="connsiteX2" y="connsiteY2"/>
                </a:cxn>
              </a:cxnLst>
              <a:rect l="l" t="t" r="r" b="b"/>
              <a:pathLst>
                <a:path w="1371600" h="711200">
                  <a:moveTo>
                    <a:pt x="1371600" y="711200"/>
                  </a:moveTo>
                  <a:lnTo>
                    <a:pt x="1371600" y="0"/>
                  </a:lnTo>
                  <a:lnTo>
                    <a:pt x="0" y="0"/>
                  </a:lnTo>
                </a:path>
              </a:pathLst>
            </a:custGeom>
            <a:noFill/>
            <a:ln w="25400" cap="flat" cmpd="sng" algn="ctr">
              <a:solidFill>
                <a:srgbClr val="535B63"/>
              </a:solidFill>
              <a:prstDash val="solid"/>
              <a:miter lim="800000"/>
              <a:headEnd type="none" w="med" len="sm"/>
              <a:tailEnd type="arrow"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ea typeface="+mn-ea"/>
                <a:cs typeface="+mn-cs"/>
              </a:endParaRPr>
            </a:p>
          </p:txBody>
        </p:sp>
        <p:sp>
          <p:nvSpPr>
            <p:cNvPr id="126" name="Freeform 42">
              <a:extLst>
                <a:ext uri="{FF2B5EF4-FFF2-40B4-BE49-F238E27FC236}">
                  <a16:creationId xmlns:a16="http://schemas.microsoft.com/office/drawing/2014/main" id="{32C41287-F300-4FA0-81F1-0D924F1F4797}"/>
                </a:ext>
                <a:ext uri="{C183D7F6-B498-43B3-948B-1728B52AA6E4}">
                  <adec:decorative xmlns:adec="http://schemas.microsoft.com/office/drawing/2017/decorative" val="1"/>
                </a:ext>
              </a:extLst>
            </p:cNvPr>
            <p:cNvSpPr/>
            <p:nvPr/>
          </p:nvSpPr>
          <p:spPr>
            <a:xfrm rot="5400000" flipH="1">
              <a:off x="4747543" y="1018289"/>
              <a:ext cx="1213590" cy="4011965"/>
            </a:xfrm>
            <a:custGeom>
              <a:avLst/>
              <a:gdLst>
                <a:gd name="connsiteX0" fmla="*/ 1371600 w 1371600"/>
                <a:gd name="connsiteY0" fmla="*/ 711200 h 711200"/>
                <a:gd name="connsiteX1" fmla="*/ 1371600 w 1371600"/>
                <a:gd name="connsiteY1" fmla="*/ 0 h 711200"/>
                <a:gd name="connsiteX2" fmla="*/ 0 w 1371600"/>
                <a:gd name="connsiteY2" fmla="*/ 0 h 711200"/>
              </a:gdLst>
              <a:ahLst/>
              <a:cxnLst>
                <a:cxn ang="0">
                  <a:pos x="connsiteX0" y="connsiteY0"/>
                </a:cxn>
                <a:cxn ang="0">
                  <a:pos x="connsiteX1" y="connsiteY1"/>
                </a:cxn>
                <a:cxn ang="0">
                  <a:pos x="connsiteX2" y="connsiteY2"/>
                </a:cxn>
              </a:cxnLst>
              <a:rect l="l" t="t" r="r" b="b"/>
              <a:pathLst>
                <a:path w="1371600" h="711200">
                  <a:moveTo>
                    <a:pt x="1371600" y="711200"/>
                  </a:moveTo>
                  <a:lnTo>
                    <a:pt x="1371600" y="0"/>
                  </a:lnTo>
                  <a:lnTo>
                    <a:pt x="0" y="0"/>
                  </a:lnTo>
                </a:path>
              </a:pathLst>
            </a:custGeom>
            <a:noFill/>
            <a:ln w="25400" cap="flat" cmpd="sng" algn="ctr">
              <a:solidFill>
                <a:srgbClr val="535B63"/>
              </a:solidFill>
              <a:prstDash val="solid"/>
              <a:miter lim="800000"/>
              <a:headEnd type="none" w="med" len="sm"/>
              <a:tailEnd type="arrow"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FAFA"/>
                </a:solidFill>
                <a:effectLst/>
                <a:uLnTx/>
                <a:uFillTx/>
                <a:ea typeface="+mn-ea"/>
                <a:cs typeface="+mn-cs"/>
              </a:endParaRPr>
            </a:p>
          </p:txBody>
        </p:sp>
        <p:sp>
          <p:nvSpPr>
            <p:cNvPr id="127" name="Oval 126">
              <a:extLst>
                <a:ext uri="{FF2B5EF4-FFF2-40B4-BE49-F238E27FC236}">
                  <a16:creationId xmlns:a16="http://schemas.microsoft.com/office/drawing/2014/main" id="{6147A04F-9C40-4493-938E-0A3F206261A1}"/>
                </a:ext>
                <a:ext uri="{C183D7F6-B498-43B3-948B-1728B52AA6E4}">
                  <adec:decorative xmlns:adec="http://schemas.microsoft.com/office/drawing/2017/decorative" val="1"/>
                </a:ext>
              </a:extLst>
            </p:cNvPr>
            <p:cNvSpPr/>
            <p:nvPr/>
          </p:nvSpPr>
          <p:spPr>
            <a:xfrm>
              <a:off x="7059148" y="2012817"/>
              <a:ext cx="602343" cy="602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a typeface="Amazon Ember" panose="020B0603020204020204" pitchFamily="34" charset="0"/>
                  <a:cs typeface="Amazon Ember" panose="020B0603020204020204" pitchFamily="34" charset="0"/>
                </a:rPr>
                <a:t>1</a:t>
              </a:r>
            </a:p>
          </p:txBody>
        </p:sp>
        <p:sp>
          <p:nvSpPr>
            <p:cNvPr id="128" name="Oval 127">
              <a:extLst>
                <a:ext uri="{FF2B5EF4-FFF2-40B4-BE49-F238E27FC236}">
                  <a16:creationId xmlns:a16="http://schemas.microsoft.com/office/drawing/2014/main" id="{A8A92639-5E7F-4E7F-9C19-984A2C8A8CB5}"/>
                </a:ext>
                <a:ext uri="{C183D7F6-B498-43B3-948B-1728B52AA6E4}">
                  <adec:decorative xmlns:adec="http://schemas.microsoft.com/office/drawing/2017/decorative" val="1"/>
                </a:ext>
              </a:extLst>
            </p:cNvPr>
            <p:cNvSpPr/>
            <p:nvPr/>
          </p:nvSpPr>
          <p:spPr>
            <a:xfrm>
              <a:off x="2717419" y="3602057"/>
              <a:ext cx="602343" cy="602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a typeface="Amazon Ember" panose="020B0603020204020204" pitchFamily="34" charset="0"/>
                  <a:cs typeface="Amazon Ember" panose="020B0603020204020204" pitchFamily="34" charset="0"/>
                </a:rPr>
                <a:t>2</a:t>
              </a:r>
            </a:p>
          </p:txBody>
        </p:sp>
        <p:sp>
          <p:nvSpPr>
            <p:cNvPr id="129" name="Oval 128">
              <a:extLst>
                <a:ext uri="{FF2B5EF4-FFF2-40B4-BE49-F238E27FC236}">
                  <a16:creationId xmlns:a16="http://schemas.microsoft.com/office/drawing/2014/main" id="{AEA872D1-338A-405C-A655-62B24EF42B9C}"/>
                </a:ext>
                <a:ext uri="{C183D7F6-B498-43B3-948B-1728B52AA6E4}">
                  <adec:decorative xmlns:adec="http://schemas.microsoft.com/office/drawing/2017/decorative" val="1"/>
                </a:ext>
              </a:extLst>
            </p:cNvPr>
            <p:cNvSpPr/>
            <p:nvPr/>
          </p:nvSpPr>
          <p:spPr>
            <a:xfrm>
              <a:off x="3676102" y="937979"/>
              <a:ext cx="602343" cy="602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a typeface="Amazon Ember" panose="020B0603020204020204" pitchFamily="34" charset="0"/>
                  <a:cs typeface="Amazon Ember" panose="020B0603020204020204" pitchFamily="34" charset="0"/>
                </a:rPr>
                <a:t>3</a:t>
              </a:r>
            </a:p>
          </p:txBody>
        </p:sp>
        <p:pic>
          <p:nvPicPr>
            <p:cNvPr id="130" name="Graphic 34">
              <a:extLst>
                <a:ext uri="{FF2B5EF4-FFF2-40B4-BE49-F238E27FC236}">
                  <a16:creationId xmlns:a16="http://schemas.microsoft.com/office/drawing/2014/main" id="{1E49A21D-F8C4-4E4A-ACB8-AF94AFB0701A}"/>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bwMode="auto">
            <a:xfrm>
              <a:off x="4959916" y="3211514"/>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Graphic 34">
              <a:extLst>
                <a:ext uri="{FF2B5EF4-FFF2-40B4-BE49-F238E27FC236}">
                  <a16:creationId xmlns:a16="http://schemas.microsoft.com/office/drawing/2014/main" id="{E347BECC-CE00-4CE3-B9C4-F83EF784DCBF}"/>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bwMode="auto">
            <a:xfrm>
              <a:off x="8173953" y="3211514"/>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a:extLst>
                <a:ext uri="{FF2B5EF4-FFF2-40B4-BE49-F238E27FC236}">
                  <a16:creationId xmlns:a16="http://schemas.microsoft.com/office/drawing/2014/main" id="{E1E6C5D5-70EB-892A-5A6E-8FA181CFA4F0}"/>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21084" y="2732944"/>
              <a:ext cx="381000" cy="381000"/>
            </a:xfrm>
            <a:prstGeom prst="rect">
              <a:avLst/>
            </a:prstGeom>
          </p:spPr>
        </p:pic>
      </p:grpSp>
    </p:spTree>
    <p:custDataLst>
      <p:tags r:id="rId1"/>
    </p:custDataLst>
    <p:extLst>
      <p:ext uri="{BB962C8B-B14F-4D97-AF65-F5344CB8AC3E}">
        <p14:creationId xmlns:p14="http://schemas.microsoft.com/office/powerpoint/2010/main" val="1523559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F2E4410-B98B-45B9-A5CF-4F10B68FC0A4}"/>
              </a:ext>
            </a:extLst>
          </p:cNvPr>
          <p:cNvSpPr>
            <a:spLocks noGrp="1"/>
          </p:cNvSpPr>
          <p:nvPr>
            <p:ph type="sldNum" idx="97"/>
          </p:nvPr>
        </p:nvSpPr>
        <p:spPr/>
        <p:txBody>
          <a:bodyPr/>
          <a:lstStyle/>
          <a:p>
            <a:fld id="{4037B1B0-0345-4E15-985A-6BECCDBE474F}" type="slidenum">
              <a:rPr lang="en-US" smtClean="0"/>
              <a:pPr/>
              <a:t>51</a:t>
            </a:fld>
            <a:endParaRPr lang="en-US" dirty="0"/>
          </a:p>
        </p:txBody>
      </p:sp>
      <p:sp>
        <p:nvSpPr>
          <p:cNvPr id="3" name="Title">
            <a:extLst>
              <a:ext uri="{FF2B5EF4-FFF2-40B4-BE49-F238E27FC236}">
                <a16:creationId xmlns:a16="http://schemas.microsoft.com/office/drawing/2014/main" id="{86DE125D-EF16-4D55-911F-84B4B633C221}"/>
              </a:ext>
            </a:extLst>
          </p:cNvPr>
          <p:cNvSpPr>
            <a:spLocks noGrp="1"/>
          </p:cNvSpPr>
          <p:nvPr>
            <p:ph type="title" idx="1"/>
          </p:nvPr>
        </p:nvSpPr>
        <p:spPr/>
        <p:txBody>
          <a:bodyPr/>
          <a:lstStyle/>
          <a:p>
            <a:r>
              <a:rPr lang="en-US" dirty="0"/>
              <a:t>Thank you</a:t>
            </a:r>
          </a:p>
        </p:txBody>
      </p:sp>
      <p:sp>
        <p:nvSpPr>
          <p:cNvPr id="8" name="Text Placeholder 11">
            <a:extLst>
              <a:ext uri="{FF2B5EF4-FFF2-40B4-BE49-F238E27FC236}">
                <a16:creationId xmlns:a16="http://schemas.microsoft.com/office/drawing/2014/main" id="{42F1ACF1-06C6-4DA7-8E1C-319A1D6E0048}"/>
              </a:ext>
            </a:extLst>
          </p:cNvPr>
          <p:cNvSpPr>
            <a:spLocks noGrp="1"/>
          </p:cNvSpPr>
          <p:nvPr>
            <p:ph type="body" idx="2"/>
          </p:nvPr>
        </p:nvSpPr>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Corrections, feedback, or other questions? </a:t>
            </a:r>
            <a:br>
              <a:rPr lang="en-US" sz="1800" dirty="0">
                <a:solidFill>
                  <a:srgbClr val="F1F3F3"/>
                </a:solidFill>
              </a:rPr>
            </a:br>
            <a:r>
              <a:rPr lang="en-US" sz="1800" dirty="0">
                <a:solidFill>
                  <a:srgbClr val="F1F3F3"/>
                </a:solidFill>
              </a:rPr>
              <a:t>Contact us at </a:t>
            </a:r>
            <a:r>
              <a:rPr lang="en-US" sz="1800" u="sng" dirty="0">
                <a:solidFill>
                  <a:schemeClr val="bg1"/>
                </a:solidFill>
                <a:hlinkClick r:id="rId4">
                  <a:extLst>
                    <a:ext uri="{A12FA001-AC4F-418D-AE19-62706E023703}">
                      <ahyp:hlinkClr xmlns:ahyp="http://schemas.microsoft.com/office/drawing/2018/hyperlinkcolor" val="tx"/>
                    </a:ext>
                  </a:extLst>
                </a:hlinkClick>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Tree>
    <p:custDataLst>
      <p:tags r:id="rId1"/>
    </p:custDataLst>
    <p:extLst>
      <p:ext uri="{BB962C8B-B14F-4D97-AF65-F5344CB8AC3E}">
        <p14:creationId xmlns:p14="http://schemas.microsoft.com/office/powerpoint/2010/main" val="113239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83B7C4B4-71CE-46AA-AE29-2931AF39E66A}"/>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6</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Systems Manager overview</a:t>
            </a:r>
          </a:p>
        </p:txBody>
      </p:sp>
      <p:grpSp>
        <p:nvGrpSpPr>
          <p:cNvPr id="57" name="SSM" descr="Architecture diagram of AWS Systems Manager. Systems Manager centralizes operations, application, change, and management for both AWS cloud and corporate data centers in a hybrid environment.">
            <a:extLst>
              <a:ext uri="{FF2B5EF4-FFF2-40B4-BE49-F238E27FC236}">
                <a16:creationId xmlns:a16="http://schemas.microsoft.com/office/drawing/2014/main" id="{18B3E35E-7458-48EC-A775-AC99DE7B33C5}"/>
              </a:ext>
            </a:extLst>
          </p:cNvPr>
          <p:cNvGrpSpPr/>
          <p:nvPr/>
        </p:nvGrpSpPr>
        <p:grpSpPr>
          <a:xfrm>
            <a:off x="442987" y="1813543"/>
            <a:ext cx="11306025" cy="3900393"/>
            <a:chOff x="466875" y="1813543"/>
            <a:chExt cx="11306025" cy="3900393"/>
          </a:xfrm>
        </p:grpSpPr>
        <p:pic>
          <p:nvPicPr>
            <p:cNvPr id="21" name="Graphic 71">
              <a:extLst>
                <a:ext uri="{FF2B5EF4-FFF2-40B4-BE49-F238E27FC236}">
                  <a16:creationId xmlns:a16="http://schemas.microsoft.com/office/drawing/2014/main" id="{4D372330-9420-462C-A8F7-B7751853C9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447" y="3005066"/>
              <a:ext cx="1517346" cy="1517346"/>
            </a:xfrm>
            <a:prstGeom prst="rect">
              <a:avLst/>
            </a:prstGeom>
          </p:spPr>
        </p:pic>
        <p:sp>
          <p:nvSpPr>
            <p:cNvPr id="22" name="TextBox 21">
              <a:extLst>
                <a:ext uri="{FF2B5EF4-FFF2-40B4-BE49-F238E27FC236}">
                  <a16:creationId xmlns:a16="http://schemas.microsoft.com/office/drawing/2014/main" id="{11CF630F-ACE2-4923-A78A-374B73FED4EC}"/>
                </a:ext>
                <a:ext uri="{C183D7F6-B498-43B3-948B-1728B52AA6E4}">
                  <adec:decorative xmlns:adec="http://schemas.microsoft.com/office/drawing/2017/decorative" val="0"/>
                </a:ext>
              </a:extLst>
            </p:cNvPr>
            <p:cNvSpPr txBox="1"/>
            <p:nvPr/>
          </p:nvSpPr>
          <p:spPr>
            <a:xfrm>
              <a:off x="466875" y="4595362"/>
              <a:ext cx="2321182" cy="646331"/>
            </a:xfrm>
            <a:prstGeom prst="rect">
              <a:avLst/>
            </a:prstGeom>
            <a:noFill/>
          </p:spPr>
          <p:txBody>
            <a:bodyPr wrap="square" rtlCol="0">
              <a:spAutoFit/>
            </a:bodyPr>
            <a:lstStyle/>
            <a:p>
              <a:pPr algn="ctr"/>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AWS Systems Manager</a:t>
              </a:r>
            </a:p>
          </p:txBody>
        </p:sp>
        <p:sp>
          <p:nvSpPr>
            <p:cNvPr id="24" name="Rectangle 23">
              <a:extLst>
                <a:ext uri="{FF2B5EF4-FFF2-40B4-BE49-F238E27FC236}">
                  <a16:creationId xmlns:a16="http://schemas.microsoft.com/office/drawing/2014/main" id="{130D11C6-1B0F-4159-8A5D-6613460D6FE5}"/>
                </a:ext>
                <a:ext uri="{C183D7F6-B498-43B3-948B-1728B52AA6E4}">
                  <adec:decorative xmlns:adec="http://schemas.microsoft.com/office/drawing/2017/decorative" val="0"/>
                </a:ext>
              </a:extLst>
            </p:cNvPr>
            <p:cNvSpPr/>
            <p:nvPr/>
          </p:nvSpPr>
          <p:spPr>
            <a:xfrm>
              <a:off x="4104310" y="5039983"/>
              <a:ext cx="3784600" cy="67395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Node tools</a:t>
              </a:r>
            </a:p>
          </p:txBody>
        </p:sp>
        <p:sp>
          <p:nvSpPr>
            <p:cNvPr id="25" name="Rectangle 24">
              <a:extLst>
                <a:ext uri="{FF2B5EF4-FFF2-40B4-BE49-F238E27FC236}">
                  <a16:creationId xmlns:a16="http://schemas.microsoft.com/office/drawing/2014/main" id="{80C9A9D2-C904-4763-B8D3-13F01E350EB5}"/>
                </a:ext>
                <a:ext uri="{C183D7F6-B498-43B3-948B-1728B52AA6E4}">
                  <adec:decorative xmlns:adec="http://schemas.microsoft.com/office/drawing/2017/decorative" val="0"/>
                </a:ext>
              </a:extLst>
            </p:cNvPr>
            <p:cNvSpPr/>
            <p:nvPr/>
          </p:nvSpPr>
          <p:spPr>
            <a:xfrm>
              <a:off x="4104310" y="3961883"/>
              <a:ext cx="3784600" cy="67395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Change management tools</a:t>
              </a:r>
            </a:p>
          </p:txBody>
        </p:sp>
        <p:sp>
          <p:nvSpPr>
            <p:cNvPr id="26" name="Rectangle 25">
              <a:extLst>
                <a:ext uri="{FF2B5EF4-FFF2-40B4-BE49-F238E27FC236}">
                  <a16:creationId xmlns:a16="http://schemas.microsoft.com/office/drawing/2014/main" id="{CF09AA39-3088-40B7-AE17-E5DB36AF3DC2}"/>
                </a:ext>
                <a:ext uri="{C183D7F6-B498-43B3-948B-1728B52AA6E4}">
                  <adec:decorative xmlns:adec="http://schemas.microsoft.com/office/drawing/2017/decorative" val="0"/>
                </a:ext>
              </a:extLst>
            </p:cNvPr>
            <p:cNvSpPr/>
            <p:nvPr/>
          </p:nvSpPr>
          <p:spPr>
            <a:xfrm>
              <a:off x="4104310" y="2889023"/>
              <a:ext cx="3784600" cy="67395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Application tools</a:t>
              </a:r>
            </a:p>
          </p:txBody>
        </p:sp>
        <p:sp>
          <p:nvSpPr>
            <p:cNvPr id="27" name="Rectangle 26">
              <a:extLst>
                <a:ext uri="{FF2B5EF4-FFF2-40B4-BE49-F238E27FC236}">
                  <a16:creationId xmlns:a16="http://schemas.microsoft.com/office/drawing/2014/main" id="{45739662-A9DF-434D-85B5-4EE198CA177F}"/>
                </a:ext>
                <a:ext uri="{C183D7F6-B498-43B3-948B-1728B52AA6E4}">
                  <adec:decorative xmlns:adec="http://schemas.microsoft.com/office/drawing/2017/decorative" val="0"/>
                </a:ext>
              </a:extLst>
            </p:cNvPr>
            <p:cNvSpPr/>
            <p:nvPr/>
          </p:nvSpPr>
          <p:spPr>
            <a:xfrm>
              <a:off x="4104310" y="1813543"/>
              <a:ext cx="3784600" cy="67395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Operations tools</a:t>
              </a:r>
            </a:p>
          </p:txBody>
        </p:sp>
        <p:sp>
          <p:nvSpPr>
            <p:cNvPr id="20" name="Rectangle 19">
              <a:extLst>
                <a:ext uri="{FF2B5EF4-FFF2-40B4-BE49-F238E27FC236}">
                  <a16:creationId xmlns:a16="http://schemas.microsoft.com/office/drawing/2014/main" id="{D1B1D3EE-BEFF-4A25-993C-5A5476F93835}"/>
                </a:ext>
                <a:ext uri="{C183D7F6-B498-43B3-948B-1728B52AA6E4}">
                  <adec:decorative xmlns:adec="http://schemas.microsoft.com/office/drawing/2017/decorative" val="1"/>
                </a:ext>
              </a:extLst>
            </p:cNvPr>
            <p:cNvSpPr/>
            <p:nvPr/>
          </p:nvSpPr>
          <p:spPr>
            <a:xfrm>
              <a:off x="8915400" y="2179897"/>
              <a:ext cx="2857500" cy="316768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Hybrid</a:t>
              </a:r>
            </a:p>
          </p:txBody>
        </p:sp>
        <p:pic>
          <p:nvPicPr>
            <p:cNvPr id="28" name="Graphic 37">
              <a:extLst>
                <a:ext uri="{FF2B5EF4-FFF2-40B4-BE49-F238E27FC236}">
                  <a16:creationId xmlns:a16="http://schemas.microsoft.com/office/drawing/2014/main" id="{5181A476-F18A-4521-9DB4-8789E8795F7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0565" y="4494397"/>
              <a:ext cx="469900" cy="469900"/>
            </a:xfrm>
            <a:prstGeom prst="rect">
              <a:avLst/>
            </a:prstGeom>
          </p:spPr>
        </p:pic>
        <p:pic>
          <p:nvPicPr>
            <p:cNvPr id="29" name="Graphic 37">
              <a:extLst>
                <a:ext uri="{FF2B5EF4-FFF2-40B4-BE49-F238E27FC236}">
                  <a16:creationId xmlns:a16="http://schemas.microsoft.com/office/drawing/2014/main" id="{33D51606-8FF1-4267-A1BD-91843C6381C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89656" y="4494397"/>
              <a:ext cx="469900" cy="469900"/>
            </a:xfrm>
            <a:prstGeom prst="rect">
              <a:avLst/>
            </a:prstGeom>
          </p:spPr>
        </p:pic>
        <p:sp>
          <p:nvSpPr>
            <p:cNvPr id="30" name="Rectangle 29">
              <a:extLst>
                <a:ext uri="{FF2B5EF4-FFF2-40B4-BE49-F238E27FC236}">
                  <a16:creationId xmlns:a16="http://schemas.microsoft.com/office/drawing/2014/main" id="{45B8E2A3-C68D-4E72-A51E-706239E22624}"/>
                </a:ext>
                <a:ext uri="{C183D7F6-B498-43B3-948B-1728B52AA6E4}">
                  <adec:decorative xmlns:adec="http://schemas.microsoft.com/office/drawing/2017/decorative" val="1"/>
                </a:ext>
              </a:extLst>
            </p:cNvPr>
            <p:cNvSpPr/>
            <p:nvPr/>
          </p:nvSpPr>
          <p:spPr>
            <a:xfrm>
              <a:off x="9026719" y="2653083"/>
              <a:ext cx="2625406"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ysClr val="windowText" lastClr="000000"/>
                  </a:solidFill>
                  <a:latin typeface="Amazon Ember Display" panose="020F0603020204020204" pitchFamily="34" charset="0"/>
                  <a:ea typeface="Amazon Ember Display" panose="020F0603020204020204" pitchFamily="34" charset="0"/>
                  <a:cs typeface="Amazon Ember Display" panose="020F0603020204020204" pitchFamily="34" charset="0"/>
                </a:rPr>
                <a:t>AWS Cloud</a:t>
              </a:r>
            </a:p>
          </p:txBody>
        </p:sp>
        <p:pic>
          <p:nvPicPr>
            <p:cNvPr id="31" name="Graphic 11">
              <a:extLst>
                <a:ext uri="{FF2B5EF4-FFF2-40B4-BE49-F238E27FC236}">
                  <a16:creationId xmlns:a16="http://schemas.microsoft.com/office/drawing/2014/main" id="{CECECCBF-104D-4772-BD19-59861E87B70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26719" y="2653083"/>
              <a:ext cx="330200" cy="330200"/>
            </a:xfrm>
            <a:prstGeom prst="rect">
              <a:avLst/>
            </a:prstGeom>
          </p:spPr>
        </p:pic>
        <p:sp>
          <p:nvSpPr>
            <p:cNvPr id="32" name="Rectangle 31">
              <a:extLst>
                <a:ext uri="{FF2B5EF4-FFF2-40B4-BE49-F238E27FC236}">
                  <a16:creationId xmlns:a16="http://schemas.microsoft.com/office/drawing/2014/main" id="{E6D0A201-872E-4365-B5D0-0712225390EF}"/>
                </a:ext>
                <a:ext uri="{C183D7F6-B498-43B3-948B-1728B52AA6E4}">
                  <adec:decorative xmlns:adec="http://schemas.microsoft.com/office/drawing/2017/decorative" val="1"/>
                </a:ext>
              </a:extLst>
            </p:cNvPr>
            <p:cNvSpPr/>
            <p:nvPr/>
          </p:nvSpPr>
          <p:spPr>
            <a:xfrm>
              <a:off x="9026719" y="4090293"/>
              <a:ext cx="2625406" cy="1143000"/>
            </a:xfrm>
            <a:prstGeom prst="rect">
              <a:avLst/>
            </a:prstGeom>
            <a:noFill/>
            <a:ln w="28575">
              <a:solidFill>
                <a:srgbClr val="7D89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Corporate data center</a:t>
              </a:r>
            </a:p>
          </p:txBody>
        </p:sp>
        <p:pic>
          <p:nvPicPr>
            <p:cNvPr id="33" name="Graphic 19">
              <a:extLst>
                <a:ext uri="{FF2B5EF4-FFF2-40B4-BE49-F238E27FC236}">
                  <a16:creationId xmlns:a16="http://schemas.microsoft.com/office/drawing/2014/main" id="{4391FD94-460F-4218-B5E7-8935BCF596F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26719" y="4090293"/>
              <a:ext cx="330200" cy="330200"/>
            </a:xfrm>
            <a:prstGeom prst="rect">
              <a:avLst/>
            </a:prstGeom>
          </p:spPr>
        </p:pic>
        <p:pic>
          <p:nvPicPr>
            <p:cNvPr id="34" name="Graphic 137">
              <a:extLst>
                <a:ext uri="{FF2B5EF4-FFF2-40B4-BE49-F238E27FC236}">
                  <a16:creationId xmlns:a16="http://schemas.microsoft.com/office/drawing/2014/main" id="{DE35EF54-7D17-4820-88C4-BBF37B5CD588}"/>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30565" y="3041882"/>
              <a:ext cx="469900" cy="469900"/>
            </a:xfrm>
            <a:prstGeom prst="rect">
              <a:avLst/>
            </a:prstGeom>
          </p:spPr>
        </p:pic>
        <p:pic>
          <p:nvPicPr>
            <p:cNvPr id="35" name="Graphic 137">
              <a:extLst>
                <a:ext uri="{FF2B5EF4-FFF2-40B4-BE49-F238E27FC236}">
                  <a16:creationId xmlns:a16="http://schemas.microsoft.com/office/drawing/2014/main" id="{CB68FA07-044F-44F0-A88D-D85995CC1B6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89656" y="3039795"/>
              <a:ext cx="469900" cy="469900"/>
            </a:xfrm>
            <a:prstGeom prst="rect">
              <a:avLst/>
            </a:prstGeom>
          </p:spPr>
        </p:pic>
        <p:sp>
          <p:nvSpPr>
            <p:cNvPr id="36" name="TextBox 35">
              <a:extLst>
                <a:ext uri="{FF2B5EF4-FFF2-40B4-BE49-F238E27FC236}">
                  <a16:creationId xmlns:a16="http://schemas.microsoft.com/office/drawing/2014/main" id="{A7FD6B27-4948-4DBF-B545-BA4AE57AE653}"/>
                </a:ext>
                <a:ext uri="{C183D7F6-B498-43B3-948B-1728B52AA6E4}">
                  <adec:decorative xmlns:adec="http://schemas.microsoft.com/office/drawing/2017/decorative" val="0"/>
                </a:ext>
              </a:extLst>
            </p:cNvPr>
            <p:cNvSpPr txBox="1"/>
            <p:nvPr/>
          </p:nvSpPr>
          <p:spPr>
            <a:xfrm>
              <a:off x="9467169" y="4920144"/>
              <a:ext cx="807664"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Server</a:t>
              </a:r>
            </a:p>
          </p:txBody>
        </p:sp>
        <p:sp>
          <p:nvSpPr>
            <p:cNvPr id="37" name="TextBox 36">
              <a:extLst>
                <a:ext uri="{FF2B5EF4-FFF2-40B4-BE49-F238E27FC236}">
                  <a16:creationId xmlns:a16="http://schemas.microsoft.com/office/drawing/2014/main" id="{2B86F071-CF7A-49C0-8410-1376C5C47EA7}"/>
                </a:ext>
                <a:ext uri="{C183D7F6-B498-43B3-948B-1728B52AA6E4}">
                  <adec:decorative xmlns:adec="http://schemas.microsoft.com/office/drawing/2017/decorative" val="0"/>
                </a:ext>
              </a:extLst>
            </p:cNvPr>
            <p:cNvSpPr txBox="1"/>
            <p:nvPr/>
          </p:nvSpPr>
          <p:spPr>
            <a:xfrm>
              <a:off x="10520774" y="4920144"/>
              <a:ext cx="807664"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Server</a:t>
              </a:r>
            </a:p>
          </p:txBody>
        </p:sp>
        <p:sp>
          <p:nvSpPr>
            <p:cNvPr id="38" name="TextBox 37">
              <a:extLst>
                <a:ext uri="{FF2B5EF4-FFF2-40B4-BE49-F238E27FC236}">
                  <a16:creationId xmlns:a16="http://schemas.microsoft.com/office/drawing/2014/main" id="{9596F727-32DE-4B66-9EE7-05076EE9422F}"/>
                </a:ext>
                <a:ext uri="{C183D7F6-B498-43B3-948B-1728B52AA6E4}">
                  <adec:decorative xmlns:adec="http://schemas.microsoft.com/office/drawing/2017/decorative" val="0"/>
                </a:ext>
              </a:extLst>
            </p:cNvPr>
            <p:cNvSpPr txBox="1"/>
            <p:nvPr/>
          </p:nvSpPr>
          <p:spPr>
            <a:xfrm>
              <a:off x="9318896" y="3468519"/>
              <a:ext cx="1091578"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Instances</a:t>
              </a:r>
            </a:p>
          </p:txBody>
        </p:sp>
        <p:sp>
          <p:nvSpPr>
            <p:cNvPr id="39" name="TextBox 38">
              <a:extLst>
                <a:ext uri="{FF2B5EF4-FFF2-40B4-BE49-F238E27FC236}">
                  <a16:creationId xmlns:a16="http://schemas.microsoft.com/office/drawing/2014/main" id="{FCABDB76-4278-4EB1-9721-20AE1459C0F7}"/>
                </a:ext>
                <a:ext uri="{C183D7F6-B498-43B3-948B-1728B52AA6E4}">
                  <adec:decorative xmlns:adec="http://schemas.microsoft.com/office/drawing/2017/decorative" val="0"/>
                </a:ext>
              </a:extLst>
            </p:cNvPr>
            <p:cNvSpPr txBox="1"/>
            <p:nvPr/>
          </p:nvSpPr>
          <p:spPr>
            <a:xfrm>
              <a:off x="10378817" y="3468519"/>
              <a:ext cx="1091578"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Instances</a:t>
              </a:r>
            </a:p>
          </p:txBody>
        </p:sp>
        <p:cxnSp>
          <p:nvCxnSpPr>
            <p:cNvPr id="7" name="Connector: Elbow 6">
              <a:extLst>
                <a:ext uri="{FF2B5EF4-FFF2-40B4-BE49-F238E27FC236}">
                  <a16:creationId xmlns:a16="http://schemas.microsoft.com/office/drawing/2014/main" id="{9EABB13D-DF2C-4AAD-8147-663FAC3C51A1}"/>
                </a:ext>
                <a:ext uri="{C183D7F6-B498-43B3-948B-1728B52AA6E4}">
                  <adec:decorative xmlns:adec="http://schemas.microsoft.com/office/drawing/2017/decorative" val="1"/>
                </a:ext>
              </a:extLst>
            </p:cNvPr>
            <p:cNvCxnSpPr>
              <a:stCxn id="21" idx="3"/>
              <a:endCxn id="27" idx="1"/>
            </p:cNvCxnSpPr>
            <p:nvPr/>
          </p:nvCxnSpPr>
          <p:spPr>
            <a:xfrm flipV="1">
              <a:off x="2372793" y="2150520"/>
              <a:ext cx="1731517" cy="1613219"/>
            </a:xfrm>
            <a:prstGeom prst="bentConnector3">
              <a:avLst/>
            </a:prstGeom>
            <a:ln w="12700">
              <a:tailEnd type="arrow" w="lg" len="med"/>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86A8DE0-A3BD-4D76-BE2C-2D1A8669D49D}"/>
                </a:ext>
                <a:ext uri="{C183D7F6-B498-43B3-948B-1728B52AA6E4}">
                  <adec:decorative xmlns:adec="http://schemas.microsoft.com/office/drawing/2017/decorative" val="1"/>
                </a:ext>
              </a:extLst>
            </p:cNvPr>
            <p:cNvCxnSpPr>
              <a:stCxn id="21" idx="3"/>
              <a:endCxn id="26" idx="1"/>
            </p:cNvCxnSpPr>
            <p:nvPr/>
          </p:nvCxnSpPr>
          <p:spPr>
            <a:xfrm flipV="1">
              <a:off x="2372793" y="3226000"/>
              <a:ext cx="1731517" cy="537739"/>
            </a:xfrm>
            <a:prstGeom prst="bentConnector3">
              <a:avLst/>
            </a:prstGeom>
            <a:ln w="12700">
              <a:tailEnd type="arrow" w="lg"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BFF6025-D63E-48B1-AF0F-6BF092D97483}"/>
                </a:ext>
                <a:ext uri="{C183D7F6-B498-43B3-948B-1728B52AA6E4}">
                  <adec:decorative xmlns:adec="http://schemas.microsoft.com/office/drawing/2017/decorative" val="1"/>
                </a:ext>
              </a:extLst>
            </p:cNvPr>
            <p:cNvCxnSpPr>
              <a:stCxn id="21" idx="3"/>
              <a:endCxn id="25" idx="1"/>
            </p:cNvCxnSpPr>
            <p:nvPr/>
          </p:nvCxnSpPr>
          <p:spPr>
            <a:xfrm>
              <a:off x="2372793" y="3763739"/>
              <a:ext cx="1731517" cy="535121"/>
            </a:xfrm>
            <a:prstGeom prst="bentConnector3">
              <a:avLst/>
            </a:prstGeom>
            <a:ln w="12700">
              <a:tailEnd type="arrow" w="lg" len="med"/>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8BF7F707-F02D-4DFF-8F6C-06E3CBB395E5}"/>
                </a:ext>
                <a:ext uri="{C183D7F6-B498-43B3-948B-1728B52AA6E4}">
                  <adec:decorative xmlns:adec="http://schemas.microsoft.com/office/drawing/2017/decorative" val="1"/>
                </a:ext>
              </a:extLst>
            </p:cNvPr>
            <p:cNvCxnSpPr>
              <a:stCxn id="21" idx="3"/>
              <a:endCxn id="24" idx="1"/>
            </p:cNvCxnSpPr>
            <p:nvPr/>
          </p:nvCxnSpPr>
          <p:spPr>
            <a:xfrm>
              <a:off x="2372793" y="3763739"/>
              <a:ext cx="1731517" cy="1613221"/>
            </a:xfrm>
            <a:prstGeom prst="bentConnector3">
              <a:avLst/>
            </a:prstGeom>
            <a:ln w="12700">
              <a:tailEnd type="arrow" w="lg" len="med"/>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E720850C-B304-4375-B7AA-5664B6538F89}"/>
                </a:ext>
                <a:ext uri="{C183D7F6-B498-43B3-948B-1728B52AA6E4}">
                  <adec:decorative xmlns:adec="http://schemas.microsoft.com/office/drawing/2017/decorative" val="1"/>
                </a:ext>
              </a:extLst>
            </p:cNvPr>
            <p:cNvCxnSpPr>
              <a:stCxn id="27" idx="3"/>
              <a:endCxn id="20" idx="1"/>
            </p:cNvCxnSpPr>
            <p:nvPr/>
          </p:nvCxnSpPr>
          <p:spPr>
            <a:xfrm>
              <a:off x="7888910" y="2150520"/>
              <a:ext cx="1026490" cy="161322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F1020B40-F8FB-473D-8ED6-0E44E884EF25}"/>
                </a:ext>
                <a:ext uri="{C183D7F6-B498-43B3-948B-1728B52AA6E4}">
                  <adec:decorative xmlns:adec="http://schemas.microsoft.com/office/drawing/2017/decorative" val="1"/>
                </a:ext>
              </a:extLst>
            </p:cNvPr>
            <p:cNvCxnSpPr>
              <a:stCxn id="26" idx="3"/>
            </p:cNvCxnSpPr>
            <p:nvPr/>
          </p:nvCxnSpPr>
          <p:spPr>
            <a:xfrm>
              <a:off x="7888910" y="3226000"/>
              <a:ext cx="1026490" cy="537739"/>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85DEA9ED-F8C0-4390-8408-FE82705E8752}"/>
                </a:ext>
                <a:ext uri="{C183D7F6-B498-43B3-948B-1728B52AA6E4}">
                  <adec:decorative xmlns:adec="http://schemas.microsoft.com/office/drawing/2017/decorative" val="1"/>
                </a:ext>
              </a:extLst>
            </p:cNvPr>
            <p:cNvCxnSpPr>
              <a:stCxn id="25" idx="3"/>
              <a:endCxn id="20" idx="1"/>
            </p:cNvCxnSpPr>
            <p:nvPr/>
          </p:nvCxnSpPr>
          <p:spPr>
            <a:xfrm flipV="1">
              <a:off x="7888910" y="3763740"/>
              <a:ext cx="1026490" cy="535120"/>
            </a:xfrm>
            <a:prstGeom prst="bentConnector3">
              <a:avLst/>
            </a:prstGeom>
            <a:ln w="12700"/>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BD412EE5-98A7-4525-B747-ACB63F28D126}"/>
                </a:ext>
                <a:ext uri="{C183D7F6-B498-43B3-948B-1728B52AA6E4}">
                  <adec:decorative xmlns:adec="http://schemas.microsoft.com/office/drawing/2017/decorative" val="1"/>
                </a:ext>
              </a:extLst>
            </p:cNvPr>
            <p:cNvCxnSpPr>
              <a:stCxn id="24" idx="3"/>
              <a:endCxn id="20" idx="1"/>
            </p:cNvCxnSpPr>
            <p:nvPr/>
          </p:nvCxnSpPr>
          <p:spPr>
            <a:xfrm flipV="1">
              <a:off x="7888910" y="3763740"/>
              <a:ext cx="1026490" cy="1613220"/>
            </a:xfrm>
            <a:prstGeom prst="bentConnector3">
              <a:avLst/>
            </a:prstGeom>
            <a:ln w="12700"/>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0478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83B7C4B4-71CE-46AA-AE29-2931AF39E66A}"/>
              </a:ext>
              <a:ext uri="{C183D7F6-B498-43B3-948B-1728B52AA6E4}">
                <adec:decorative xmlns:adec="http://schemas.microsoft.com/office/drawing/2017/decorative" val="0"/>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7</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Systems Manager prerequisites</a:t>
            </a:r>
          </a:p>
        </p:txBody>
      </p:sp>
      <p:grpSp>
        <p:nvGrpSpPr>
          <p:cNvPr id="2" name="SMPRsA" descr="Architecture diagram showing the prerequisites for the Systems Manager in Lab 1—IAM user permissions, Systems Manager Agent installation, instance profile roles, allow HTTPS outbound traffic, and optional VPC endpoints as described in the notes.">
            <a:extLst>
              <a:ext uri="{FF2B5EF4-FFF2-40B4-BE49-F238E27FC236}">
                <a16:creationId xmlns:a16="http://schemas.microsoft.com/office/drawing/2014/main" id="{C3DB4C4C-217B-053A-6BA9-8837044DEEBA}"/>
              </a:ext>
            </a:extLst>
          </p:cNvPr>
          <p:cNvGrpSpPr/>
          <p:nvPr/>
        </p:nvGrpSpPr>
        <p:grpSpPr>
          <a:xfrm>
            <a:off x="574135" y="1116900"/>
            <a:ext cx="11122261" cy="5296331"/>
            <a:chOff x="574135" y="1116900"/>
            <a:chExt cx="11122261" cy="5296331"/>
          </a:xfrm>
        </p:grpSpPr>
        <p:pic>
          <p:nvPicPr>
            <p:cNvPr id="57" name="Picture 56">
              <a:extLst>
                <a:ext uri="{FF2B5EF4-FFF2-40B4-BE49-F238E27FC236}">
                  <a16:creationId xmlns:a16="http://schemas.microsoft.com/office/drawing/2014/main" id="{F4375C35-6A4F-411C-ADBE-90F05716FE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110" y="2662186"/>
              <a:ext cx="794024" cy="871668"/>
            </a:xfrm>
            <a:prstGeom prst="rect">
              <a:avLst/>
            </a:prstGeom>
          </p:spPr>
        </p:pic>
        <p:pic>
          <p:nvPicPr>
            <p:cNvPr id="58" name="Graphic 71">
              <a:extLst>
                <a:ext uri="{FF2B5EF4-FFF2-40B4-BE49-F238E27FC236}">
                  <a16:creationId xmlns:a16="http://schemas.microsoft.com/office/drawing/2014/main" id="{3EF99C46-FFBE-452D-BFEC-02E5AE4C86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0985" y="2846148"/>
              <a:ext cx="731520" cy="731520"/>
            </a:xfrm>
            <a:prstGeom prst="rect">
              <a:avLst/>
            </a:prstGeom>
          </p:spPr>
        </p:pic>
        <p:sp>
          <p:nvSpPr>
            <p:cNvPr id="59" name="TextBox 58">
              <a:extLst>
                <a:ext uri="{FF2B5EF4-FFF2-40B4-BE49-F238E27FC236}">
                  <a16:creationId xmlns:a16="http://schemas.microsoft.com/office/drawing/2014/main" id="{2F2BAF40-9E20-4B67-ABEB-3F1EA6C07C63}"/>
                </a:ext>
                <a:ext uri="{C183D7F6-B498-43B3-948B-1728B52AA6E4}">
                  <adec:decorative xmlns:adec="http://schemas.microsoft.com/office/drawing/2017/decorative" val="0"/>
                </a:ext>
              </a:extLst>
            </p:cNvPr>
            <p:cNvSpPr txBox="1"/>
            <p:nvPr/>
          </p:nvSpPr>
          <p:spPr>
            <a:xfrm>
              <a:off x="2934332" y="3628845"/>
              <a:ext cx="2304826"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Systems Manager</a:t>
              </a:r>
            </a:p>
          </p:txBody>
        </p:sp>
        <p:pic>
          <p:nvPicPr>
            <p:cNvPr id="60" name="Graphic 37">
              <a:extLst>
                <a:ext uri="{FF2B5EF4-FFF2-40B4-BE49-F238E27FC236}">
                  <a16:creationId xmlns:a16="http://schemas.microsoft.com/office/drawing/2014/main" id="{B770C5F1-36FC-4EB8-908A-EB80667314B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65673" y="3763767"/>
              <a:ext cx="640080" cy="640080"/>
            </a:xfrm>
            <a:prstGeom prst="rect">
              <a:avLst/>
            </a:prstGeom>
          </p:spPr>
        </p:pic>
        <p:pic>
          <p:nvPicPr>
            <p:cNvPr id="61" name="Graphic 37">
              <a:extLst>
                <a:ext uri="{FF2B5EF4-FFF2-40B4-BE49-F238E27FC236}">
                  <a16:creationId xmlns:a16="http://schemas.microsoft.com/office/drawing/2014/main" id="{5042A46D-50EE-4867-BA17-D93F9258C45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56413" y="3758064"/>
              <a:ext cx="640080" cy="640080"/>
            </a:xfrm>
            <a:prstGeom prst="rect">
              <a:avLst/>
            </a:prstGeom>
          </p:spPr>
        </p:pic>
        <p:sp>
          <p:nvSpPr>
            <p:cNvPr id="62" name="Rectangle 61">
              <a:extLst>
                <a:ext uri="{FF2B5EF4-FFF2-40B4-BE49-F238E27FC236}">
                  <a16:creationId xmlns:a16="http://schemas.microsoft.com/office/drawing/2014/main" id="{ABF9A498-42D9-4D06-BABB-8C8579009444}"/>
                </a:ext>
                <a:ext uri="{C183D7F6-B498-43B3-948B-1728B52AA6E4}">
                  <adec:decorative xmlns:adec="http://schemas.microsoft.com/office/drawing/2017/decorative" val="1"/>
                </a:ext>
              </a:extLst>
            </p:cNvPr>
            <p:cNvSpPr/>
            <p:nvPr/>
          </p:nvSpPr>
          <p:spPr>
            <a:xfrm>
              <a:off x="2709065" y="1261234"/>
              <a:ext cx="6008787" cy="35258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ysClr val="windowText" lastClr="000000"/>
                  </a:solidFill>
                  <a:latin typeface="Amazon Ember Display" panose="020F0603020204020204" pitchFamily="34" charset="0"/>
                  <a:ea typeface="Amazon Ember Display" panose="020F0603020204020204" pitchFamily="34" charset="0"/>
                  <a:cs typeface="Amazon Ember Display" panose="020F0603020204020204" pitchFamily="34" charset="0"/>
                </a:rPr>
                <a:t>  AWS Cloud</a:t>
              </a:r>
            </a:p>
          </p:txBody>
        </p:sp>
        <p:pic>
          <p:nvPicPr>
            <p:cNvPr id="63" name="Graphic 11">
              <a:extLst>
                <a:ext uri="{FF2B5EF4-FFF2-40B4-BE49-F238E27FC236}">
                  <a16:creationId xmlns:a16="http://schemas.microsoft.com/office/drawing/2014/main" id="{21FB2B8A-84AB-497D-A886-6A2D32509C6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09065" y="1261234"/>
              <a:ext cx="457200" cy="457200"/>
            </a:xfrm>
            <a:prstGeom prst="rect">
              <a:avLst/>
            </a:prstGeom>
          </p:spPr>
        </p:pic>
        <p:sp>
          <p:nvSpPr>
            <p:cNvPr id="64" name="Rectangle 63">
              <a:extLst>
                <a:ext uri="{FF2B5EF4-FFF2-40B4-BE49-F238E27FC236}">
                  <a16:creationId xmlns:a16="http://schemas.microsoft.com/office/drawing/2014/main" id="{9F65E2C6-635F-44E8-88B2-97C998AF92E6}"/>
                </a:ext>
                <a:ext uri="{C183D7F6-B498-43B3-948B-1728B52AA6E4}">
                  <adec:decorative xmlns:adec="http://schemas.microsoft.com/office/drawing/2017/decorative" val="1"/>
                </a:ext>
              </a:extLst>
            </p:cNvPr>
            <p:cNvSpPr/>
            <p:nvPr/>
          </p:nvSpPr>
          <p:spPr>
            <a:xfrm>
              <a:off x="8861968" y="3232578"/>
              <a:ext cx="2780439" cy="1554480"/>
            </a:xfrm>
            <a:prstGeom prst="rect">
              <a:avLst/>
            </a:prstGeom>
            <a:noFill/>
            <a:ln w="28575">
              <a:solidFill>
                <a:srgbClr val="7D89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Corporate data center</a:t>
              </a:r>
            </a:p>
          </p:txBody>
        </p:sp>
        <p:pic>
          <p:nvPicPr>
            <p:cNvPr id="65" name="Graphic 19">
              <a:extLst>
                <a:ext uri="{FF2B5EF4-FFF2-40B4-BE49-F238E27FC236}">
                  <a16:creationId xmlns:a16="http://schemas.microsoft.com/office/drawing/2014/main" id="{0DC99FA1-2778-4BB7-B2EF-FBAE0F3DFBD1}"/>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61969" y="3232578"/>
              <a:ext cx="330200" cy="330200"/>
            </a:xfrm>
            <a:prstGeom prst="rect">
              <a:avLst/>
            </a:prstGeom>
          </p:spPr>
        </p:pic>
        <p:pic>
          <p:nvPicPr>
            <p:cNvPr id="66" name="Graphic 137">
              <a:extLst>
                <a:ext uri="{FF2B5EF4-FFF2-40B4-BE49-F238E27FC236}">
                  <a16:creationId xmlns:a16="http://schemas.microsoft.com/office/drawing/2014/main" id="{8356CC99-3603-461F-95EC-C947067CEE7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37919" y="2022106"/>
              <a:ext cx="640080" cy="640080"/>
            </a:xfrm>
            <a:prstGeom prst="rect">
              <a:avLst/>
            </a:prstGeom>
          </p:spPr>
        </p:pic>
        <p:sp>
          <p:nvSpPr>
            <p:cNvPr id="67" name="TextBox 66">
              <a:extLst>
                <a:ext uri="{FF2B5EF4-FFF2-40B4-BE49-F238E27FC236}">
                  <a16:creationId xmlns:a16="http://schemas.microsoft.com/office/drawing/2014/main" id="{5BB964DB-7512-40BE-B845-C79767EDD652}"/>
                </a:ext>
                <a:ext uri="{C183D7F6-B498-43B3-948B-1728B52AA6E4}">
                  <adec:decorative xmlns:adec="http://schemas.microsoft.com/office/drawing/2017/decorative" val="0"/>
                </a:ext>
              </a:extLst>
            </p:cNvPr>
            <p:cNvSpPr txBox="1"/>
            <p:nvPr/>
          </p:nvSpPr>
          <p:spPr>
            <a:xfrm>
              <a:off x="9181881" y="4425122"/>
              <a:ext cx="807664"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Server</a:t>
              </a:r>
            </a:p>
          </p:txBody>
        </p:sp>
        <p:sp>
          <p:nvSpPr>
            <p:cNvPr id="68" name="TextBox 67">
              <a:extLst>
                <a:ext uri="{FF2B5EF4-FFF2-40B4-BE49-F238E27FC236}">
                  <a16:creationId xmlns:a16="http://schemas.microsoft.com/office/drawing/2014/main" id="{8F849BE6-A6DB-4B65-9C27-7090254DF434}"/>
                </a:ext>
                <a:ext uri="{C183D7F6-B498-43B3-948B-1728B52AA6E4}">
                  <adec:decorative xmlns:adec="http://schemas.microsoft.com/office/drawing/2017/decorative" val="0"/>
                </a:ext>
              </a:extLst>
            </p:cNvPr>
            <p:cNvSpPr txBox="1"/>
            <p:nvPr/>
          </p:nvSpPr>
          <p:spPr>
            <a:xfrm>
              <a:off x="10354724" y="4425122"/>
              <a:ext cx="807664"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Server</a:t>
              </a:r>
            </a:p>
          </p:txBody>
        </p:sp>
        <p:sp>
          <p:nvSpPr>
            <p:cNvPr id="69" name="TextBox 68">
              <a:extLst>
                <a:ext uri="{FF2B5EF4-FFF2-40B4-BE49-F238E27FC236}">
                  <a16:creationId xmlns:a16="http://schemas.microsoft.com/office/drawing/2014/main" id="{5E4A688A-59B7-4DEF-BA0F-5E8DFEFC4421}"/>
                </a:ext>
                <a:ext uri="{C183D7F6-B498-43B3-948B-1728B52AA6E4}">
                  <adec:decorative xmlns:adec="http://schemas.microsoft.com/office/drawing/2017/decorative" val="0"/>
                </a:ext>
              </a:extLst>
            </p:cNvPr>
            <p:cNvSpPr txBox="1"/>
            <p:nvPr/>
          </p:nvSpPr>
          <p:spPr>
            <a:xfrm>
              <a:off x="6405763" y="2679172"/>
              <a:ext cx="1091578"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Instances</a:t>
              </a:r>
            </a:p>
          </p:txBody>
        </p:sp>
        <p:sp>
          <p:nvSpPr>
            <p:cNvPr id="70" name="Rectangle 69">
              <a:extLst>
                <a:ext uri="{FF2B5EF4-FFF2-40B4-BE49-F238E27FC236}">
                  <a16:creationId xmlns:a16="http://schemas.microsoft.com/office/drawing/2014/main" id="{7F8FEDF3-7D2E-4E02-A5A4-EA47D56AAFED}"/>
                </a:ext>
                <a:ext uri="{C183D7F6-B498-43B3-948B-1728B52AA6E4}">
                  <adec:decorative xmlns:adec="http://schemas.microsoft.com/office/drawing/2017/decorative" val="1"/>
                </a:ext>
              </a:extLst>
            </p:cNvPr>
            <p:cNvSpPr/>
            <p:nvPr/>
          </p:nvSpPr>
          <p:spPr>
            <a:xfrm>
              <a:off x="6033088" y="1528980"/>
              <a:ext cx="2560320" cy="2434226"/>
            </a:xfrm>
            <a:prstGeom prst="rect">
              <a:avLst/>
            </a:prstGeom>
            <a:noFill/>
            <a:ln w="28575">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rgbClr val="248814"/>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1600" dirty="0">
                  <a:ln w="0"/>
                  <a:solidFill>
                    <a:schemeClr val="tx2"/>
                  </a:solidFill>
                  <a:latin typeface="Amazon Ember Display" panose="020F0603020204020204" pitchFamily="34" charset="0"/>
                  <a:ea typeface="Amazon Ember Display" panose="020F0603020204020204" pitchFamily="34" charset="0"/>
                  <a:cs typeface="Amazon Ember Display" panose="020F0603020204020204" pitchFamily="34" charset="0"/>
                </a:rPr>
                <a:t>VPC</a:t>
              </a:r>
            </a:p>
          </p:txBody>
        </p:sp>
        <p:pic>
          <p:nvPicPr>
            <p:cNvPr id="72" name="Graphic 137">
              <a:extLst>
                <a:ext uri="{FF2B5EF4-FFF2-40B4-BE49-F238E27FC236}">
                  <a16:creationId xmlns:a16="http://schemas.microsoft.com/office/drawing/2014/main" id="{C1A80DB7-2FD7-4438-B5E4-5E8D54DA469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71940" y="2022106"/>
              <a:ext cx="640080" cy="640080"/>
            </a:xfrm>
            <a:prstGeom prst="rect">
              <a:avLst/>
            </a:prstGeom>
          </p:spPr>
        </p:pic>
        <p:sp>
          <p:nvSpPr>
            <p:cNvPr id="73" name="TextBox 72">
              <a:extLst>
                <a:ext uri="{FF2B5EF4-FFF2-40B4-BE49-F238E27FC236}">
                  <a16:creationId xmlns:a16="http://schemas.microsoft.com/office/drawing/2014/main" id="{015594C9-9627-4D5B-A81D-860D0E2E251A}"/>
                </a:ext>
                <a:ext uri="{C183D7F6-B498-43B3-948B-1728B52AA6E4}">
                  <adec:decorative xmlns:adec="http://schemas.microsoft.com/office/drawing/2017/decorative" val="0"/>
                </a:ext>
              </a:extLst>
            </p:cNvPr>
            <p:cNvSpPr txBox="1"/>
            <p:nvPr/>
          </p:nvSpPr>
          <p:spPr>
            <a:xfrm>
              <a:off x="7439784" y="2679172"/>
              <a:ext cx="1091578"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Instances</a:t>
              </a:r>
            </a:p>
          </p:txBody>
        </p:sp>
        <p:cxnSp>
          <p:nvCxnSpPr>
            <p:cNvPr id="74" name="Elbow Connector 30">
              <a:extLst>
                <a:ext uri="{FF2B5EF4-FFF2-40B4-BE49-F238E27FC236}">
                  <a16:creationId xmlns:a16="http://schemas.microsoft.com/office/drawing/2014/main" id="{B4F486B5-D8C4-4696-96EB-ED58DC10585A}"/>
                </a:ext>
                <a:ext uri="{C183D7F6-B498-43B3-948B-1728B52AA6E4}">
                  <adec:decorative xmlns:adec="http://schemas.microsoft.com/office/drawing/2017/decorative" val="1"/>
                </a:ext>
              </a:extLst>
            </p:cNvPr>
            <p:cNvCxnSpPr>
              <a:stCxn id="58" idx="3"/>
              <a:endCxn id="66" idx="1"/>
            </p:cNvCxnSpPr>
            <p:nvPr/>
          </p:nvCxnSpPr>
          <p:spPr>
            <a:xfrm flipV="1">
              <a:off x="4452505" y="2342146"/>
              <a:ext cx="2185414" cy="869762"/>
            </a:xfrm>
            <a:prstGeom prst="bentConnector3">
              <a:avLst/>
            </a:prstGeom>
            <a:ln w="28575">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Elbow Connector 32">
              <a:extLst>
                <a:ext uri="{FF2B5EF4-FFF2-40B4-BE49-F238E27FC236}">
                  <a16:creationId xmlns:a16="http://schemas.microsoft.com/office/drawing/2014/main" id="{66713DC3-B13B-4517-B067-AC6D74C88C2B}"/>
                </a:ext>
                <a:ext uri="{C183D7F6-B498-43B3-948B-1728B52AA6E4}">
                  <adec:decorative xmlns:adec="http://schemas.microsoft.com/office/drawing/2017/decorative" val="1"/>
                </a:ext>
              </a:extLst>
            </p:cNvPr>
            <p:cNvCxnSpPr>
              <a:cxnSpLocks/>
              <a:stCxn id="58" idx="3"/>
              <a:endCxn id="60" idx="1"/>
            </p:cNvCxnSpPr>
            <p:nvPr/>
          </p:nvCxnSpPr>
          <p:spPr>
            <a:xfrm>
              <a:off x="4452505" y="3211908"/>
              <a:ext cx="4813168" cy="871899"/>
            </a:xfrm>
            <a:prstGeom prst="bentConnector3">
              <a:avLst>
                <a:gd name="adj1" fmla="val 22682"/>
              </a:avLst>
            </a:prstGeom>
            <a:ln w="28575">
              <a:headEnd type="none"/>
              <a:tailEnd type="non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0658BA1B-614E-4131-8B49-0F9CF6E7153B}"/>
                </a:ext>
                <a:ext uri="{C183D7F6-B498-43B3-948B-1728B52AA6E4}">
                  <adec:decorative xmlns:adec="http://schemas.microsoft.com/office/drawing/2017/decorative" val="1"/>
                </a:ext>
              </a:extLst>
            </p:cNvPr>
            <p:cNvSpPr/>
            <p:nvPr/>
          </p:nvSpPr>
          <p:spPr>
            <a:xfrm>
              <a:off x="1027596" y="3741463"/>
              <a:ext cx="746538" cy="74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1</a:t>
              </a:r>
            </a:p>
          </p:txBody>
        </p:sp>
        <p:sp>
          <p:nvSpPr>
            <p:cNvPr id="92" name="TextBox 91">
              <a:extLst>
                <a:ext uri="{FF2B5EF4-FFF2-40B4-BE49-F238E27FC236}">
                  <a16:creationId xmlns:a16="http://schemas.microsoft.com/office/drawing/2014/main" id="{95A61E65-DD7D-4CF7-9F5C-E6DB0933C4D4}"/>
                </a:ext>
                <a:ext uri="{C183D7F6-B498-43B3-948B-1728B52AA6E4}">
                  <adec:decorative xmlns:adec="http://schemas.microsoft.com/office/drawing/2017/decorative" val="0"/>
                </a:ext>
              </a:extLst>
            </p:cNvPr>
            <p:cNvSpPr txBox="1"/>
            <p:nvPr/>
          </p:nvSpPr>
          <p:spPr>
            <a:xfrm>
              <a:off x="574135" y="4614118"/>
              <a:ext cx="1653461" cy="830997"/>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IAM user has </a:t>
              </a:r>
              <a:r>
                <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rPr>
                <a:t>permission</a:t>
              </a: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 to use the service</a:t>
              </a:r>
            </a:p>
          </p:txBody>
        </p:sp>
        <p:sp>
          <p:nvSpPr>
            <p:cNvPr id="93" name="Oval 92">
              <a:extLst>
                <a:ext uri="{FF2B5EF4-FFF2-40B4-BE49-F238E27FC236}">
                  <a16:creationId xmlns:a16="http://schemas.microsoft.com/office/drawing/2014/main" id="{6693E975-2DDF-4B01-9B6E-1D227C7ABC92}"/>
                </a:ext>
                <a:ext uri="{C183D7F6-B498-43B3-948B-1728B52AA6E4}">
                  <adec:decorative xmlns:adec="http://schemas.microsoft.com/office/drawing/2017/decorative" val="1"/>
                </a:ext>
              </a:extLst>
            </p:cNvPr>
            <p:cNvSpPr/>
            <p:nvPr/>
          </p:nvSpPr>
          <p:spPr>
            <a:xfrm>
              <a:off x="5876076" y="5057503"/>
              <a:ext cx="746538" cy="74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2</a:t>
              </a:r>
            </a:p>
          </p:txBody>
        </p:sp>
        <p:sp>
          <p:nvSpPr>
            <p:cNvPr id="94" name="TextBox 93">
              <a:extLst>
                <a:ext uri="{FF2B5EF4-FFF2-40B4-BE49-F238E27FC236}">
                  <a16:creationId xmlns:a16="http://schemas.microsoft.com/office/drawing/2014/main" id="{2B1494BF-AAB6-4187-8F5B-F20DCF6A0DD1}"/>
                </a:ext>
                <a:ext uri="{C183D7F6-B498-43B3-948B-1728B52AA6E4}">
                  <adec:decorative xmlns:adec="http://schemas.microsoft.com/office/drawing/2017/decorative" val="0"/>
                </a:ext>
              </a:extLst>
            </p:cNvPr>
            <p:cNvSpPr txBox="1"/>
            <p:nvPr/>
          </p:nvSpPr>
          <p:spPr>
            <a:xfrm>
              <a:off x="4830809" y="5828456"/>
              <a:ext cx="2896686" cy="584775"/>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Install AWS Systems Manager </a:t>
              </a:r>
              <a:r>
                <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rPr>
                <a:t>Agent (SSM Agent)</a:t>
              </a:r>
            </a:p>
          </p:txBody>
        </p:sp>
        <p:sp>
          <p:nvSpPr>
            <p:cNvPr id="95" name="Oval 94">
              <a:extLst>
                <a:ext uri="{FF2B5EF4-FFF2-40B4-BE49-F238E27FC236}">
                  <a16:creationId xmlns:a16="http://schemas.microsoft.com/office/drawing/2014/main" id="{65FAD846-8B7C-43FC-9B2B-D0C07EDF5A9D}"/>
                </a:ext>
                <a:ext uri="{C183D7F6-B498-43B3-948B-1728B52AA6E4}">
                  <adec:decorative xmlns:adec="http://schemas.microsoft.com/office/drawing/2017/decorative" val="1"/>
                </a:ext>
              </a:extLst>
            </p:cNvPr>
            <p:cNvSpPr/>
            <p:nvPr/>
          </p:nvSpPr>
          <p:spPr>
            <a:xfrm>
              <a:off x="10099824" y="1116900"/>
              <a:ext cx="746538" cy="74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3</a:t>
              </a:r>
            </a:p>
          </p:txBody>
        </p:sp>
        <p:sp>
          <p:nvSpPr>
            <p:cNvPr id="96" name="TextBox 95">
              <a:extLst>
                <a:ext uri="{FF2B5EF4-FFF2-40B4-BE49-F238E27FC236}">
                  <a16:creationId xmlns:a16="http://schemas.microsoft.com/office/drawing/2014/main" id="{CF357735-7EDC-4D40-A6F3-10A2BF7279C5}"/>
                </a:ext>
                <a:ext uri="{C183D7F6-B498-43B3-948B-1728B52AA6E4}">
                  <adec:decorative xmlns:adec="http://schemas.microsoft.com/office/drawing/2017/decorative" val="0"/>
                </a:ext>
              </a:extLst>
            </p:cNvPr>
            <p:cNvSpPr txBox="1"/>
            <p:nvPr/>
          </p:nvSpPr>
          <p:spPr>
            <a:xfrm>
              <a:off x="9087711" y="1917670"/>
              <a:ext cx="2608685" cy="1323439"/>
            </a:xfrm>
            <a:prstGeom prst="rect">
              <a:avLst/>
            </a:prstGeom>
            <a:noFill/>
          </p:spPr>
          <p:txBody>
            <a:bodyPr wrap="square" rtlCol="0">
              <a:spAutoFit/>
            </a:bodyPr>
            <a:lstStyle/>
            <a:p>
              <a:pPr algn="ctr"/>
              <a:r>
                <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rPr>
                <a:t>Create instance profile roles </a:t>
              </a: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for Amazon EC2 instances and </a:t>
              </a:r>
              <a:r>
                <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rPr>
                <a:t>service roles </a:t>
              </a: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for external systems</a:t>
              </a:r>
            </a:p>
            <a:p>
              <a:pPr algn="ctr"/>
              <a:endPar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cxnSp>
          <p:nvCxnSpPr>
            <p:cNvPr id="97" name="Elbow Connector 64">
              <a:extLst>
                <a:ext uri="{FF2B5EF4-FFF2-40B4-BE49-F238E27FC236}">
                  <a16:creationId xmlns:a16="http://schemas.microsoft.com/office/drawing/2014/main" id="{563493DA-D44C-486E-8445-8516625BEF86}"/>
                </a:ext>
                <a:ext uri="{C183D7F6-B498-43B3-948B-1728B52AA6E4}">
                  <adec:decorative xmlns:adec="http://schemas.microsoft.com/office/drawing/2017/decorative" val="1"/>
                </a:ext>
              </a:extLst>
            </p:cNvPr>
            <p:cNvCxnSpPr>
              <a:cxnSpLocks/>
            </p:cNvCxnSpPr>
            <p:nvPr/>
          </p:nvCxnSpPr>
          <p:spPr>
            <a:xfrm rot="5400000" flipH="1" flipV="1">
              <a:off x="5823603" y="2946272"/>
              <a:ext cx="1735785" cy="884294"/>
            </a:xfrm>
            <a:prstGeom prst="bentConnector3">
              <a:avLst>
                <a:gd name="adj1" fmla="val 99944"/>
              </a:avLst>
            </a:prstGeom>
            <a:ln w="28575">
              <a:solidFill>
                <a:schemeClr val="tx1">
                  <a:lumMod val="65000"/>
                  <a:lumOff val="3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67">
              <a:extLst>
                <a:ext uri="{FF2B5EF4-FFF2-40B4-BE49-F238E27FC236}">
                  <a16:creationId xmlns:a16="http://schemas.microsoft.com/office/drawing/2014/main" id="{2175B78C-454B-4A61-B63C-B8779C7B5A56}"/>
                </a:ext>
                <a:ext uri="{C183D7F6-B498-43B3-948B-1728B52AA6E4}">
                  <adec:decorative xmlns:adec="http://schemas.microsoft.com/office/drawing/2017/decorative" val="1"/>
                </a:ext>
              </a:extLst>
            </p:cNvPr>
            <p:cNvCxnSpPr>
              <a:stCxn id="95" idx="6"/>
              <a:endCxn id="61" idx="3"/>
            </p:cNvCxnSpPr>
            <p:nvPr/>
          </p:nvCxnSpPr>
          <p:spPr>
            <a:xfrm>
              <a:off x="10846362" y="1490169"/>
              <a:ext cx="250131" cy="2587935"/>
            </a:xfrm>
            <a:prstGeom prst="bentConnector3">
              <a:avLst>
                <a:gd name="adj1" fmla="val 365472"/>
              </a:avLst>
            </a:prstGeom>
            <a:ln w="28575">
              <a:solidFill>
                <a:schemeClr val="tx1">
                  <a:lumMod val="65000"/>
                  <a:lumOff val="3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99" name="Elbow Connector 72">
              <a:extLst>
                <a:ext uri="{FF2B5EF4-FFF2-40B4-BE49-F238E27FC236}">
                  <a16:creationId xmlns:a16="http://schemas.microsoft.com/office/drawing/2014/main" id="{7BD07349-DC97-4E8E-A1CE-C45C3EB9EC2A}"/>
                </a:ext>
                <a:ext uri="{C183D7F6-B498-43B3-948B-1728B52AA6E4}">
                  <adec:decorative xmlns:adec="http://schemas.microsoft.com/office/drawing/2017/decorative" val="1"/>
                </a:ext>
              </a:extLst>
            </p:cNvPr>
            <p:cNvCxnSpPr>
              <a:stCxn id="95" idx="2"/>
              <a:endCxn id="72" idx="3"/>
            </p:cNvCxnSpPr>
            <p:nvPr/>
          </p:nvCxnSpPr>
          <p:spPr>
            <a:xfrm rot="10800000" flipV="1">
              <a:off x="8312020" y="1490168"/>
              <a:ext cx="1787804" cy="851977"/>
            </a:xfrm>
            <a:prstGeom prst="bentConnector3">
              <a:avLst>
                <a:gd name="adj1" fmla="val 58818"/>
              </a:avLst>
            </a:prstGeom>
            <a:ln w="28575">
              <a:solidFill>
                <a:schemeClr val="tx1">
                  <a:lumMod val="65000"/>
                  <a:lumOff val="3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76">
              <a:extLst>
                <a:ext uri="{FF2B5EF4-FFF2-40B4-BE49-F238E27FC236}">
                  <a16:creationId xmlns:a16="http://schemas.microsoft.com/office/drawing/2014/main" id="{FCD00049-6272-407D-8679-6FBBA9764BA8}"/>
                </a:ext>
                <a:ext uri="{C183D7F6-B498-43B3-948B-1728B52AA6E4}">
                  <adec:decorative xmlns:adec="http://schemas.microsoft.com/office/drawing/2017/decorative" val="1"/>
                </a:ext>
              </a:extLst>
            </p:cNvPr>
            <p:cNvCxnSpPr/>
            <p:nvPr/>
          </p:nvCxnSpPr>
          <p:spPr>
            <a:xfrm rot="5400000" flipH="1" flipV="1">
              <a:off x="7512552" y="2970447"/>
              <a:ext cx="823851" cy="3350262"/>
            </a:xfrm>
            <a:prstGeom prst="bentConnector2">
              <a:avLst/>
            </a:prstGeom>
            <a:ln w="28575">
              <a:solidFill>
                <a:schemeClr val="tx1">
                  <a:lumMod val="65000"/>
                  <a:lumOff val="35000"/>
                </a:schemeClr>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101" name="Graphic 15">
              <a:extLst>
                <a:ext uri="{FF2B5EF4-FFF2-40B4-BE49-F238E27FC236}">
                  <a16:creationId xmlns:a16="http://schemas.microsoft.com/office/drawing/2014/main" id="{1C4E6B14-D7FF-467E-81DF-C716F677B68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94679" y="3007347"/>
              <a:ext cx="640080" cy="640080"/>
            </a:xfrm>
            <a:prstGeom prst="rect">
              <a:avLst/>
            </a:prstGeom>
          </p:spPr>
        </p:pic>
        <p:sp>
          <p:nvSpPr>
            <p:cNvPr id="102" name="TextBox 101">
              <a:extLst>
                <a:ext uri="{FF2B5EF4-FFF2-40B4-BE49-F238E27FC236}">
                  <a16:creationId xmlns:a16="http://schemas.microsoft.com/office/drawing/2014/main" id="{8C16AF19-D068-44EA-84AA-8C83FE85FD39}"/>
                </a:ext>
                <a:ext uri="{C183D7F6-B498-43B3-948B-1728B52AA6E4}">
                  <adec:decorative xmlns:adec="http://schemas.microsoft.com/office/drawing/2017/decorative" val="0"/>
                </a:ext>
              </a:extLst>
            </p:cNvPr>
            <p:cNvSpPr txBox="1"/>
            <p:nvPr/>
          </p:nvSpPr>
          <p:spPr>
            <a:xfrm>
              <a:off x="6883913" y="3613090"/>
              <a:ext cx="1461612" cy="338554"/>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VPC endpoint</a:t>
              </a:r>
            </a:p>
          </p:txBody>
        </p:sp>
        <p:sp>
          <p:nvSpPr>
            <p:cNvPr id="103" name="Oval 102">
              <a:extLst>
                <a:ext uri="{FF2B5EF4-FFF2-40B4-BE49-F238E27FC236}">
                  <a16:creationId xmlns:a16="http://schemas.microsoft.com/office/drawing/2014/main" id="{E0ED50B1-8729-4500-900C-2A50D63A10BF}"/>
                </a:ext>
                <a:ext uri="{C183D7F6-B498-43B3-948B-1728B52AA6E4}">
                  <adec:decorative xmlns:adec="http://schemas.microsoft.com/office/drawing/2017/decorative" val="1"/>
                </a:ext>
              </a:extLst>
            </p:cNvPr>
            <p:cNvSpPr/>
            <p:nvPr/>
          </p:nvSpPr>
          <p:spPr>
            <a:xfrm>
              <a:off x="3166265" y="5053248"/>
              <a:ext cx="746538" cy="74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4</a:t>
              </a:r>
            </a:p>
          </p:txBody>
        </p:sp>
        <p:sp>
          <p:nvSpPr>
            <p:cNvPr id="104" name="TextBox 103">
              <a:extLst>
                <a:ext uri="{FF2B5EF4-FFF2-40B4-BE49-F238E27FC236}">
                  <a16:creationId xmlns:a16="http://schemas.microsoft.com/office/drawing/2014/main" id="{9748638C-4D6F-468E-830C-8B611E56907A}"/>
                </a:ext>
                <a:ext uri="{C183D7F6-B498-43B3-948B-1728B52AA6E4}">
                  <adec:decorative xmlns:adec="http://schemas.microsoft.com/office/drawing/2017/decorative" val="0"/>
                </a:ext>
              </a:extLst>
            </p:cNvPr>
            <p:cNvSpPr txBox="1"/>
            <p:nvPr/>
          </p:nvSpPr>
          <p:spPr>
            <a:xfrm>
              <a:off x="2328262" y="5824201"/>
              <a:ext cx="2410930" cy="584775"/>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Allow </a:t>
              </a:r>
              <a:r>
                <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rPr>
                <a:t>HTTPS outbound </a:t>
              </a: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traffic</a:t>
              </a:r>
              <a:endPar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05" name="Oval 104">
              <a:extLst>
                <a:ext uri="{FF2B5EF4-FFF2-40B4-BE49-F238E27FC236}">
                  <a16:creationId xmlns:a16="http://schemas.microsoft.com/office/drawing/2014/main" id="{5C6BCFC8-19C2-4DF5-BFA9-29B0974B887B}"/>
                </a:ext>
                <a:ext uri="{C183D7F6-B498-43B3-948B-1728B52AA6E4}">
                  <adec:decorative xmlns:adec="http://schemas.microsoft.com/office/drawing/2017/decorative" val="1"/>
                </a:ext>
              </a:extLst>
            </p:cNvPr>
            <p:cNvSpPr/>
            <p:nvPr/>
          </p:nvSpPr>
          <p:spPr>
            <a:xfrm>
              <a:off x="8558946" y="5053248"/>
              <a:ext cx="746538" cy="74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mazon Ember Display" panose="020F0603020204020204" pitchFamily="34" charset="0"/>
                  <a:ea typeface="Amazon Ember Display" panose="020F0603020204020204" pitchFamily="34" charset="0"/>
                  <a:cs typeface="Amazon Ember Display" panose="020F0603020204020204" pitchFamily="34" charset="0"/>
                </a:rPr>
                <a:t>5</a:t>
              </a:r>
            </a:p>
          </p:txBody>
        </p:sp>
        <p:sp>
          <p:nvSpPr>
            <p:cNvPr id="106" name="TextBox 105">
              <a:extLst>
                <a:ext uri="{FF2B5EF4-FFF2-40B4-BE49-F238E27FC236}">
                  <a16:creationId xmlns:a16="http://schemas.microsoft.com/office/drawing/2014/main" id="{B7C863CF-0B97-4140-AD2B-D78452067AF2}"/>
                </a:ext>
                <a:ext uri="{C183D7F6-B498-43B3-948B-1728B52AA6E4}">
                  <adec:decorative xmlns:adec="http://schemas.microsoft.com/office/drawing/2017/decorative" val="0"/>
                </a:ext>
              </a:extLst>
            </p:cNvPr>
            <p:cNvSpPr txBox="1"/>
            <p:nvPr/>
          </p:nvSpPr>
          <p:spPr>
            <a:xfrm>
              <a:off x="7720943" y="5824201"/>
              <a:ext cx="2410930" cy="584775"/>
            </a:xfrm>
            <a:prstGeom prst="rect">
              <a:avLst/>
            </a:prstGeom>
            <a:noFill/>
          </p:spPr>
          <p:txBody>
            <a:bodyPr wrap="square" rtlCol="0">
              <a:spAutoFit/>
            </a:bodyPr>
            <a:lstStyle/>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(Optional) </a:t>
              </a:r>
            </a:p>
            <a:p>
              <a:pPr algn="ctr"/>
              <a:r>
                <a:rPr lang="en-US" sz="1600" dirty="0">
                  <a:latin typeface="Amazon Ember Display" panose="020F0603020204020204" pitchFamily="34" charset="0"/>
                  <a:ea typeface="Amazon Ember Display" panose="020F0603020204020204" pitchFamily="34" charset="0"/>
                  <a:cs typeface="Amazon Ember Display" panose="020F0603020204020204" pitchFamily="34" charset="0"/>
                </a:rPr>
                <a:t>Create </a:t>
              </a:r>
              <a:r>
                <a:rPr lang="en-US" sz="1600" b="1" dirty="0">
                  <a:latin typeface="Amazon Ember Display" panose="020F0603020204020204" pitchFamily="34" charset="0"/>
                  <a:ea typeface="Amazon Ember Display" panose="020F0603020204020204" pitchFamily="34" charset="0"/>
                  <a:cs typeface="Amazon Ember Display" panose="020F0603020204020204" pitchFamily="34" charset="0"/>
                </a:rPr>
                <a:t>VPC endpoint</a:t>
              </a:r>
            </a:p>
          </p:txBody>
        </p:sp>
        <p:cxnSp>
          <p:nvCxnSpPr>
            <p:cNvPr id="107" name="Elbow Connector 27">
              <a:extLst>
                <a:ext uri="{FF2B5EF4-FFF2-40B4-BE49-F238E27FC236}">
                  <a16:creationId xmlns:a16="http://schemas.microsoft.com/office/drawing/2014/main" id="{2CF7D230-8A2C-4595-96F3-02430343FE9C}"/>
                </a:ext>
                <a:ext uri="{C183D7F6-B498-43B3-948B-1728B52AA6E4}">
                  <adec:decorative xmlns:adec="http://schemas.microsoft.com/office/drawing/2017/decorative" val="1"/>
                </a:ext>
              </a:extLst>
            </p:cNvPr>
            <p:cNvCxnSpPr/>
            <p:nvPr/>
          </p:nvCxnSpPr>
          <p:spPr>
            <a:xfrm rot="5400000" flipH="1" flipV="1">
              <a:off x="4039196" y="3584147"/>
              <a:ext cx="969441" cy="1968763"/>
            </a:xfrm>
            <a:prstGeom prst="bentConnector2">
              <a:avLst/>
            </a:prstGeom>
            <a:ln w="28575">
              <a:solidFill>
                <a:schemeClr val="tx1">
                  <a:lumMod val="65000"/>
                  <a:lumOff val="3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8" name="Elbow Connector 29">
              <a:extLst>
                <a:ext uri="{FF2B5EF4-FFF2-40B4-BE49-F238E27FC236}">
                  <a16:creationId xmlns:a16="http://schemas.microsoft.com/office/drawing/2014/main" id="{9FA12FE6-7C01-483F-8C0F-DF32F941C889}"/>
                </a:ext>
                <a:ext uri="{C183D7F6-B498-43B3-948B-1728B52AA6E4}">
                  <adec:decorative xmlns:adec="http://schemas.microsoft.com/office/drawing/2017/decorative" val="1"/>
                </a:ext>
              </a:extLst>
            </p:cNvPr>
            <p:cNvCxnSpPr>
              <a:stCxn id="105" idx="2"/>
              <a:endCxn id="102" idx="2"/>
            </p:cNvCxnSpPr>
            <p:nvPr/>
          </p:nvCxnSpPr>
          <p:spPr>
            <a:xfrm rot="10800000">
              <a:off x="7614720" y="3951645"/>
              <a:ext cx="944227" cy="1474873"/>
            </a:xfrm>
            <a:prstGeom prst="bentConnector2">
              <a:avLst/>
            </a:prstGeom>
            <a:ln w="28575">
              <a:solidFill>
                <a:schemeClr val="tx1">
                  <a:lumMod val="65000"/>
                  <a:lumOff val="35000"/>
                </a:schemeClr>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95D32F5-47EE-04D9-8E4E-88BC2039A2EF}"/>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33088" y="1541821"/>
              <a:ext cx="381000" cy="381000"/>
            </a:xfrm>
            <a:prstGeom prst="rect">
              <a:avLst/>
            </a:prstGeom>
          </p:spPr>
        </p:pic>
      </p:grpSp>
    </p:spTree>
    <p:custDataLst>
      <p:tags r:id="rId1"/>
    </p:custDataLst>
    <p:extLst>
      <p:ext uri="{BB962C8B-B14F-4D97-AF65-F5344CB8AC3E}">
        <p14:creationId xmlns:p14="http://schemas.microsoft.com/office/powerpoint/2010/main" val="275516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D0B17A2-99B1-85A6-9786-E1BD2E8761C3}"/>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8</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78F2060A-35E2-AD54-8A61-51B87E537395}"/>
              </a:ext>
            </a:extLst>
          </p:cNvPr>
          <p:cNvSpPr>
            <a:spLocks noGrp="1"/>
          </p:cNvSpPr>
          <p:nvPr>
            <p:ph type="title" idx="1"/>
          </p:nvPr>
        </p:nvSpPr>
        <p:spPr/>
        <p:txBody>
          <a:bodyPr>
            <a:normAutofit/>
          </a:bodyPr>
          <a:lstStyle/>
          <a:p>
            <a:r>
              <a:rPr lang="en-US" dirty="0"/>
              <a:t>Enabling Systems Manager at the account level</a:t>
            </a:r>
          </a:p>
        </p:txBody>
      </p:sp>
      <p:grpSp>
        <p:nvGrpSpPr>
          <p:cNvPr id="17" name="Enable Feature" descr="Screenshot of the Fleet Manager console showing that you can enable Default Host Management Configuration for the account.">
            <a:extLst>
              <a:ext uri="{FF2B5EF4-FFF2-40B4-BE49-F238E27FC236}">
                <a16:creationId xmlns:a16="http://schemas.microsoft.com/office/drawing/2014/main" id="{3EEA24EB-1195-4565-A3F3-D3597B651C0F}"/>
              </a:ext>
            </a:extLst>
          </p:cNvPr>
          <p:cNvGrpSpPr/>
          <p:nvPr/>
        </p:nvGrpSpPr>
        <p:grpSpPr>
          <a:xfrm>
            <a:off x="906501" y="1033272"/>
            <a:ext cx="10378997" cy="5287877"/>
            <a:chOff x="906502" y="1076284"/>
            <a:chExt cx="10378997" cy="5287877"/>
          </a:xfrm>
        </p:grpSpPr>
        <p:pic>
          <p:nvPicPr>
            <p:cNvPr id="12" name="Picture 11">
              <a:extLst>
                <a:ext uri="{FF2B5EF4-FFF2-40B4-BE49-F238E27FC236}">
                  <a16:creationId xmlns:a16="http://schemas.microsoft.com/office/drawing/2014/main" id="{BF6C9DB9-043F-461D-9E79-EBD0C48307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02" y="1076284"/>
              <a:ext cx="10378997" cy="528787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8BCFC3A8-FA34-42A2-9536-265AD5D321BF}"/>
                </a:ext>
                <a:ext uri="{C183D7F6-B498-43B3-948B-1728B52AA6E4}">
                  <adec:decorative xmlns:adec="http://schemas.microsoft.com/office/drawing/2017/decorative" val="1"/>
                </a:ext>
              </a:extLst>
            </p:cNvPr>
            <p:cNvSpPr/>
            <p:nvPr/>
          </p:nvSpPr>
          <p:spPr>
            <a:xfrm>
              <a:off x="1371600" y="4710545"/>
              <a:ext cx="4281055" cy="304800"/>
            </a:xfrm>
            <a:prstGeom prst="roundRect">
              <a:avLst/>
            </a:prstGeom>
            <a:noFill/>
            <a:ln>
              <a:solidFill>
                <a:schemeClr val="accent6"/>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4" name="Rectangle: Rounded Corners 13">
              <a:extLst>
                <a:ext uri="{FF2B5EF4-FFF2-40B4-BE49-F238E27FC236}">
                  <a16:creationId xmlns:a16="http://schemas.microsoft.com/office/drawing/2014/main" id="{BF430DC6-7FB5-4CCC-8739-73370E0A8ACA}"/>
                </a:ext>
                <a:ext uri="{C183D7F6-B498-43B3-948B-1728B52AA6E4}">
                  <adec:decorative xmlns:adec="http://schemas.microsoft.com/office/drawing/2017/decorative" val="1"/>
                </a:ext>
              </a:extLst>
            </p:cNvPr>
            <p:cNvSpPr/>
            <p:nvPr/>
          </p:nvSpPr>
          <p:spPr>
            <a:xfrm>
              <a:off x="8077199" y="3429000"/>
              <a:ext cx="2313710" cy="116378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Enable</a:t>
              </a:r>
            </a:p>
          </p:txBody>
        </p:sp>
        <p:cxnSp>
          <p:nvCxnSpPr>
            <p:cNvPr id="16" name="Connector: Elbow 15">
              <a:extLst>
                <a:ext uri="{FF2B5EF4-FFF2-40B4-BE49-F238E27FC236}">
                  <a16:creationId xmlns:a16="http://schemas.microsoft.com/office/drawing/2014/main" id="{258DA829-FC78-4596-9130-550911F091B5}"/>
                </a:ext>
                <a:ext uri="{C183D7F6-B498-43B3-948B-1728B52AA6E4}">
                  <adec:decorative xmlns:adec="http://schemas.microsoft.com/office/drawing/2017/decorative" val="1"/>
                </a:ext>
              </a:extLst>
            </p:cNvPr>
            <p:cNvCxnSpPr>
              <a:stCxn id="14" idx="1"/>
              <a:endCxn id="13" idx="3"/>
            </p:cNvCxnSpPr>
            <p:nvPr/>
          </p:nvCxnSpPr>
          <p:spPr>
            <a:xfrm rot="10800000" flipV="1">
              <a:off x="5652655" y="4010891"/>
              <a:ext cx="2424544" cy="852054"/>
            </a:xfrm>
            <a:prstGeom prst="bentConnector3">
              <a:avLst/>
            </a:prstGeom>
            <a:ln>
              <a:solidFill>
                <a:schemeClr val="accent6"/>
              </a:solidFill>
              <a:tailEnd type="none" w="lg"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7257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4A3D2EC-A88E-4614-86D4-A7463AA56D17}"/>
              </a:ext>
            </a:extLst>
          </p:cNvPr>
          <p:cNvSpPr>
            <a:spLocks noGrp="1"/>
          </p:cNvSpPr>
          <p:nvPr>
            <p:ph type="sldNum" idx="97"/>
          </p:nvPr>
        </p:nvSpPr>
        <p:spPr/>
        <p:txBody>
          <a:bodyPr/>
          <a:lstStyle/>
          <a:p>
            <a:fld id="{4037B1B0-0345-4E15-985A-6BECCDBE474F}" type="slidenum">
              <a:rPr lang="en-US" smtClean="0"/>
              <a:pPr/>
              <a:t>9</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Operations tools</a:t>
            </a:r>
          </a:p>
        </p:txBody>
      </p:sp>
    </p:spTree>
    <p:custDataLst>
      <p:tags r:id="rId1"/>
    </p:custDataLst>
    <p:extLst>
      <p:ext uri="{BB962C8B-B14F-4D97-AF65-F5344CB8AC3E}">
        <p14:creationId xmlns:p14="http://schemas.microsoft.com/office/powerpoint/2010/main" val="1436281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NEBRAND EVO (2022-Q4) COLORSET 3" val="JwoIAZVm"/>
  <p:tag name="ARTICULATE_DESIGN_ID_ONEBRAND EVO (2022-Q4) COLORSET 3" val="HNNz1DtY"/>
  <p:tag name="ARTICULATE_SLIDE_THUMBNAIL_REFRESH" val="1"/>
  <p:tag name="ARTICULATE_SLIDE_COUNT" val="5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B836B743ECE46852905788428607C" ma:contentTypeVersion="3" ma:contentTypeDescription="Create a new document." ma:contentTypeScope="" ma:versionID="4aa4e4073472faa6165beddf6c8e5686">
  <xsd:schema xmlns:xsd="http://www.w3.org/2001/XMLSchema" xmlns:xs="http://www.w3.org/2001/XMLSchema" xmlns:p="http://schemas.microsoft.com/office/2006/metadata/properties" xmlns:ns2="16fd4261-a5ff-43cb-98f5-bb94e3bdc1c5" targetNamespace="http://schemas.microsoft.com/office/2006/metadata/properties" ma:root="true" ma:fieldsID="312dfb1285275c998b3f6d5c513550dc" ns2:_="">
    <xsd:import namespace="16fd4261-a5ff-43cb-98f5-bb94e3bdc1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d4261-a5ff-43cb-98f5-bb94e3bd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DA3FD5-BA93-4C45-8DE8-D380B382C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fd4261-a5ff-43cb-98f5-bb94e3bdc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3AA884-194E-4CB9-B546-E32363112614}">
  <ds:schemaRefs>
    <ds:schemaRef ds:uri="http://schemas.microsoft.com/sharepoint/v3/contenttype/forms"/>
  </ds:schemaRefs>
</ds:datastoreItem>
</file>

<file path=customXml/itemProps3.xml><?xml version="1.0" encoding="utf-8"?>
<ds:datastoreItem xmlns:ds="http://schemas.openxmlformats.org/officeDocument/2006/customXml" ds:itemID="{C56C1A34-D726-40DA-8E34-BC8E1FFCF72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fd4261-a5ff-43cb-98f5-bb94e3bdc1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12619</TotalTime>
  <Words>6869</Words>
  <Application>Microsoft Office PowerPoint</Application>
  <PresentationFormat>Widescreen</PresentationFormat>
  <Paragraphs>848</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Amazon Ember</vt:lpstr>
      <vt:lpstr>Amazon Ember Display</vt:lpstr>
      <vt:lpstr>Amazon Ember Display Heavy</vt:lpstr>
      <vt:lpstr>Amazon Ember Light</vt:lpstr>
      <vt:lpstr>Arial</vt:lpstr>
      <vt:lpstr>Calibri</vt:lpstr>
      <vt:lpstr>Lucida Console</vt:lpstr>
      <vt:lpstr>OneBrand EVO (2022-Q4) ColorSet 3</vt:lpstr>
      <vt:lpstr>Cloud Operations on AWS</vt:lpstr>
      <vt:lpstr>Module overview</vt:lpstr>
      <vt:lpstr>Example Corp. manager requests </vt:lpstr>
      <vt:lpstr>Deployment compared to management</vt:lpstr>
      <vt:lpstr>AWS Systems Manager </vt:lpstr>
      <vt:lpstr>AWS Systems Manager overview</vt:lpstr>
      <vt:lpstr>Systems Manager prerequisites</vt:lpstr>
      <vt:lpstr>Enabling Systems Manager at the account level</vt:lpstr>
      <vt:lpstr>Operations tools</vt:lpstr>
      <vt:lpstr>Operations tools for administrators</vt:lpstr>
      <vt:lpstr>Explorer</vt:lpstr>
      <vt:lpstr>OpsCenter</vt:lpstr>
      <vt:lpstr>Creating OpsItems</vt:lpstr>
      <vt:lpstr>Application tools</vt:lpstr>
      <vt:lpstr>Application tools for administrators</vt:lpstr>
      <vt:lpstr>Application Manager</vt:lpstr>
      <vt:lpstr>AWS AppConfig workflow</vt:lpstr>
      <vt:lpstr>Parameter Store benefits</vt:lpstr>
      <vt:lpstr>Storing data with Parameter Store</vt:lpstr>
      <vt:lpstr>Organizing parameters into hierarchies</vt:lpstr>
      <vt:lpstr>Public parameters in Parameter Store</vt:lpstr>
      <vt:lpstr>Parameter Store calls in AWS CloudFormation templates</vt:lpstr>
      <vt:lpstr>Change management tools</vt:lpstr>
      <vt:lpstr>Change management tools for administrators</vt:lpstr>
      <vt:lpstr>Automation</vt:lpstr>
      <vt:lpstr>Document options</vt:lpstr>
      <vt:lpstr>Predefined Automation documents</vt:lpstr>
      <vt:lpstr>Creating custom documents</vt:lpstr>
      <vt:lpstr>Command documents</vt:lpstr>
      <vt:lpstr>Creating Automation documents</vt:lpstr>
      <vt:lpstr>Automation document components </vt:lpstr>
      <vt:lpstr>Maintenance Windows</vt:lpstr>
      <vt:lpstr>Node tools</vt:lpstr>
      <vt:lpstr>Node tools for administrators</vt:lpstr>
      <vt:lpstr>Fleet Manager</vt:lpstr>
      <vt:lpstr>Compliance dashboard</vt:lpstr>
      <vt:lpstr>Command documents and Run command</vt:lpstr>
      <vt:lpstr>State Manager</vt:lpstr>
      <vt:lpstr>Patch Manager and patch policies</vt:lpstr>
      <vt:lpstr>Example Corp. manager request 1 </vt:lpstr>
      <vt:lpstr>Example Corp. manager request 2 </vt:lpstr>
      <vt:lpstr>Example Corp. manager request 3 </vt:lpstr>
      <vt:lpstr>Troubleshooting</vt:lpstr>
      <vt:lpstr>Troubleshooting issue:  Managed instance</vt:lpstr>
      <vt:lpstr>Troubleshooting solution:  Managed instance </vt:lpstr>
      <vt:lpstr>Troubleshooting issue:  Automation</vt:lpstr>
      <vt:lpstr>Troubleshooting solution:  Automation </vt:lpstr>
      <vt:lpstr>Summary</vt:lpstr>
      <vt:lpstr>Lab 3</vt:lpstr>
      <vt:lpstr>Operations as code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Operations on AWS</dc:title>
  <dc:subject>Dev-06-ManageResources</dc:subject>
  <dc:creator>Moore, John</dc:creator>
  <cp:keywords>v5.0</cp:keywords>
  <cp:lastModifiedBy>Daswani, Monisha</cp:lastModifiedBy>
  <cp:revision>338</cp:revision>
  <dcterms:created xsi:type="dcterms:W3CDTF">2022-12-07T21:02:08Z</dcterms:created>
  <dcterms:modified xsi:type="dcterms:W3CDTF">2026-03-10T18:12:50Z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965B5BBA-998E-4CE2-A51E-B898E8D34C70</vt:lpwstr>
  </property>
  <property fmtid="{D5CDD505-2E9C-101B-9397-08002B2CF9AE}" pid="3" name="ArticulatePath">
    <vt:lpwstr>Color Set 4</vt:lpwstr>
  </property>
  <property fmtid="{D5CDD505-2E9C-101B-9397-08002B2CF9AE}" pid="4" name="ContentTypeId">
    <vt:lpwstr>0x0101005ECB836B743ECE46852905788428607C</vt:lpwstr>
  </property>
  <property fmtid="{D5CDD505-2E9C-101B-9397-08002B2CF9AE}" pid="5" name="MSIP_Label_19e68092-05df-4271-8e3e-b2a4c82ba797_Enabled">
    <vt:lpwstr>true</vt:lpwstr>
  </property>
  <property fmtid="{D5CDD505-2E9C-101B-9397-08002B2CF9AE}" pid="6" name="MSIP_Label_19e68092-05df-4271-8e3e-b2a4c82ba797_SetDate">
    <vt:lpwstr>2026-03-04T19:52:05Z</vt:lpwstr>
  </property>
  <property fmtid="{D5CDD505-2E9C-101B-9397-08002B2CF9AE}" pid="7" name="MSIP_Label_19e68092-05df-4271-8e3e-b2a4c82ba797_Method">
    <vt:lpwstr>Standard</vt:lpwstr>
  </property>
  <property fmtid="{D5CDD505-2E9C-101B-9397-08002B2CF9AE}" pid="8" name="MSIP_Label_19e68092-05df-4271-8e3e-b2a4c82ba797_Name">
    <vt:lpwstr>Amazon Confidential</vt:lpwstr>
  </property>
  <property fmtid="{D5CDD505-2E9C-101B-9397-08002B2CF9AE}" pid="9" name="MSIP_Label_19e68092-05df-4271-8e3e-b2a4c82ba797_SiteId">
    <vt:lpwstr>5280104a-472d-4538-9ccf-1e1d0efe8b1b</vt:lpwstr>
  </property>
  <property fmtid="{D5CDD505-2E9C-101B-9397-08002B2CF9AE}" pid="10" name="MSIP_Label_19e68092-05df-4271-8e3e-b2a4c82ba797_ActionId">
    <vt:lpwstr>f2ef37d0-e911-495a-a41f-5f7b843b95cb</vt:lpwstr>
  </property>
  <property fmtid="{D5CDD505-2E9C-101B-9397-08002B2CF9AE}" pid="11" name="MSIP_Label_19e68092-05df-4271-8e3e-b2a4c82ba797_ContentBits">
    <vt:lpwstr>0</vt:lpwstr>
  </property>
  <property fmtid="{D5CDD505-2E9C-101B-9397-08002B2CF9AE}" pid="12" name="MSIP_Label_19e68092-05df-4271-8e3e-b2a4c82ba797_Tag">
    <vt:lpwstr>50, 3, 0, 1</vt:lpwstr>
  </property>
</Properties>
</file>