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2.xml" ContentType="application/vnd.openxmlformats-officedocument.theme+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notesSlides/notesSlide22.xml" ContentType="application/vnd.openxmlformats-officedocument.presentationml.notesSlide+xml"/>
  <Override PartName="/ppt/tags/tag82.xml" ContentType="application/vnd.openxmlformats-officedocument.presentationml.tags+xml"/>
  <Override PartName="/ppt/notesSlides/notesSlide23.xml" ContentType="application/vnd.openxmlformats-officedocument.presentationml.notesSlide+xml"/>
  <Override PartName="/ppt/tags/tag83.xml" ContentType="application/vnd.openxmlformats-officedocument.presentationml.tags+xml"/>
  <Override PartName="/ppt/notesSlides/notesSlide24.xml" ContentType="application/vnd.openxmlformats-officedocument.presentationml.notesSlide+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3"/>
  </p:sldMasterIdLst>
  <p:notesMasterIdLst>
    <p:notesMasterId r:id="rId30"/>
  </p:notesMasterIdLst>
  <p:sldIdLst>
    <p:sldId id="1691" r:id="rId4"/>
    <p:sldId id="1704" r:id="rId5"/>
    <p:sldId id="1706" r:id="rId6"/>
    <p:sldId id="1783" r:id="rId7"/>
    <p:sldId id="1753" r:id="rId8"/>
    <p:sldId id="1729" r:id="rId9"/>
    <p:sldId id="1801" r:id="rId10"/>
    <p:sldId id="1807" r:id="rId11"/>
    <p:sldId id="1802" r:id="rId12"/>
    <p:sldId id="1803" r:id="rId13"/>
    <p:sldId id="1804" r:id="rId14"/>
    <p:sldId id="1786" r:id="rId15"/>
    <p:sldId id="1814" r:id="rId16"/>
    <p:sldId id="1785" r:id="rId17"/>
    <p:sldId id="1815" r:id="rId18"/>
    <p:sldId id="1788" r:id="rId19"/>
    <p:sldId id="3711" r:id="rId20"/>
    <p:sldId id="1809" r:id="rId21"/>
    <p:sldId id="1789" r:id="rId22"/>
    <p:sldId id="1797" r:id="rId23"/>
    <p:sldId id="1810" r:id="rId24"/>
    <p:sldId id="1812" r:id="rId25"/>
    <p:sldId id="1796" r:id="rId26"/>
    <p:sldId id="1800" r:id="rId27"/>
    <p:sldId id="1775" r:id="rId28"/>
    <p:sldId id="1777" r:id="rId29"/>
  </p:sldIdLst>
  <p:sldSz cx="12192000" cy="6858000"/>
  <p:notesSz cx="7772400" cy="10058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98EB284-D26F-4B6B-94A6-BD5F46D7B791}">
          <p14:sldIdLst>
            <p14:sldId id="1691"/>
            <p14:sldId id="1704"/>
            <p14:sldId id="1706"/>
          </p14:sldIdLst>
        </p14:section>
        <p14:section name="Amazon S3" id="{30D67058-3C57-463D-AA15-FA8C7B05C077}">
          <p14:sldIdLst>
            <p14:sldId id="1783"/>
            <p14:sldId id="1753"/>
            <p14:sldId id="1729"/>
            <p14:sldId id="1801"/>
            <p14:sldId id="1807"/>
            <p14:sldId id="1802"/>
            <p14:sldId id="1803"/>
            <p14:sldId id="1804"/>
            <p14:sldId id="1786"/>
            <p14:sldId id="1814"/>
            <p14:sldId id="1785"/>
            <p14:sldId id="1815"/>
            <p14:sldId id="1788"/>
            <p14:sldId id="3711"/>
            <p14:sldId id="1809"/>
            <p14:sldId id="1789"/>
            <p14:sldId id="1797"/>
            <p14:sldId id="1810"/>
            <p14:sldId id="1812"/>
            <p14:sldId id="1796"/>
            <p14:sldId id="1800"/>
            <p14:sldId id="1775"/>
          </p14:sldIdLst>
        </p14:section>
        <p14:section name="Thank you" id="{8FC66975-9DEC-4043-897B-22692FE4443B}">
          <p14:sldIdLst>
            <p14:sldId id="17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9E2A7C-EE8E-8F72-100F-5333224DD82F}" name="Brooke Alane Brannon" initials="BB" userId="S::Brooke.Brannon@pulselearning.com::71ce9b1a-c9bd-4fd3-8b0b-09f05037c029" providerId="AD"/>
  <p188:author id="{20C8AF81-92E8-F56F-67F2-AEF7B0766D28}" name="Heather Hudak" initials="HH" userId="S::Heather.Hudak@pulselearning.com::67f025bc-bf8f-4837-8e66-87b579191e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F3"/>
    <a:srgbClr val="248814"/>
    <a:srgbClr val="7AA116"/>
    <a:srgbClr val="A4E9FC"/>
    <a:srgbClr val="046981"/>
    <a:srgbClr val="0B4360"/>
    <a:srgbClr val="D9CEF4"/>
    <a:srgbClr val="AFF9CB"/>
    <a:srgbClr val="D8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34013-BADE-4E4D-B231-5F4A5DA25895}" v="79" dt="2023-11-02T18:14:04.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1" autoAdjust="0"/>
    <p:restoredTop sz="89758" autoAdjust="0"/>
  </p:normalViewPr>
  <p:slideViewPr>
    <p:cSldViewPr snapToGrid="0">
      <p:cViewPr varScale="1">
        <p:scale>
          <a:sx n="144" d="100"/>
          <a:sy n="144" d="100"/>
        </p:scale>
        <p:origin x="1068" y="92"/>
      </p:cViewPr>
      <p:guideLst/>
    </p:cSldViewPr>
  </p:slideViewPr>
  <p:notesTextViewPr>
    <p:cViewPr>
      <p:scale>
        <a:sx n="1" d="1"/>
        <a:sy n="1" d="1"/>
      </p:scale>
      <p:origin x="0" y="0"/>
    </p:cViewPr>
  </p:notesTextViewPr>
  <p:notesViewPr>
    <p:cSldViewPr snapToGrid="0">
      <p:cViewPr varScale="1">
        <p:scale>
          <a:sx n="111" d="100"/>
          <a:sy n="111" d="100"/>
        </p:scale>
        <p:origin x="4924" y="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35000"/>
            <a:ext cx="5486400" cy="308682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17500" y="3810000"/>
            <a:ext cx="7112000" cy="5588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8903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spcBef>
        <a:spcPts val="0"/>
      </a:spcBef>
      <a:spcAft>
        <a:spcPts val="0"/>
      </a:spcAft>
      <a:defRPr sz="1200" kern="1200">
        <a:solidFill>
          <a:schemeClr val="tx1"/>
        </a:solidFill>
        <a:latin typeface="+mn-lt"/>
        <a:ea typeface="+mn-ea"/>
        <a:cs typeface="+mn-cs"/>
      </a:defRPr>
    </a:lvl2pPr>
    <a:lvl3pPr marL="914400" algn="l" defTabSz="914400" rtl="0" eaLnBrk="1" latinLnBrk="0" hangingPunct="1">
      <a:spcBef>
        <a:spcPts val="0"/>
      </a:spcBef>
      <a:spcAft>
        <a:spcPts val="0"/>
      </a:spcAft>
      <a:defRPr sz="1200" kern="1200">
        <a:solidFill>
          <a:schemeClr val="tx1"/>
        </a:solidFill>
        <a:latin typeface="+mn-lt"/>
        <a:ea typeface="+mn-ea"/>
        <a:cs typeface="+mn-cs"/>
      </a:defRPr>
    </a:lvl3pPr>
    <a:lvl4pPr marL="1371600" algn="l" defTabSz="914400" rtl="0" eaLnBrk="1" latinLnBrk="0" hangingPunct="1">
      <a:spcBef>
        <a:spcPts val="0"/>
      </a:spcBef>
      <a:spcAft>
        <a:spcPts val="0"/>
      </a:spcAft>
      <a:defRPr sz="1200" kern="1200">
        <a:solidFill>
          <a:schemeClr val="tx1"/>
        </a:solidFill>
        <a:latin typeface="+mn-lt"/>
        <a:ea typeface="+mn-ea"/>
        <a:cs typeface="+mn-cs"/>
      </a:defRPr>
    </a:lvl4pPr>
    <a:lvl5pPr marL="1828800" algn="l" defTabSz="914400" rtl="0" eaLnBrk="1" latinLnBrk="0" hangingPunct="1">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aws.amazon.com/AmazonS3/latest/dev/NotificationHowTo.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ws.amazon.com/s3/storage-class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ws.amazon.com/s3/storage-classes/#Performance_across_the_S3_Storage_Class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ws.amazon.com/s3/storage-classes/express-one-zon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ws.amazon.com/blogs/aws/new-amazon-s3-express-one-zone-high-performance-storage-clas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aws.amazon.com/AmazonS3/latest/dev/lifecycle-transition-general-consideration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aws.amazon.com/AmazonS3/latest/userguide/object-lifecycle-mgmt.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aws.amazon.com/AmazonS3/latest/userguide/restoring-objects-retrieval-option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aws.amazon.com/AmazonS3/latest/dev/replication.html#crr-scenari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aws.amazon.com/AmazonS3/latest/dev/access-control-block-public-acces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aws.amazon.com/AmazonS3/latest/user-guide/access-analyzer.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aws.amazon.com/AmazonS3/latest/dev/LogForma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91645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dirty="0">
                <a:latin typeface="Calibri" panose="020F0502020204030204" pitchFamily="34" charset="0"/>
              </a:rPr>
              <a:t>Use Amazon S3 Inventory to automate report generation that details the contents and status of objects in an S3 bucket.</a:t>
            </a: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You can use S3 inventory to audit and report on the replication and encryption status of your objects for business, compliance, and regulatory needs.</a:t>
            </a:r>
            <a:endParaRPr lang="en-US" dirty="0">
              <a:latin typeface="Calibri" panose="020F0502020204030204" pitchFamily="34" charset="0"/>
            </a:endParaRPr>
          </a:p>
        </p:txBody>
      </p:sp>
    </p:spTree>
    <p:extLst>
      <p:ext uri="{BB962C8B-B14F-4D97-AF65-F5344CB8AC3E}">
        <p14:creationId xmlns:p14="http://schemas.microsoft.com/office/powerpoint/2010/main" val="425830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You can use the Amazon S3 Event Notifications feature to receive notifications when certain events happen in your S3 bucket. Currently, Amazon S3 can publish notifications for the following events:</a:t>
            </a:r>
          </a:p>
          <a:p>
            <a:pPr marL="171450" indent="-171450">
              <a:buFont typeface="Arial" panose="020B0604020202020204" pitchFamily="34" charset="0"/>
              <a:buChar char="•"/>
            </a:pPr>
            <a:r>
              <a:rPr lang="en-US" dirty="0">
                <a:latin typeface="Calibri" panose="020F0502020204030204" pitchFamily="34" charset="0"/>
              </a:rPr>
              <a:t>New object created events</a:t>
            </a:r>
          </a:p>
          <a:p>
            <a:pPr marL="171450" indent="-171450">
              <a:buFont typeface="Arial" panose="020B0604020202020204" pitchFamily="34" charset="0"/>
              <a:buChar char="•"/>
            </a:pPr>
            <a:r>
              <a:rPr lang="en-US" dirty="0">
                <a:latin typeface="Calibri" panose="020F0502020204030204" pitchFamily="34" charset="0"/>
              </a:rPr>
              <a:t>Object removal events</a:t>
            </a:r>
          </a:p>
          <a:p>
            <a:pPr marL="171450" indent="-171450">
              <a:buFont typeface="Arial" panose="020B0604020202020204" pitchFamily="34" charset="0"/>
              <a:buChar char="•"/>
            </a:pPr>
            <a:r>
              <a:rPr lang="en-US" dirty="0">
                <a:latin typeface="Calibri" panose="020F0502020204030204" pitchFamily="34" charset="0"/>
              </a:rPr>
              <a:t>Restore object events</a:t>
            </a:r>
          </a:p>
          <a:p>
            <a:pPr marL="171450" indent="-171450">
              <a:buFont typeface="Arial" panose="020B0604020202020204" pitchFamily="34" charset="0"/>
              <a:buChar char="•"/>
            </a:pPr>
            <a:r>
              <a:rPr lang="en-US" dirty="0">
                <a:latin typeface="Calibri" panose="020F0502020204030204" pitchFamily="34" charset="0"/>
              </a:rPr>
              <a:t>Reduced Redundancy Storage (RRS) object lost events</a:t>
            </a:r>
          </a:p>
          <a:p>
            <a:pPr marL="171450" indent="-171450">
              <a:buFont typeface="Arial" panose="020B0604020202020204" pitchFamily="34" charset="0"/>
              <a:buChar char="•"/>
            </a:pPr>
            <a:r>
              <a:rPr lang="en-US" dirty="0">
                <a:latin typeface="Calibri" panose="020F0502020204030204" pitchFamily="34" charset="0"/>
              </a:rPr>
              <a:t>Replication events</a:t>
            </a:r>
          </a:p>
          <a:p>
            <a:pPr marL="171450" indent="-171450">
              <a:buFont typeface="Arial" panose="020B0604020202020204" pitchFamily="34" charset="0"/>
              <a:buChar char="•"/>
            </a:pPr>
            <a:r>
              <a:rPr lang="en-US" dirty="0">
                <a:latin typeface="Calibri" panose="020F0502020204030204" pitchFamily="34" charset="0"/>
              </a:rPr>
              <a:t>S3 Lifecycle expiration events</a:t>
            </a:r>
          </a:p>
          <a:p>
            <a:pPr marL="171450" indent="-171450">
              <a:buFont typeface="Arial" panose="020B0604020202020204" pitchFamily="34" charset="0"/>
              <a:buChar char="•"/>
            </a:pPr>
            <a:r>
              <a:rPr lang="en-US" dirty="0">
                <a:latin typeface="Calibri" panose="020F0502020204030204" pitchFamily="34" charset="0"/>
              </a:rPr>
              <a:t>S3 Lifecycle transition events</a:t>
            </a:r>
          </a:p>
          <a:p>
            <a:pPr marL="171450" indent="-171450">
              <a:buFont typeface="Arial" panose="020B0604020202020204" pitchFamily="34" charset="0"/>
              <a:buChar char="•"/>
            </a:pPr>
            <a:r>
              <a:rPr lang="en-US" dirty="0">
                <a:latin typeface="Calibri" panose="020F0502020204030204" pitchFamily="34" charset="0"/>
              </a:rPr>
              <a:t>S3 Intelligent-Tiering automatic archival events</a:t>
            </a:r>
          </a:p>
          <a:p>
            <a:pPr marL="171450" indent="-171450">
              <a:buFont typeface="Arial" panose="020B0604020202020204" pitchFamily="34" charset="0"/>
              <a:buChar char="•"/>
            </a:pPr>
            <a:r>
              <a:rPr lang="en-US" dirty="0">
                <a:latin typeface="Calibri" panose="020F0502020204030204" pitchFamily="34" charset="0"/>
              </a:rPr>
              <a:t>Object tagging events</a:t>
            </a:r>
          </a:p>
          <a:p>
            <a:pPr marL="171450" indent="-171450">
              <a:buFont typeface="Arial" panose="020B0604020202020204" pitchFamily="34" charset="0"/>
              <a:buChar char="•"/>
            </a:pPr>
            <a:r>
              <a:rPr lang="en-US" dirty="0">
                <a:latin typeface="Calibri" panose="020F0502020204030204" pitchFamily="34" charset="0"/>
              </a:rPr>
              <a:t>Object ACL PUT events</a:t>
            </a:r>
          </a:p>
          <a:p>
            <a:endParaRPr lang="en-US" dirty="0">
              <a:latin typeface="Calibri" panose="020F0502020204030204" pitchFamily="34" charset="0"/>
            </a:endParaRPr>
          </a:p>
          <a:p>
            <a:r>
              <a:rPr lang="en-US" dirty="0">
                <a:latin typeface="Calibri" panose="020F0502020204030204" pitchFamily="34" charset="0"/>
              </a:rPr>
              <a:t>Amazon S3 can send event notification messages to the following destinations:</a:t>
            </a:r>
          </a:p>
          <a:p>
            <a:pPr marL="171450" indent="-171450">
              <a:buFont typeface="Arial" panose="020B0604020202020204" pitchFamily="34" charset="0"/>
              <a:buChar char="•"/>
            </a:pPr>
            <a:r>
              <a:rPr lang="en-US" dirty="0">
                <a:latin typeface="Calibri" panose="020F0502020204030204" pitchFamily="34" charset="0"/>
              </a:rPr>
              <a:t>Amazon Simple Notification Service (Amazon SNS) topics</a:t>
            </a:r>
          </a:p>
          <a:p>
            <a:pPr marL="171450" indent="-171450">
              <a:buFont typeface="Arial" panose="020B0604020202020204" pitchFamily="34" charset="0"/>
              <a:buChar char="•"/>
            </a:pPr>
            <a:r>
              <a:rPr lang="en-US" dirty="0">
                <a:latin typeface="Calibri" panose="020F0502020204030204" pitchFamily="34" charset="0"/>
              </a:rPr>
              <a:t>Amazon Simple Queue Service (Amazon SQS) queues</a:t>
            </a:r>
          </a:p>
          <a:p>
            <a:pPr marL="171450" indent="-171450">
              <a:buFont typeface="Arial" panose="020B0604020202020204" pitchFamily="34" charset="0"/>
              <a:buChar char="•"/>
            </a:pPr>
            <a:r>
              <a:rPr lang="en-US" dirty="0">
                <a:latin typeface="Calibri" panose="020F0502020204030204" pitchFamily="34" charset="0"/>
              </a:rPr>
              <a:t>AWS Lambda function</a:t>
            </a:r>
          </a:p>
          <a:p>
            <a:pPr marL="171450" indent="-171450">
              <a:buFont typeface="Arial" panose="020B0604020202020204" pitchFamily="34" charset="0"/>
              <a:buChar char="•"/>
            </a:pPr>
            <a:r>
              <a:rPr lang="en-US" dirty="0">
                <a:latin typeface="Calibri" panose="020F0502020204030204" pitchFamily="34" charset="0"/>
              </a:rPr>
              <a:t>Amazon </a:t>
            </a:r>
            <a:r>
              <a:rPr lang="en-US" dirty="0" err="1">
                <a:latin typeface="Calibri" panose="020F0502020204030204" pitchFamily="34" charset="0"/>
              </a:rPr>
              <a:t>EventBridge</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When configuring these notifications, you can also use prefix and suffix filters to opt in to event notifications based on object name. For example, you can choose to receive DELETE notifications for the </a:t>
            </a:r>
            <a:r>
              <a:rPr lang="en-US" dirty="0">
                <a:latin typeface="Calibri" panose="020F0502020204030204" pitchFamily="34" charset="0"/>
                <a:cs typeface="Courier New" panose="02070309020205020404" pitchFamily="49" charset="0"/>
              </a:rPr>
              <a:t>images/</a:t>
            </a:r>
            <a:r>
              <a:rPr lang="en-US" dirty="0">
                <a:latin typeface="Calibri" panose="020F0502020204030204" pitchFamily="34" charset="0"/>
              </a:rPr>
              <a:t> prefix and the </a:t>
            </a:r>
            <a:r>
              <a:rPr lang="en-US" dirty="0">
                <a:latin typeface="Calibri" panose="020F0502020204030204" pitchFamily="34" charset="0"/>
                <a:cs typeface="Courier New" panose="02070309020205020404" pitchFamily="49" charset="0"/>
              </a:rPr>
              <a:t>.png </a:t>
            </a:r>
            <a:r>
              <a:rPr lang="en-US" dirty="0">
                <a:latin typeface="Calibri" panose="020F0502020204030204" pitchFamily="34" charset="0"/>
              </a:rPr>
              <a:t>suffix in a particular bucket.</a:t>
            </a:r>
          </a:p>
          <a:p>
            <a:endParaRPr lang="en-US" dirty="0">
              <a:latin typeface="Calibri" panose="020F0502020204030204" pitchFamily="34" charset="0"/>
            </a:endParaRPr>
          </a:p>
          <a:p>
            <a:r>
              <a:rPr lang="en-US" dirty="0">
                <a:latin typeface="Calibri" panose="020F0502020204030204" pitchFamily="34" charset="0"/>
              </a:rPr>
              <a:t>To use this feature with your application, follow these steps.</a:t>
            </a:r>
          </a:p>
          <a:p>
            <a:pPr marL="228600" indent="-228600">
              <a:buFont typeface="+mj-lt"/>
              <a:buAutoNum type="arabicPeriod"/>
            </a:pPr>
            <a:r>
              <a:rPr lang="en-US" dirty="0">
                <a:latin typeface="Calibri" panose="020F0502020204030204" pitchFamily="34" charset="0"/>
              </a:rPr>
              <a:t>Create the queue, topic, or Lambda function (which we will call </a:t>
            </a:r>
            <a:r>
              <a:rPr lang="en-US" i="1" dirty="0">
                <a:latin typeface="Calibri" panose="020F0502020204030204" pitchFamily="34" charset="0"/>
              </a:rPr>
              <a:t>target</a:t>
            </a:r>
            <a:r>
              <a:rPr lang="en-US" dirty="0">
                <a:latin typeface="Calibri" panose="020F0502020204030204" pitchFamily="34" charset="0"/>
              </a:rPr>
              <a:t> for brevity), if necessary.</a:t>
            </a:r>
          </a:p>
          <a:p>
            <a:pPr marL="228600" indent="-228600">
              <a:buFont typeface="+mj-lt"/>
              <a:buAutoNum type="arabicPeriod"/>
            </a:pPr>
            <a:r>
              <a:rPr lang="en-US" dirty="0">
                <a:latin typeface="Calibri" panose="020F0502020204030204" pitchFamily="34" charset="0"/>
              </a:rPr>
              <a:t>Grant Amazon S3 permission to publish to the target or invoke the Lambda function. For Amazon SNS or Amazon SQS, you do this by applying an appropriate policy to the topic or the queue. For Lambda, you must create and supply an IAM role, then associate it with the Lambda function. </a:t>
            </a:r>
          </a:p>
          <a:p>
            <a:pPr marL="228600" indent="-228600">
              <a:buFont typeface="+mj-lt"/>
              <a:buAutoNum type="arabicPeriod"/>
            </a:pPr>
            <a:r>
              <a:rPr lang="en-US" dirty="0">
                <a:latin typeface="Calibri" panose="020F0502020204030204" pitchFamily="34" charset="0"/>
              </a:rPr>
              <a:t>Arrange for your application to be invoked in response to activity on the target. </a:t>
            </a:r>
          </a:p>
          <a:p>
            <a:pPr marL="228600" indent="-228600">
              <a:buFont typeface="+mj-lt"/>
              <a:buAutoNum type="arabicPeriod"/>
            </a:pPr>
            <a:r>
              <a:rPr lang="en-US" dirty="0">
                <a:latin typeface="Calibri" panose="020F0502020204030204" pitchFamily="34" charset="0"/>
              </a:rPr>
              <a:t>Set the </a:t>
            </a:r>
            <a:r>
              <a:rPr lang="en-US" b="0" dirty="0">
                <a:latin typeface="Calibri" panose="020F0502020204030204" pitchFamily="34" charset="0"/>
              </a:rPr>
              <a:t>bucket’s Notification Configuration to </a:t>
            </a:r>
            <a:r>
              <a:rPr lang="en-US" dirty="0">
                <a:latin typeface="Calibri" panose="020F0502020204030204" pitchFamily="34" charset="0"/>
              </a:rPr>
              <a:t>point to the target.</a:t>
            </a:r>
          </a:p>
          <a:p>
            <a:pPr marL="0" indent="0">
              <a:buFont typeface="+mj-lt"/>
              <a:buNone/>
            </a:pPr>
            <a:endParaRPr lang="en-US" dirty="0">
              <a:latin typeface="Calibri" panose="020F0502020204030204" pitchFamily="34" charset="0"/>
            </a:endParaRPr>
          </a:p>
          <a:p>
            <a:r>
              <a:rPr lang="en-US" dirty="0">
                <a:latin typeface="Calibri" panose="020F0502020204030204" pitchFamily="34" charset="0"/>
              </a:rPr>
              <a:t>For more information, see “Amazon S3 Event Notifications” in the </a:t>
            </a:r>
            <a:r>
              <a:rPr lang="en-US" i="1" dirty="0">
                <a:latin typeface="Calibri" panose="020F0502020204030204" pitchFamily="34" charset="0"/>
              </a:rPr>
              <a:t>Amazon Simple Storage Service User Guide</a:t>
            </a:r>
            <a:r>
              <a:rPr lang="en-US" dirty="0">
                <a:latin typeface="Calibri" panose="020F0502020204030204" pitchFamily="34" charset="0"/>
              </a:rPr>
              <a:t> at </a:t>
            </a:r>
            <a:r>
              <a:rPr lang="en-US" dirty="0">
                <a:latin typeface="Calibri" panose="020F0502020204030204" pitchFamily="34" charset="0"/>
                <a:hlinkClick r:id="rId3"/>
              </a:rPr>
              <a:t>https://docs.aws.amazon.com/AmazonS3/latest/dev/NotificationHowTo.html</a:t>
            </a:r>
            <a:r>
              <a:rPr lang="en-US" dirty="0">
                <a:latin typeface="Calibri" panose="020F0502020204030204" pitchFamily="34" charset="0"/>
              </a:rPr>
              <a:t>.</a:t>
            </a:r>
          </a:p>
        </p:txBody>
      </p:sp>
    </p:spTree>
    <p:extLst>
      <p:ext uri="{BB962C8B-B14F-4D97-AF65-F5344CB8AC3E}">
        <p14:creationId xmlns:p14="http://schemas.microsoft.com/office/powerpoint/2010/main" val="176492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0" dirty="0">
                <a:latin typeface="Calibri" panose="020F0502020204030204" pitchFamily="34" charset="0"/>
                <a:cs typeface="Amazon Ember Display" panose="020F0603020204020204" pitchFamily="34" charset="0"/>
              </a:rPr>
              <a:t>S3 Versioning</a:t>
            </a:r>
            <a:r>
              <a:rPr lang="en-US" b="0" baseline="0" dirty="0">
                <a:latin typeface="Calibri" panose="020F0502020204030204" pitchFamily="34" charset="0"/>
                <a:cs typeface="Amazon Ember Display" panose="020F0603020204020204" pitchFamily="34" charset="0"/>
              </a:rPr>
              <a:t> </a:t>
            </a:r>
            <a:r>
              <a:rPr lang="en-US" b="0" dirty="0">
                <a:latin typeface="Calibri" panose="020F0502020204030204" pitchFamily="34" charset="0"/>
                <a:cs typeface="Amazon Ember Display" panose="020F0603020204020204" pitchFamily="34" charset="0"/>
              </a:rPr>
              <a:t>protects from accidental overwrites and deletes with no performance penalty.</a:t>
            </a:r>
          </a:p>
          <a:p>
            <a:endParaRPr lang="en-US" b="0" dirty="0">
              <a:latin typeface="Calibri" panose="020F0502020204030204" pitchFamily="34" charset="0"/>
              <a:cs typeface="Amazon Ember Display" panose="020F0603020204020204" pitchFamily="34" charset="0"/>
            </a:endParaRPr>
          </a:p>
          <a:p>
            <a:r>
              <a:rPr lang="en-US" b="0" dirty="0">
                <a:latin typeface="Calibri" panose="020F0502020204030204" pitchFamily="34" charset="0"/>
                <a:cs typeface="Amazon Ember Display" panose="020F0603020204020204" pitchFamily="34" charset="0"/>
              </a:rPr>
              <a:t>Versioning includes the following features:</a:t>
            </a:r>
            <a:endParaRPr lang="en-US" b="1" dirty="0">
              <a:latin typeface="Calibri" panose="020F0502020204030204" pitchFamily="34" charset="0"/>
              <a:cs typeface="Amazon Ember Display" panose="020F0603020204020204" pitchFamily="34" charset="0"/>
            </a:endParaRP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Generates a new version with every upload.</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Deletes are logical</a:t>
            </a:r>
            <a:r>
              <a:rPr lang="en-US" b="0" baseline="0" dirty="0">
                <a:latin typeface="Calibri" panose="020F0502020204030204" pitchFamily="34" charset="0"/>
                <a:cs typeface="Amazon Ember Display" panose="020F0603020204020204" pitchFamily="34" charset="0"/>
              </a:rPr>
              <a:t> deletes only. Objects are not removed from the bucket.</a:t>
            </a:r>
            <a:endParaRPr lang="en-US" b="0" dirty="0">
              <a:latin typeface="Calibri" panose="020F0502020204030204" pitchFamily="34" charset="0"/>
              <a:cs typeface="Amazon Ember Display" panose="020F0603020204020204" pitchFamily="34" charset="0"/>
            </a:endParaRP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Allows retrieval of deleted objects or a rollback to previous versions.</a:t>
            </a:r>
          </a:p>
          <a:p>
            <a:endParaRPr lang="en-US" b="0" dirty="0">
              <a:latin typeface="Calibri" panose="020F0502020204030204" pitchFamily="34" charset="0"/>
              <a:cs typeface="Amazon Ember Display" panose="020F0603020204020204" pitchFamily="34" charset="0"/>
            </a:endParaRPr>
          </a:p>
          <a:p>
            <a:r>
              <a:rPr lang="en-US" b="0" dirty="0">
                <a:latin typeface="Calibri" panose="020F0502020204030204" pitchFamily="34" charset="0"/>
                <a:cs typeface="Amazon Ember Display" panose="020F0603020204020204" pitchFamily="34" charset="0"/>
              </a:rPr>
              <a:t>An S3 bucket has three states as follows:</a:t>
            </a:r>
          </a:p>
          <a:p>
            <a:pPr marL="171450" indent="-171450">
              <a:buFont typeface="Arial" panose="020B0604020202020204" pitchFamily="34" charset="0"/>
              <a:buChar char="•"/>
            </a:pPr>
            <a:r>
              <a:rPr lang="en-US" b="1" dirty="0">
                <a:latin typeface="Calibri" panose="020F0502020204030204" pitchFamily="34" charset="0"/>
                <a:cs typeface="Amazon Ember Display" panose="020F0603020204020204" pitchFamily="34" charset="0"/>
              </a:rPr>
              <a:t>Default no versioning: </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Upload an object to a bucket with the same key. It overwrites the earlier version.</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Delete an object,</a:t>
            </a:r>
            <a:r>
              <a:rPr lang="en-US" b="0" baseline="0" dirty="0">
                <a:latin typeface="Calibri" panose="020F0502020204030204" pitchFamily="34" charset="0"/>
                <a:cs typeface="Amazon Ember Display" panose="020F0603020204020204" pitchFamily="34" charset="0"/>
              </a:rPr>
              <a:t> and</a:t>
            </a:r>
            <a:r>
              <a:rPr lang="en-US" b="0" dirty="0">
                <a:latin typeface="Calibri" panose="020F0502020204030204" pitchFamily="34" charset="0"/>
                <a:cs typeface="Amazon Ember Display" panose="020F0603020204020204" pitchFamily="34" charset="0"/>
              </a:rPr>
              <a:t> it is permanently deleted. </a:t>
            </a:r>
          </a:p>
          <a:p>
            <a:pPr marL="171450" indent="-171450">
              <a:buFont typeface="Arial" panose="020B0604020202020204" pitchFamily="34" charset="0"/>
              <a:buChar char="•"/>
            </a:pPr>
            <a:r>
              <a:rPr lang="en-US" b="1" dirty="0">
                <a:latin typeface="Calibri" panose="020F0502020204030204" pitchFamily="34" charset="0"/>
                <a:cs typeface="Amazon Ember Display" panose="020F0603020204020204" pitchFamily="34" charset="0"/>
              </a:rPr>
              <a:t>Versioning enabled:</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Upload an object with the same key. </a:t>
            </a:r>
            <a:br>
              <a:rPr lang="en-US" b="0" dirty="0">
                <a:latin typeface="Calibri" panose="020F0502020204030204" pitchFamily="34" charset="0"/>
                <a:cs typeface="Amazon Ember Display" panose="020F0603020204020204" pitchFamily="34" charset="0"/>
              </a:rPr>
            </a:br>
            <a:r>
              <a:rPr lang="en-US" b="0" dirty="0">
                <a:latin typeface="Calibri" panose="020F0502020204030204" pitchFamily="34" charset="0"/>
                <a:cs typeface="Amazon Ember Display" panose="020F0603020204020204" pitchFamily="34" charset="0"/>
              </a:rPr>
              <a:t>Amazon S3 keeps the earlier object and creates a new object with a new version ID.</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Delete an object, and Amazon S3 logically deletes it and adds a marker. However, the earlier version is retrievable by its version ID.	</a:t>
            </a:r>
          </a:p>
          <a:p>
            <a:pPr marL="171450" indent="-171450">
              <a:buFont typeface="Arial" panose="020B0604020202020204" pitchFamily="34" charset="0"/>
              <a:buChar char="•"/>
            </a:pPr>
            <a:r>
              <a:rPr lang="en-US" b="1" dirty="0">
                <a:latin typeface="Calibri" panose="020F0502020204030204" pitchFamily="34" charset="0"/>
                <a:cs typeface="Amazon Ember Display" panose="020F0603020204020204" pitchFamily="34" charset="0"/>
              </a:rPr>
              <a:t>Versioning suspended:</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Versions of objects are maintained, but the bucket temporarily behaves as it does when the bucket version is disabled.</a:t>
            </a:r>
          </a:p>
          <a:p>
            <a:pPr marL="344488" lvl="1" indent="-171450">
              <a:buFont typeface="Arial" panose="020B0604020202020204" pitchFamily="34" charset="0"/>
              <a:buChar char="•"/>
            </a:pPr>
            <a:r>
              <a:rPr lang="en-US" b="0" baseline="0" dirty="0">
                <a:latin typeface="Calibri" panose="020F0502020204030204" pitchFamily="34" charset="0"/>
                <a:cs typeface="Amazon Ember Display" panose="020F0603020204020204" pitchFamily="34" charset="0"/>
              </a:rPr>
              <a:t>When</a:t>
            </a:r>
            <a:r>
              <a:rPr lang="en-US" b="0" dirty="0">
                <a:latin typeface="Calibri" panose="020F0502020204030204" pitchFamily="34" charset="0"/>
                <a:cs typeface="Amazon Ember Display" panose="020F0603020204020204" pitchFamily="34" charset="0"/>
              </a:rPr>
              <a:t> enabled, you cannot disable it. </a:t>
            </a:r>
          </a:p>
          <a:p>
            <a:pPr marL="344488" lvl="1" indent="-171450">
              <a:buFont typeface="Arial" panose="020B0604020202020204" pitchFamily="34" charset="0"/>
              <a:buChar char="•"/>
            </a:pPr>
            <a:r>
              <a:rPr lang="en-US" b="0" dirty="0">
                <a:latin typeface="Calibri" panose="020F0502020204030204" pitchFamily="34" charset="0"/>
                <a:cs typeface="Amazon Ember Display" panose="020F0603020204020204" pitchFamily="34" charset="0"/>
              </a:rPr>
              <a:t>You can only suspend it. </a:t>
            </a:r>
            <a:r>
              <a:rPr lang="en-US" b="0" baseline="0" dirty="0">
                <a:latin typeface="Calibri" panose="020F0502020204030204" pitchFamily="34" charset="0"/>
              </a:rPr>
              <a:t>All versions created previously remain. </a:t>
            </a:r>
            <a:endParaRPr lang="en-US" b="0" dirty="0">
              <a:latin typeface="Calibri" panose="020F0502020204030204" pitchFamily="34" charset="0"/>
            </a:endParaRPr>
          </a:p>
          <a:p>
            <a:endParaRPr lang="en-US" b="0" baseline="0" dirty="0">
              <a:latin typeface="Calibri" panose="020F0502020204030204" pitchFamily="34" charset="0"/>
            </a:endParaRPr>
          </a:p>
          <a:p>
            <a:r>
              <a:rPr lang="en-US" b="0" baseline="0" dirty="0">
                <a:latin typeface="Calibri" panose="020F0502020204030204" pitchFamily="34" charset="0"/>
              </a:rPr>
              <a:t>Buckets with versioning suspended behave like buckets that do not have</a:t>
            </a:r>
            <a:r>
              <a:rPr lang="en-US" b="0" dirty="0">
                <a:latin typeface="Calibri" panose="020F0502020204030204" pitchFamily="34" charset="0"/>
              </a:rPr>
              <a:t> </a:t>
            </a:r>
            <a:r>
              <a:rPr lang="en-US" b="0" baseline="0" dirty="0">
                <a:latin typeface="Calibri" panose="020F0502020204030204" pitchFamily="34" charset="0"/>
              </a:rPr>
              <a:t>versioning enabled.</a:t>
            </a:r>
            <a:endParaRPr lang="en-US" b="0" dirty="0">
              <a:latin typeface="Calibri" panose="020F0502020204030204" pitchFamily="34" charset="0"/>
            </a:endParaRPr>
          </a:p>
        </p:txBody>
      </p:sp>
    </p:spTree>
    <p:extLst>
      <p:ext uri="{BB962C8B-B14F-4D97-AF65-F5344CB8AC3E}">
        <p14:creationId xmlns:p14="http://schemas.microsoft.com/office/powerpoint/2010/main" val="182791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0" i="0" kern="1200" dirty="0">
                <a:solidFill>
                  <a:schemeClr val="tx1"/>
                </a:solidFill>
                <a:effectLst/>
                <a:latin typeface="Calibri" panose="020F0502020204030204" pitchFamily="34" charset="0"/>
                <a:ea typeface="+mn-ea"/>
                <a:cs typeface="+mn-cs"/>
              </a:rPr>
              <a:t>With S3 Object Lock, you can store objects using the</a:t>
            </a:r>
            <a:r>
              <a:rPr lang="en-US" b="0" i="0" kern="1200" baseline="0" dirty="0">
                <a:solidFill>
                  <a:schemeClr val="tx1"/>
                </a:solidFill>
                <a:effectLst/>
                <a:latin typeface="Calibri" panose="020F0502020204030204" pitchFamily="34" charset="0"/>
                <a:ea typeface="+mn-ea"/>
                <a:cs typeface="+mn-cs"/>
              </a:rPr>
              <a:t> w</a:t>
            </a:r>
            <a:r>
              <a:rPr lang="en-US" b="0" i="0" kern="1200" dirty="0">
                <a:solidFill>
                  <a:schemeClr val="tx1"/>
                </a:solidFill>
                <a:effectLst/>
                <a:latin typeface="Calibri" panose="020F0502020204030204" pitchFamily="34" charset="0"/>
                <a:ea typeface="+mn-ea"/>
                <a:cs typeface="+mn-cs"/>
              </a:rPr>
              <a:t>rite-once-read-many (WORM) model. Using S3 Object Lock, you can prevent an object from being deleted or overwritten for a fixed amount of time or indefinitely. With S3 Object Lock, you can meet regulatory requirements that require WORM storage or add an additional layer of protection against object changes and deletion. </a:t>
            </a: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S3 Object Lock provides two ways to manage object retention: retention periods and legal holds. They are defined as follows:</a:t>
            </a:r>
          </a:p>
          <a:p>
            <a:pPr marL="171450" indent="-171450">
              <a:buFont typeface="Arial" panose="020B0604020202020204" pitchFamily="34" charset="0"/>
              <a:buChar char="•"/>
            </a:pPr>
            <a:r>
              <a:rPr lang="en-US" b="1" i="0" kern="1200" dirty="0">
                <a:solidFill>
                  <a:schemeClr val="tx1"/>
                </a:solidFill>
                <a:effectLst/>
                <a:latin typeface="Calibri" panose="020F0502020204030204" pitchFamily="34" charset="0"/>
                <a:ea typeface="+mn-ea"/>
                <a:cs typeface="+mn-cs"/>
              </a:rPr>
              <a:t>Retention period – </a:t>
            </a:r>
            <a:r>
              <a:rPr lang="en-US" i="0" kern="1200" dirty="0">
                <a:solidFill>
                  <a:schemeClr val="tx1"/>
                </a:solidFill>
                <a:effectLst/>
                <a:latin typeface="Calibri" panose="020F0502020204030204" pitchFamily="34" charset="0"/>
                <a:ea typeface="+mn-ea"/>
                <a:cs typeface="+mn-cs"/>
              </a:rPr>
              <a:t>S</a:t>
            </a:r>
            <a:r>
              <a:rPr lang="en-US" b="0" i="0" kern="1200" dirty="0">
                <a:solidFill>
                  <a:schemeClr val="tx1"/>
                </a:solidFill>
                <a:effectLst/>
                <a:latin typeface="Calibri" panose="020F0502020204030204" pitchFamily="34" charset="0"/>
                <a:ea typeface="+mn-ea"/>
                <a:cs typeface="+mn-cs"/>
              </a:rPr>
              <a:t>pecifies a fixed period of time during which an object remains locked. During this period, your object will be WORM-protected and can't be overwritten or deleted.</a:t>
            </a:r>
          </a:p>
          <a:p>
            <a:pPr marL="171450" lvl="0" indent="-171450">
              <a:buFont typeface="Arial" panose="020B0604020202020204" pitchFamily="34" charset="0"/>
              <a:buChar char="•"/>
              <a:defRPr/>
            </a:pPr>
            <a:r>
              <a:rPr lang="en-US" b="1" i="0" kern="1200" dirty="0">
                <a:solidFill>
                  <a:schemeClr val="tx1"/>
                </a:solidFill>
                <a:effectLst/>
                <a:latin typeface="Calibri" panose="020F0502020204030204" pitchFamily="34" charset="0"/>
                <a:ea typeface="+mn-ea"/>
                <a:cs typeface="+mn-cs"/>
              </a:rPr>
              <a:t>Legal hold </a:t>
            </a:r>
            <a:r>
              <a:rPr lang="en-US" b="1" dirty="0">
                <a:latin typeface="Calibri" panose="020F0502020204030204" pitchFamily="34" charset="0"/>
              </a:rPr>
              <a:t>– </a:t>
            </a:r>
            <a:r>
              <a:rPr lang="en-US" dirty="0">
                <a:latin typeface="Calibri" panose="020F0502020204030204" pitchFamily="34" charset="0"/>
              </a:rPr>
              <a:t>P</a:t>
            </a:r>
            <a:r>
              <a:rPr lang="en-US" b="0" i="0" kern="1200" dirty="0">
                <a:solidFill>
                  <a:schemeClr val="tx1"/>
                </a:solidFill>
                <a:effectLst/>
                <a:latin typeface="Calibri" panose="020F0502020204030204" pitchFamily="34" charset="0"/>
                <a:ea typeface="+mn-ea"/>
                <a:cs typeface="+mn-cs"/>
              </a:rPr>
              <a:t>rovides the same protection as a retention period but has no expiration date. Instead, a legal hold remains in place until you explicitly remove it. </a:t>
            </a:r>
          </a:p>
          <a:p>
            <a:endParaRPr lang="en-US" b="1" i="0" kern="120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Retention</a:t>
            </a:r>
            <a:r>
              <a:rPr lang="en-US" b="1" i="0" kern="1200" baseline="0" dirty="0">
                <a:solidFill>
                  <a:schemeClr val="tx1"/>
                </a:solidFill>
                <a:effectLst/>
                <a:latin typeface="Calibri" panose="020F0502020204030204" pitchFamily="34" charset="0"/>
                <a:ea typeface="+mn-ea"/>
                <a:cs typeface="+mn-cs"/>
              </a:rPr>
              <a:t> modes</a:t>
            </a:r>
          </a:p>
          <a:p>
            <a:r>
              <a:rPr lang="en-US" b="0" i="0" kern="1200" dirty="0">
                <a:solidFill>
                  <a:schemeClr val="tx1"/>
                </a:solidFill>
                <a:effectLst/>
                <a:latin typeface="Calibri" panose="020F0502020204030204" pitchFamily="34" charset="0"/>
                <a:ea typeface="+mn-ea"/>
                <a:cs typeface="+mn-cs"/>
              </a:rPr>
              <a:t>S3 Object Lock provides two retention modes: governance and compliance. You can apply either retention mode to any object version that is protected by S3 Object Lock. The modes are defined as follows:</a:t>
            </a:r>
          </a:p>
          <a:p>
            <a:pPr marL="171450" lvl="0" indent="-171450">
              <a:buFont typeface="Arial" panose="020B0604020202020204" pitchFamily="34" charset="0"/>
              <a:buChar char="•"/>
              <a:defRPr/>
            </a:pPr>
            <a:r>
              <a:rPr lang="en-US" b="1" i="0" kern="1200" dirty="0">
                <a:solidFill>
                  <a:schemeClr val="tx1"/>
                </a:solidFill>
                <a:effectLst/>
                <a:latin typeface="Calibri" panose="020F0502020204030204" pitchFamily="34" charset="0"/>
                <a:ea typeface="+mn-ea"/>
                <a:cs typeface="+mn-cs"/>
              </a:rPr>
              <a:t>Compliance</a:t>
            </a:r>
            <a:r>
              <a:rPr lang="en-US" b="0" i="0" kern="1200" dirty="0">
                <a:solidFill>
                  <a:schemeClr val="tx1"/>
                </a:solidFill>
                <a:effectLst/>
                <a:latin typeface="Calibri" panose="020F0502020204030204" pitchFamily="34" charset="0"/>
                <a:ea typeface="+mn-ea"/>
                <a:cs typeface="+mn-cs"/>
              </a:rPr>
              <a:t> </a:t>
            </a:r>
            <a:r>
              <a:rPr lang="en-US" b="1" i="0" kern="1200" dirty="0">
                <a:solidFill>
                  <a:schemeClr val="tx1"/>
                </a:solidFill>
                <a:effectLst/>
                <a:latin typeface="Calibri" panose="020F0502020204030204" pitchFamily="34" charset="0"/>
                <a:ea typeface="+mn-ea"/>
                <a:cs typeface="+mn-cs"/>
              </a:rPr>
              <a:t>mode</a:t>
            </a:r>
            <a:r>
              <a:rPr lang="en-US" b="0" i="0" kern="1200" dirty="0">
                <a:solidFill>
                  <a:schemeClr val="tx1"/>
                </a:solidFill>
                <a:effectLst/>
                <a:latin typeface="Calibri" panose="020F0502020204030204" pitchFamily="34" charset="0"/>
                <a:ea typeface="+mn-ea"/>
                <a:cs typeface="+mn-cs"/>
              </a:rPr>
              <a:t> </a:t>
            </a:r>
            <a:r>
              <a:rPr lang="en-US" b="1" dirty="0">
                <a:latin typeface="Calibri" panose="020F0502020204030204" pitchFamily="34" charset="0"/>
              </a:rPr>
              <a:t>– </a:t>
            </a:r>
            <a:r>
              <a:rPr lang="en-US" b="0" i="0" kern="1200" dirty="0">
                <a:solidFill>
                  <a:schemeClr val="tx1"/>
                </a:solidFill>
                <a:effectLst/>
                <a:latin typeface="Calibri" panose="020F0502020204030204" pitchFamily="34" charset="0"/>
                <a:ea typeface="+mn-ea"/>
                <a:cs typeface="+mn-cs"/>
              </a:rPr>
              <a:t>A protected object version cannot be overwritten or deleted by any user, including the root user in your AWS account. </a:t>
            </a:r>
            <a:r>
              <a:rPr lang="en-US" dirty="0">
                <a:latin typeface="Calibri" panose="020F0502020204030204" pitchFamily="34" charset="0"/>
              </a:rPr>
              <a:t>When</a:t>
            </a:r>
            <a:r>
              <a:rPr lang="en-US" b="0" i="0" kern="1200" dirty="0">
                <a:solidFill>
                  <a:schemeClr val="tx1"/>
                </a:solidFill>
                <a:effectLst/>
                <a:latin typeface="Calibri" panose="020F0502020204030204" pitchFamily="34" charset="0"/>
                <a:ea typeface="+mn-ea"/>
                <a:cs typeface="+mn-cs"/>
              </a:rPr>
              <a:t> an object is locked in compliance mode, its retention mode cannot be changed, and its retention period cannot be shortened. </a:t>
            </a:r>
          </a:p>
          <a:p>
            <a:pPr marL="171450" indent="-171450">
              <a:buFont typeface="Arial" panose="020B0604020202020204" pitchFamily="34" charset="0"/>
              <a:buChar char="•"/>
            </a:pPr>
            <a:r>
              <a:rPr lang="en-US" b="1" i="0" kern="1200" dirty="0">
                <a:solidFill>
                  <a:schemeClr val="tx1"/>
                </a:solidFill>
                <a:effectLst/>
                <a:latin typeface="Calibri" panose="020F0502020204030204" pitchFamily="34" charset="0"/>
                <a:ea typeface="+mn-ea"/>
                <a:cs typeface="+mn-cs"/>
              </a:rPr>
              <a:t>Governance</a:t>
            </a:r>
            <a:r>
              <a:rPr lang="en-US" b="0" i="0" kern="1200" dirty="0">
                <a:solidFill>
                  <a:schemeClr val="tx1"/>
                </a:solidFill>
                <a:effectLst/>
                <a:latin typeface="Calibri" panose="020F0502020204030204" pitchFamily="34" charset="0"/>
                <a:ea typeface="+mn-ea"/>
                <a:cs typeface="+mn-cs"/>
              </a:rPr>
              <a:t> </a:t>
            </a:r>
            <a:r>
              <a:rPr lang="en-US" b="1" i="0" kern="1200" dirty="0">
                <a:solidFill>
                  <a:schemeClr val="tx1"/>
                </a:solidFill>
                <a:effectLst/>
                <a:latin typeface="Calibri" panose="020F0502020204030204" pitchFamily="34" charset="0"/>
                <a:ea typeface="+mn-ea"/>
                <a:cs typeface="+mn-cs"/>
              </a:rPr>
              <a:t>mode</a:t>
            </a:r>
            <a:r>
              <a:rPr lang="en-US" b="0" i="0" kern="1200" dirty="0">
                <a:solidFill>
                  <a:schemeClr val="tx1"/>
                </a:solidFill>
                <a:effectLst/>
                <a:latin typeface="Calibri" panose="020F0502020204030204" pitchFamily="34" charset="0"/>
                <a:ea typeface="+mn-ea"/>
                <a:cs typeface="+mn-cs"/>
              </a:rPr>
              <a:t> </a:t>
            </a:r>
            <a:r>
              <a:rPr lang="en-US" b="1" dirty="0">
                <a:latin typeface="Calibri" panose="020F0502020204030204" pitchFamily="34" charset="0"/>
              </a:rPr>
              <a:t>–</a:t>
            </a:r>
            <a:r>
              <a:rPr lang="en-US" b="0" i="0" kern="1200" dirty="0">
                <a:solidFill>
                  <a:schemeClr val="tx1"/>
                </a:solidFill>
                <a:effectLst/>
                <a:latin typeface="Calibri" panose="020F0502020204030204" pitchFamily="34" charset="0"/>
                <a:ea typeface="+mn-ea"/>
                <a:cs typeface="+mn-cs"/>
              </a:rPr>
              <a:t> Users cannot overwrite or delete an object version or alter its lock settings unless they have special permissions. In governance mode, you can protect objects against deletion by most users. However, you can continue to grant some users permission to alter the retention settings or delete the object if necessary.</a:t>
            </a:r>
          </a:p>
        </p:txBody>
      </p:sp>
    </p:spTree>
    <p:extLst>
      <p:ext uri="{BB962C8B-B14F-4D97-AF65-F5344CB8AC3E}">
        <p14:creationId xmlns:p14="http://schemas.microsoft.com/office/powerpoint/2010/main" val="150254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180663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Amazon </a:t>
            </a:r>
            <a:r>
              <a:rPr lang="en-US" b="0" i="0" kern="1200" dirty="0">
                <a:solidFill>
                  <a:schemeClr val="tx1"/>
                </a:solidFill>
                <a:effectLst/>
                <a:latin typeface="Calibri" panose="020F0502020204030204" pitchFamily="34" charset="0"/>
                <a:ea typeface="+mn-ea"/>
                <a:cs typeface="+mn-cs"/>
              </a:rPr>
              <a:t>S3 offers a range of storage classes designed for different use cases. These include the following: </a:t>
            </a:r>
          </a:p>
          <a:p>
            <a:pPr marL="0" indent="0">
              <a:buFont typeface="Arial" panose="020B0604020202020204" pitchFamily="34" charset="0"/>
              <a:buNone/>
            </a:pPr>
            <a:endParaRPr lang="en-US" dirty="0">
              <a:latin typeface="Calibri" panose="020F0502020204030204" pitchFamily="34" charset="0"/>
            </a:endParaRPr>
          </a:p>
          <a:p>
            <a:pPr marL="171450" marR="0" lvl="0" indent="-171450">
              <a:buFont typeface="Arial" panose="020B0604020202020204" pitchFamily="34" charset="0"/>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S3 Standard </a:t>
            </a:r>
            <a:r>
              <a:rPr lang="en-US" dirty="0">
                <a:effectLst/>
                <a:latin typeface="Calibri" panose="020F0502020204030204" pitchFamily="34" charset="0"/>
                <a:ea typeface="Calibri" panose="020F0502020204030204" pitchFamily="34" charset="0"/>
                <a:cs typeface="Times New Roman" panose="02020603050405020304" pitchFamily="18" charset="0"/>
              </a:rPr>
              <a:t>for general-purpose storage of frequently accessed data.</a:t>
            </a:r>
          </a:p>
          <a:p>
            <a:pPr marL="171450" marR="0" lvl="0" indent="-171450">
              <a:buFont typeface="Arial" panose="020B0604020202020204" pitchFamily="34" charset="0"/>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S3 Standard-Infrequent Access (S3 Standard-IA) </a:t>
            </a:r>
            <a:r>
              <a:rPr lang="en-US" dirty="0">
                <a:effectLst/>
                <a:latin typeface="Calibri" panose="020F0502020204030204" pitchFamily="34" charset="0"/>
                <a:ea typeface="Calibri" panose="020F0502020204030204" pitchFamily="34" charset="0"/>
                <a:cs typeface="Times New Roman" panose="02020603050405020304" pitchFamily="18" charset="0"/>
              </a:rPr>
              <a:t>for long-lived, but less frequently accessed data.</a:t>
            </a:r>
          </a:p>
          <a:p>
            <a:pPr marL="171450" marR="0" lvl="0" indent="-171450">
              <a:buFont typeface="Arial" panose="020B0604020202020204" pitchFamily="34" charset="0"/>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S3 One Zone-Infrequent Access (S3 One Zone-IA) </a:t>
            </a:r>
            <a:r>
              <a:rPr lang="en-US" dirty="0">
                <a:effectLst/>
                <a:latin typeface="Calibri" panose="020F0502020204030204" pitchFamily="34" charset="0"/>
                <a:ea typeface="Calibri" panose="020F0502020204030204" pitchFamily="34" charset="0"/>
                <a:cs typeface="Times New Roman" panose="02020603050405020304" pitchFamily="18" charset="0"/>
              </a:rPr>
              <a:t>for long-lived, less frequently accessed data that can be stored in a single Availability Zone.</a:t>
            </a:r>
          </a:p>
          <a:p>
            <a:pPr marL="171450" marR="0" lvl="0" indent="-171450">
              <a:buFont typeface="Arial" panose="020B0604020202020204" pitchFamily="34" charset="0"/>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S3 Glacier Instant Retrieval</a:t>
            </a:r>
            <a:r>
              <a:rPr lang="en-US" dirty="0">
                <a:effectLst/>
                <a:latin typeface="Calibri" panose="020F0502020204030204" pitchFamily="34" charset="0"/>
                <a:ea typeface="Calibri" panose="020F0502020204030204" pitchFamily="34" charset="0"/>
                <a:cs typeface="Times New Roman" panose="02020603050405020304" pitchFamily="18" charset="0"/>
              </a:rPr>
              <a:t> for archive data that is rarely accessed but requires a restore in milliseconds.</a:t>
            </a:r>
          </a:p>
          <a:p>
            <a:pPr marL="171450" marR="0" lvl="0" indent="-171450">
              <a:buFont typeface="Arial" panose="020B0604020202020204" pitchFamily="34" charset="0"/>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S3 Glacier Flexible Retrieval </a:t>
            </a:r>
            <a:r>
              <a:rPr lang="en-US" dirty="0">
                <a:effectLst/>
                <a:latin typeface="Calibri" panose="020F0502020204030204" pitchFamily="34" charset="0"/>
                <a:ea typeface="Calibri" panose="020F0502020204030204" pitchFamily="34" charset="0"/>
                <a:cs typeface="Times New Roman" panose="02020603050405020304" pitchFamily="18" charset="0"/>
              </a:rPr>
              <a:t>for the most flexible retrieval options that balance cost with access times ranging from minutes to hours. Your retrieval options permit you to access all the archives you need, when you need them, for one low storage price. This storage class comes with multiple retrieval options: </a:t>
            </a:r>
          </a:p>
          <a:p>
            <a:pPr marL="628650" marR="0" lvl="1" indent="-171450">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Expedited retrievals (restore in 1–5 minutes).</a:t>
            </a:r>
          </a:p>
          <a:p>
            <a:pPr marL="628650" marR="0" lvl="1" indent="-171450">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Standard retrievals (restore in 3–5 hours).</a:t>
            </a:r>
          </a:p>
          <a:p>
            <a:pPr marL="628650" marR="0" lvl="1" indent="-171450">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Bulk retrievals (restore in 5–12 hours). Bulk retrievals are available at no additional charge.</a:t>
            </a:r>
          </a:p>
          <a:p>
            <a:pPr marL="171450" marR="0" lvl="0" indent="-171450">
              <a:buFont typeface="Arial" panose="020B0604020202020204" pitchFamily="34" charset="0"/>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S3 Glacier Deep Archive </a:t>
            </a:r>
            <a:r>
              <a:rPr lang="en-US" dirty="0">
                <a:effectLst/>
                <a:latin typeface="Calibri" panose="020F0502020204030204" pitchFamily="34" charset="0"/>
                <a:ea typeface="Calibri" panose="020F0502020204030204" pitchFamily="34" charset="0"/>
                <a:cs typeface="Times New Roman" panose="02020603050405020304" pitchFamily="18" charset="0"/>
              </a:rPr>
              <a:t>for long-term cold storage archive and digital preservation. Your objects can be restored in 12 hours or less.</a:t>
            </a:r>
          </a:p>
          <a:p>
            <a:pPr marL="0" marR="0" lvl="0" indent="0">
              <a:buFont typeface="Arial" panose="020B0604020202020204" pitchFamily="34" charset="0"/>
              <a:buNone/>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b="1" dirty="0">
                <a:effectLst/>
                <a:latin typeface="Calibri" panose="020F0502020204030204" pitchFamily="34" charset="0"/>
                <a:ea typeface="Calibri" panose="020F0502020204030204" pitchFamily="34" charset="0"/>
                <a:cs typeface="Times New Roman" panose="02020603050405020304" pitchFamily="18" charset="0"/>
              </a:rPr>
              <a:t>S3 Intelligent-Tiering </a:t>
            </a:r>
            <a:r>
              <a:rPr lang="en-US" dirty="0">
                <a:effectLst/>
                <a:latin typeface="Calibri" panose="020F0502020204030204" pitchFamily="34" charset="0"/>
                <a:ea typeface="Calibri" panose="020F0502020204030204" pitchFamily="34" charset="0"/>
                <a:cs typeface="Times New Roman" panose="02020603050405020304" pitchFamily="18" charset="0"/>
              </a:rPr>
              <a:t>is an additional storage class that provides flexibility for data with unknown or changing access patterns. It automates the movement of your objects between storage classes to optimize cost.</a:t>
            </a:r>
          </a:p>
          <a:p>
            <a:pPr marL="0" indent="0">
              <a:buFont typeface="Arial" panose="020B0604020202020204" pitchFamily="34" charset="0"/>
              <a:buNone/>
            </a:pPr>
            <a:endParaRPr lang="en-US" dirty="0">
              <a:latin typeface="Calibri" panose="020F0502020204030204" pitchFamily="34" charset="0"/>
            </a:endParaRPr>
          </a:p>
          <a:p>
            <a:r>
              <a:rPr lang="en-US" b="0" i="0" kern="1200" dirty="0">
                <a:solidFill>
                  <a:schemeClr val="tx1"/>
                </a:solidFill>
                <a:effectLst/>
                <a:latin typeface="Calibri" panose="020F0502020204030204" pitchFamily="34" charset="0"/>
                <a:ea typeface="+mn-ea"/>
                <a:cs typeface="+mn-cs"/>
              </a:rPr>
              <a:t>Amazon S3 also offers capabilities to manage your data throughout its lifecycle. When an S3 Lifecycle policy is set, your data automatically transfers to a different storage class without any changes to your application.  </a:t>
            </a: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For more information, </a:t>
            </a:r>
            <a:r>
              <a:rPr lang="en-US" dirty="0">
                <a:latin typeface="Calibri" panose="020F0502020204030204" pitchFamily="34" charset="0"/>
              </a:rPr>
              <a:t>see each of the following resources: </a:t>
            </a:r>
          </a:p>
          <a:p>
            <a:pPr marL="171450" indent="-171450">
              <a:buFont typeface="Arial" panose="020B0604020202020204" pitchFamily="34" charset="0"/>
              <a:buChar char="•"/>
            </a:pPr>
            <a:r>
              <a:rPr lang="en-US" dirty="0">
                <a:latin typeface="Calibri" panose="020F0502020204030204" pitchFamily="34" charset="0"/>
              </a:rPr>
              <a:t>“Amazon S3 Storage Classes” at </a:t>
            </a:r>
            <a:r>
              <a:rPr lang="en-US" dirty="0">
                <a:latin typeface="Calibri" panose="020F0502020204030204" pitchFamily="34" charset="0"/>
                <a:hlinkClick r:id="rId3"/>
              </a:rPr>
              <a:t>https://aws.amazon.com/s3/storage-classes</a:t>
            </a:r>
            <a:endParaRPr lang="en-US" dirty="0">
              <a:latin typeface="Calibri" panose="020F0502020204030204" pitchFamily="34" charset="0"/>
            </a:endParaRPr>
          </a:p>
          <a:p>
            <a:pPr marL="171450" indent="-171450">
              <a:buFont typeface="Arial" panose="020B0604020202020204" pitchFamily="34" charset="0"/>
              <a:buChar char="•"/>
            </a:pPr>
            <a:r>
              <a:rPr lang="en-US" dirty="0">
                <a:latin typeface="Calibri" panose="020F0502020204030204" pitchFamily="34" charset="0"/>
              </a:rPr>
              <a:t>“Performance Across the S3 Storage Classes” at </a:t>
            </a:r>
            <a:r>
              <a:rPr lang="en-US" dirty="0">
                <a:latin typeface="Calibri" panose="020F0502020204030204" pitchFamily="34" charset="0"/>
                <a:hlinkClick r:id="rId4"/>
              </a:rPr>
              <a:t>https://aws.amazon.com/s3/storage-classes/#Performance_across_the_S3_Storage_Classes</a:t>
            </a:r>
            <a:endParaRPr lang="en-US" dirty="0">
              <a:latin typeface="Calibri" panose="020F0502020204030204" pitchFamily="34" charset="0"/>
            </a:endParaRPr>
          </a:p>
        </p:txBody>
      </p:sp>
    </p:spTree>
    <p:extLst>
      <p:ext uri="{BB962C8B-B14F-4D97-AF65-F5344CB8AC3E}">
        <p14:creationId xmlns:p14="http://schemas.microsoft.com/office/powerpoint/2010/main" val="2279409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The S3 Intelligent-Tiering storage class is designed</a:t>
            </a:r>
            <a:r>
              <a:rPr lang="en-US" baseline="0" dirty="0">
                <a:latin typeface="Calibri" panose="020F0502020204030204" pitchFamily="34" charset="0"/>
              </a:rPr>
              <a:t> to optimize </a:t>
            </a:r>
            <a:r>
              <a:rPr lang="en-US" dirty="0">
                <a:latin typeface="Calibri" panose="020F0502020204030204" pitchFamily="34" charset="0"/>
              </a:rPr>
              <a:t>cost savings by automatically moving data to the most cost-effective access tier when access patterns change. </a:t>
            </a:r>
          </a:p>
          <a:p>
            <a:endParaRPr lang="en-US" dirty="0">
              <a:latin typeface="Calibri" panose="020F0502020204030204" pitchFamily="34" charset="0"/>
            </a:endParaRPr>
          </a:p>
          <a:p>
            <a:r>
              <a:rPr lang="en-US" b="1" dirty="0">
                <a:latin typeface="Calibri" panose="020F0502020204030204" pitchFamily="34" charset="0"/>
              </a:rPr>
              <a:t>Criteria for moving objects</a:t>
            </a:r>
          </a:p>
          <a:p>
            <a:r>
              <a:rPr lang="en-US" dirty="0">
                <a:latin typeface="Calibri" panose="020F0502020204030204" pitchFamily="34" charset="0"/>
              </a:rPr>
              <a:t>Objects uploaded or transitioned to S3 Intelligent-Tiering are automatically stored in the </a:t>
            </a:r>
            <a:r>
              <a:rPr lang="en-US" b="1" dirty="0">
                <a:latin typeface="Calibri" panose="020F0502020204030204" pitchFamily="34" charset="0"/>
              </a:rPr>
              <a:t>Frequent Access tier</a:t>
            </a:r>
            <a:r>
              <a:rPr lang="en-US" dirty="0">
                <a:latin typeface="Calibri" panose="020F0502020204030204" pitchFamily="34" charset="0"/>
              </a:rPr>
              <a:t>. </a:t>
            </a:r>
          </a:p>
          <a:p>
            <a:endParaRPr lang="en-US" dirty="0">
              <a:latin typeface="Calibri" panose="020F0502020204030204" pitchFamily="34" charset="0"/>
            </a:endParaRPr>
          </a:p>
          <a:p>
            <a:r>
              <a:rPr lang="en-US" dirty="0">
                <a:latin typeface="Calibri" panose="020F0502020204030204" pitchFamily="34" charset="0"/>
              </a:rPr>
              <a:t>S3 Intelligent-Tiering works by monitoring access patterns and moving the objects that have not been accessed in 30 consecutive days to the </a:t>
            </a:r>
            <a:r>
              <a:rPr lang="en-US" b="1" dirty="0">
                <a:latin typeface="Calibri" panose="020F0502020204030204" pitchFamily="34" charset="0"/>
              </a:rPr>
              <a:t>Infrequent Access tier</a:t>
            </a:r>
            <a:r>
              <a:rPr lang="en-US" dirty="0">
                <a:latin typeface="Calibri" panose="020F0502020204030204" pitchFamily="34" charset="0"/>
              </a:rPr>
              <a:t>. After 90 consecutive days of no access, objects are moved to the </a:t>
            </a:r>
            <a:r>
              <a:rPr lang="en-US" b="1" dirty="0">
                <a:latin typeface="Calibri" panose="020F0502020204030204" pitchFamily="34" charset="0"/>
              </a:rPr>
              <a:t>Archive Instant Access tier</a:t>
            </a:r>
            <a:r>
              <a:rPr lang="en-US" dirty="0">
                <a:latin typeface="Calibri" panose="020F0502020204030204" pitchFamily="34" charset="0"/>
              </a:rPr>
              <a:t>.</a:t>
            </a:r>
          </a:p>
          <a:p>
            <a:endParaRPr lang="en-US" dirty="0">
              <a:latin typeface="Calibri" panose="020F0502020204030204" pitchFamily="34" charset="0"/>
            </a:endParaRPr>
          </a:p>
          <a:p>
            <a:r>
              <a:rPr lang="en-US" dirty="0">
                <a:latin typeface="Calibri" panose="020F0502020204030204" pitchFamily="34" charset="0"/>
              </a:rPr>
              <a:t>If you activate one or both asynchronous archive access tiers, S3 Intelligent-Tiering automatically moves objects that haven’t been accessed for 90 consecutive days to the </a:t>
            </a:r>
            <a:r>
              <a:rPr lang="en-US" b="1" dirty="0">
                <a:latin typeface="Calibri" panose="020F0502020204030204" pitchFamily="34" charset="0"/>
              </a:rPr>
              <a:t>Archive Access tier. </a:t>
            </a:r>
            <a:r>
              <a:rPr lang="en-US" dirty="0">
                <a:latin typeface="Calibri" panose="020F0502020204030204" pitchFamily="34" charset="0"/>
              </a:rPr>
              <a:t>After 180 consecutive days of no access, objects are moved to the </a:t>
            </a:r>
            <a:r>
              <a:rPr lang="en-US" b="1" dirty="0">
                <a:latin typeface="Calibri" panose="020F0502020204030204" pitchFamily="34" charset="0"/>
              </a:rPr>
              <a:t>Deep Archive Access tier</a:t>
            </a:r>
            <a:r>
              <a:rPr lang="en-US" dirty="0">
                <a:latin typeface="Calibri" panose="020F0502020204030204" pitchFamily="34" charset="0"/>
              </a:rPr>
              <a:t>. If the objects are accessed later, S3 Intelligent-Tiering moves the objects back to the </a:t>
            </a:r>
            <a:r>
              <a:rPr lang="en-US" b="1" dirty="0">
                <a:latin typeface="Calibri" panose="020F0502020204030204" pitchFamily="34" charset="0"/>
              </a:rPr>
              <a:t>Frequent Access tier</a:t>
            </a:r>
            <a:r>
              <a:rPr lang="en-US" dirty="0">
                <a:latin typeface="Calibri" panose="020F0502020204030204" pitchFamily="34" charset="0"/>
              </a:rPr>
              <a:t>.</a:t>
            </a:r>
          </a:p>
          <a:p>
            <a:endParaRPr lang="en-US" dirty="0">
              <a:latin typeface="Calibri" panose="020F0502020204030204" pitchFamily="34" charset="0"/>
            </a:endParaRPr>
          </a:p>
          <a:p>
            <a:r>
              <a:rPr lang="en-US" b="0" i="0" kern="1200" dirty="0">
                <a:solidFill>
                  <a:schemeClr val="tx1"/>
                </a:solidFill>
                <a:effectLst/>
                <a:latin typeface="Calibri" panose="020F0502020204030204" pitchFamily="34" charset="0"/>
                <a:ea typeface="+mn-ea"/>
                <a:cs typeface="+mn-cs"/>
              </a:rPr>
              <a:t>No retrieval fees are incurred when using the S3 Intelligent-Tiering storage class. No additional tiering fees are incurred when objects are moved between access tiers. It is the designed to be the ideal storage class for long-lived data with access patterns that are unknown or unpredictable. </a:t>
            </a:r>
          </a:p>
          <a:p>
            <a:endParaRPr lang="en-US" dirty="0">
              <a:latin typeface="Calibri" panose="020F0502020204030204" pitchFamily="34" charset="0"/>
            </a:endParaRPr>
          </a:p>
          <a:p>
            <a:r>
              <a:rPr lang="en-US" b="0" i="0" kern="1200" dirty="0">
                <a:solidFill>
                  <a:schemeClr val="tx1"/>
                </a:solidFill>
                <a:effectLst/>
                <a:latin typeface="Calibri" panose="020F0502020204030204" pitchFamily="34" charset="0"/>
                <a:ea typeface="+mn-ea"/>
                <a:cs typeface="+mn-cs"/>
              </a:rPr>
              <a:t>You can configure Amazon S3 storage classes at the object level. A bucket can contain objects stored in S3 Standard, S3 Intelligent-Tiering, S3 Standard-IA, and S3 One Zone-IA. You can upload objects directly to S3 Intelligent-Tiering or use S3 Lifecycle policies to transfer objects from S3 Standard and S3 Standard-IA to S3 Intelligent-Tiering. You can also archive objects from S3 Intelligent-Tiering to S3 Glacier.</a:t>
            </a:r>
            <a:endParaRPr lang="en-US" dirty="0">
              <a:latin typeface="Calibri" panose="020F0502020204030204" pitchFamily="34" charset="0"/>
            </a:endParaRPr>
          </a:p>
        </p:txBody>
      </p:sp>
    </p:spTree>
    <p:extLst>
      <p:ext uri="{BB962C8B-B14F-4D97-AF65-F5344CB8AC3E}">
        <p14:creationId xmlns:p14="http://schemas.microsoft.com/office/powerpoint/2010/main" val="284327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6C70E403-AA97-4978-A423-F1F7390415F5}"/>
              </a:ext>
            </a:extLst>
          </p:cNvPr>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lvl="0"/>
            <a:r>
              <a:rPr lang="en-US">
                <a:latin typeface="Calibri" panose="020F0502020204030204" pitchFamily="34" charset="0"/>
              </a:rPr>
              <a:t>|</a:t>
            </a:r>
            <a:r>
              <a:rPr lang="en-US" dirty="0">
                <a:latin typeface="Calibri" panose="020F0502020204030204" pitchFamily="34" charset="0"/>
              </a:rPr>
              <a:t>Instructor Notes (2 min)</a:t>
            </a:r>
          </a:p>
          <a:p>
            <a:pPr lvl="0"/>
            <a:r>
              <a:rPr lang="en-US" dirty="0">
                <a:latin typeface="Calibri" panose="020F0502020204030204" pitchFamily="34" charset="0"/>
              </a:rPr>
              <a:t>|Purpose : convey new Amazon S3 Express One Zone information </a:t>
            </a:r>
          </a:p>
          <a:p>
            <a:pPr lvl="0"/>
            <a:r>
              <a:rPr lang="en-US" dirty="0">
                <a:latin typeface="Calibri" panose="020F0502020204030204" pitchFamily="34" charset="0"/>
              </a:rPr>
              <a:t>|better supports leveraging object storage in low latency use cases</a:t>
            </a:r>
          </a:p>
          <a:p>
            <a:pPr lvl="0"/>
            <a:r>
              <a:rPr lang="en-US" dirty="0">
                <a:latin typeface="Calibri" panose="020F0502020204030204" pitchFamily="34" charset="0"/>
              </a:rPr>
              <a:t>|single AZ</a:t>
            </a:r>
          </a:p>
          <a:p>
            <a:pPr lvl="0"/>
            <a:r>
              <a:rPr lang="en-US" dirty="0">
                <a:latin typeface="Calibri" panose="020F0502020204030204" pitchFamily="34" charset="0"/>
              </a:rPr>
              <a:t>|fast connectivity – session based auth token</a:t>
            </a:r>
          </a:p>
          <a:p>
            <a:pPr lvl="0"/>
            <a:r>
              <a:rPr lang="en-US" dirty="0">
                <a:latin typeface="Calibri" panose="020F0502020204030204" pitchFamily="34" charset="0"/>
              </a:rPr>
              <a:t>|fast object access - single-digit </a:t>
            </a:r>
            <a:r>
              <a:rPr lang="en-US" dirty="0" err="1">
                <a:latin typeface="Calibri" panose="020F0502020204030204" pitchFamily="34" charset="0"/>
              </a:rPr>
              <a:t>ms.</a:t>
            </a:r>
            <a:r>
              <a:rPr lang="en-US" dirty="0">
                <a:latin typeface="Calibri" panose="020F0502020204030204" pitchFamily="34" charset="0"/>
              </a:rPr>
              <a:t> 1st byte p99</a:t>
            </a:r>
          </a:p>
          <a:p>
            <a:pPr lvl="0"/>
            <a:r>
              <a:rPr lang="en-US" dirty="0">
                <a:latin typeface="Calibri" panose="020F0502020204030204" pitchFamily="34" charset="0"/>
              </a:rPr>
              <a:t>|file system-likeness – directory buckets</a:t>
            </a:r>
          </a:p>
          <a:p>
            <a:pPr lvl="0"/>
            <a:r>
              <a:rPr lang="en-US" dirty="0">
                <a:latin typeface="Calibri" panose="020F0502020204030204" pitchFamily="34" charset="0"/>
              </a:rPr>
              <a:t>|prefixes not needed – performance improvement</a:t>
            </a:r>
          </a:p>
          <a:p>
            <a:pPr lvl="0"/>
            <a:r>
              <a:rPr lang="en-US" dirty="0">
                <a:latin typeface="Calibri" panose="020F0502020204030204" pitchFamily="34" charset="0"/>
              </a:rPr>
              <a:t>|compatible with various AWS compute (EC2, ECS, EKS)</a:t>
            </a:r>
          </a:p>
          <a:p>
            <a:pPr lvl="0"/>
            <a:r>
              <a:rPr lang="en-US" dirty="0">
                <a:latin typeface="Calibri" panose="020F0502020204030204" pitchFamily="34" charset="0"/>
              </a:rPr>
              <a:t>|Important: S3 Express is not compatible with other Amazon S3 storage classes.</a:t>
            </a:r>
          </a:p>
          <a:p>
            <a:pPr lvl="1"/>
            <a:r>
              <a:rPr lang="en-US" dirty="0">
                <a:latin typeface="Calibri" panose="020F0502020204030204" pitchFamily="34" charset="0"/>
              </a:rPr>
              <a:t>|Does not work any other S3 storage classes including Intelligent Tiering or Lifecycle Policies.</a:t>
            </a:r>
          </a:p>
          <a:p>
            <a:pPr lvl="1"/>
            <a:r>
              <a:rPr lang="en-US" dirty="0">
                <a:latin typeface="Calibri" panose="020F0502020204030204" pitchFamily="34" charset="0"/>
              </a:rPr>
              <a:t>|Very specific use cases for the low first byte latency.</a:t>
            </a:r>
          </a:p>
          <a:p>
            <a:pPr lvl="0"/>
            <a:r>
              <a:rPr lang="en-US" dirty="0">
                <a:latin typeface="Calibri" panose="020F0502020204030204" pitchFamily="34" charset="0"/>
              </a:rPr>
              <a:t>|</a:t>
            </a:r>
          </a:p>
          <a:p>
            <a:pPr lvl="0"/>
            <a:r>
              <a:rPr lang="en-US" dirty="0">
                <a:latin typeface="Calibri" panose="020F0502020204030204" pitchFamily="34" charset="0"/>
              </a:rPr>
              <a:t>|</a:t>
            </a:r>
          </a:p>
          <a:p>
            <a:pPr lvl="0"/>
            <a:r>
              <a:rPr lang="en-US" dirty="0">
                <a:latin typeface="Calibri" panose="020F0502020204030204" pitchFamily="34" charset="0"/>
              </a:rPr>
              <a:t>|Student Notes</a:t>
            </a:r>
          </a:p>
          <a:p>
            <a:r>
              <a:rPr lang="en-US" dirty="0">
                <a:latin typeface="Calibri" panose="020F0502020204030204" pitchFamily="34" charset="0"/>
              </a:rPr>
              <a:t>Amazon S3 Express One Zone is a new implementation of object storage.</a:t>
            </a:r>
          </a:p>
          <a:p>
            <a:r>
              <a:rPr lang="en-US" dirty="0">
                <a:latin typeface="Calibri" panose="020F0502020204030204" pitchFamily="34" charset="0"/>
              </a:rPr>
              <a:t>From an architectural difference, S3 Express One Zone is implemented in a single Availability Zone. It implements a session based authentication token to allow clients to connect quickly to the storage service. To provide the lowest latency, you can co-locate your compute resources in the same Availability Zone. </a:t>
            </a:r>
          </a:p>
          <a:p>
            <a:r>
              <a:rPr lang="en-US" dirty="0">
                <a:latin typeface="Calibri" panose="020F0502020204030204" pitchFamily="34" charset="0"/>
              </a:rPr>
              <a:t>S3 Express One Zone supports EC2 instances, ECS containers, and EKS containers for compute.</a:t>
            </a:r>
          </a:p>
          <a:p>
            <a:r>
              <a:rPr lang="en-US" dirty="0">
                <a:latin typeface="Calibri" panose="020F0502020204030204" pitchFamily="34" charset="0"/>
              </a:rPr>
              <a:t>S3 Express One Zone implements directory buckets. Directory buckets provide file system like directory structure to your S3 Express One Zone buckets. This provides fast access with virtually unlimited number of objects per directory and removes the use of prefixes to improve performance.</a:t>
            </a:r>
          </a:p>
          <a:p>
            <a:r>
              <a:rPr lang="en-US" dirty="0">
                <a:latin typeface="Calibri" panose="020F0502020204030204" pitchFamily="34" charset="0"/>
              </a:rPr>
              <a:t>The S3 Express One Zone changes enable consistent single-digit millisecond first-byte P99 latency to improve application efficiency and performance.</a:t>
            </a:r>
          </a:p>
          <a:p>
            <a:r>
              <a:rPr lang="en-US" dirty="0">
                <a:latin typeface="Calibri" panose="020F0502020204030204" pitchFamily="34" charset="0"/>
              </a:rPr>
              <a:t>The access and latency improvements enable use case that require low latency and can have thousands of clients accessing a large common data pool. </a:t>
            </a:r>
          </a:p>
          <a:p>
            <a:endParaRPr lang="en-US" dirty="0">
              <a:latin typeface="Calibri" panose="020F0502020204030204" pitchFamily="34" charset="0"/>
            </a:endParaRPr>
          </a:p>
          <a:p>
            <a:r>
              <a:rPr lang="en-US" dirty="0">
                <a:latin typeface="Calibri" panose="020F0502020204030204" pitchFamily="34" charset="0"/>
              </a:rPr>
              <a:t>For more information, go to “Amazon S3 Express One Zone features”:</a:t>
            </a:r>
          </a:p>
          <a:p>
            <a:r>
              <a:rPr lang="en-US" dirty="0">
                <a:latin typeface="Calibri" panose="020F0502020204030204" pitchFamily="34" charset="0"/>
                <a:hlinkClick r:id="rId3"/>
              </a:rPr>
              <a:t>https://aws.amazon.com/s3/storage-classes/express-one-zone/</a:t>
            </a:r>
            <a:endParaRPr lang="en-US" dirty="0">
              <a:latin typeface="Calibri" panose="020F0502020204030204" pitchFamily="34" charset="0"/>
            </a:endParaRPr>
          </a:p>
          <a:p>
            <a:r>
              <a:rPr lang="en-US" dirty="0">
                <a:latin typeface="Calibri" panose="020F0502020204030204" pitchFamily="34" charset="0"/>
                <a:hlinkClick r:id="rId4"/>
              </a:rPr>
              <a:t>https://aws.amazon.com/blogs/aws/new-amazon-s3-express-one-zone-high-performance-storage-class/</a:t>
            </a:r>
            <a:endParaRPr lang="en-US" dirty="0">
              <a:latin typeface="Calibri" panose="020F0502020204030204" pitchFamily="34" charset="0"/>
            </a:endParaRPr>
          </a:p>
        </p:txBody>
      </p:sp>
    </p:spTree>
    <p:extLst>
      <p:ext uri="{BB962C8B-B14F-4D97-AF65-F5344CB8AC3E}">
        <p14:creationId xmlns:p14="http://schemas.microsoft.com/office/powerpoint/2010/main" val="271350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0" i="0" kern="1200" dirty="0">
                <a:solidFill>
                  <a:schemeClr val="tx1"/>
                </a:solidFill>
                <a:effectLst/>
                <a:latin typeface="Calibri" panose="020F0502020204030204" pitchFamily="34" charset="0"/>
                <a:ea typeface="+mn-ea"/>
                <a:cs typeface="+mn-cs"/>
              </a:rPr>
              <a:t>To manage your objects so they are stored cost-effectively throughout their lifecycle, configure their</a:t>
            </a:r>
            <a:r>
              <a:rPr lang="en-US" b="0" i="1" kern="1200" dirty="0">
                <a:solidFill>
                  <a:schemeClr val="tx1"/>
                </a:solidFill>
                <a:effectLst/>
                <a:latin typeface="Calibri" panose="020F0502020204030204" pitchFamily="34" charset="0"/>
                <a:ea typeface="+mn-ea"/>
                <a:cs typeface="+mn-cs"/>
              </a:rPr>
              <a:t> S3 Lifecycle</a:t>
            </a:r>
            <a:r>
              <a:rPr lang="en-US" b="0" i="0" kern="1200" dirty="0">
                <a:solidFill>
                  <a:schemeClr val="tx1"/>
                </a:solidFill>
                <a:effectLst/>
                <a:latin typeface="Calibri" panose="020F0502020204030204" pitchFamily="34" charset="0"/>
                <a:ea typeface="+mn-ea"/>
                <a:cs typeface="+mn-cs"/>
              </a:rPr>
              <a:t>. An </a:t>
            </a:r>
            <a:r>
              <a:rPr lang="en-US" b="0" i="1" kern="1200" dirty="0">
                <a:solidFill>
                  <a:schemeClr val="tx1"/>
                </a:solidFill>
                <a:effectLst/>
                <a:latin typeface="Calibri" panose="020F0502020204030204" pitchFamily="34" charset="0"/>
                <a:ea typeface="+mn-ea"/>
                <a:cs typeface="+mn-cs"/>
              </a:rPr>
              <a:t>S3 Lifecycle configuration</a:t>
            </a:r>
            <a:r>
              <a:rPr lang="en-US" b="0" i="0" kern="1200" dirty="0">
                <a:solidFill>
                  <a:schemeClr val="tx1"/>
                </a:solidFill>
                <a:effectLst/>
                <a:latin typeface="Calibri" panose="020F0502020204030204" pitchFamily="34" charset="0"/>
                <a:ea typeface="+mn-ea"/>
                <a:cs typeface="+mn-cs"/>
              </a:rPr>
              <a:t> is a set of rules that define actions that Amazon S3 applies to a set of objects. You can apply the rules at bucket level or according to an object’s tags.</a:t>
            </a:r>
          </a:p>
          <a:p>
            <a:endParaRPr lang="en-US" b="0" i="0" kern="1200" dirty="0">
              <a:solidFill>
                <a:schemeClr val="tx1"/>
              </a:solidFill>
              <a:effectLst/>
              <a:latin typeface="Calibri" panose="020F0502020204030204" pitchFamily="34" charset="0"/>
              <a:ea typeface="+mn-ea"/>
              <a:cs typeface="+mn-cs"/>
            </a:endParaRPr>
          </a:p>
          <a:p>
            <a:r>
              <a:rPr lang="en-US" dirty="0">
                <a:latin typeface="Calibri" panose="020F0502020204030204" pitchFamily="34" charset="0"/>
              </a:rPr>
              <a:t>Amazon S3 supports a waterfall model for transitioning between storage classes, as shown in the diagram. </a:t>
            </a:r>
          </a:p>
          <a:p>
            <a:endParaRPr lang="en-US" dirty="0">
              <a:latin typeface="Calibri" panose="020F0502020204030204" pitchFamily="34" charset="0"/>
            </a:endParaRPr>
          </a:p>
          <a:p>
            <a:r>
              <a:rPr lang="en-US" dirty="0">
                <a:latin typeface="Calibri" panose="020F0502020204030204" pitchFamily="34" charset="0"/>
              </a:rPr>
              <a:t>For more information, see “Transitioning Objects Using Amazon S3 Lifecycle” in the </a:t>
            </a:r>
            <a:r>
              <a:rPr lang="en-US" i="1" dirty="0">
                <a:latin typeface="Calibri" panose="020F0502020204030204" pitchFamily="34" charset="0"/>
              </a:rPr>
              <a:t>Amazon Simple Storage Service User Guide </a:t>
            </a:r>
            <a:r>
              <a:rPr lang="en-US" i="0" dirty="0">
                <a:latin typeface="Calibri" panose="020F0502020204030204" pitchFamily="34" charset="0"/>
              </a:rPr>
              <a:t>at</a:t>
            </a:r>
            <a:r>
              <a:rPr lang="en-US" i="1" dirty="0">
                <a:latin typeface="Calibri" panose="020F0502020204030204" pitchFamily="34" charset="0"/>
              </a:rPr>
              <a:t> </a:t>
            </a:r>
            <a:r>
              <a:rPr lang="en-US" baseline="0" dirty="0">
                <a:latin typeface="Calibri" panose="020F0502020204030204" pitchFamily="34" charset="0"/>
                <a:hlinkClick r:id="rId3"/>
              </a:rPr>
              <a:t>https://docs.aws.amazon.com/AmazonS3/latest/dev/lifecycle-transition-general-considerations.html</a:t>
            </a:r>
            <a:r>
              <a:rPr lang="en-US" baseline="0" dirty="0">
                <a:latin typeface="Calibri" panose="020F0502020204030204" pitchFamily="34" charset="0"/>
              </a:rPr>
              <a:t>.</a:t>
            </a:r>
          </a:p>
        </p:txBody>
      </p:sp>
    </p:spTree>
    <p:extLst>
      <p:ext uri="{BB962C8B-B14F-4D97-AF65-F5344CB8AC3E}">
        <p14:creationId xmlns:p14="http://schemas.microsoft.com/office/powerpoint/2010/main" val="47908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You can use S3 Lifecycle policies to define actions that you want Amazon S3 to take during an object's lifetime. For example, you can transition objects to another storage class, archive them, or delete them after a specified period. </a:t>
            </a:r>
          </a:p>
          <a:p>
            <a:endParaRPr lang="en-US" dirty="0">
              <a:latin typeface="Calibri" panose="020F0502020204030204" pitchFamily="34" charset="0"/>
            </a:endParaRPr>
          </a:p>
          <a:p>
            <a:r>
              <a:rPr lang="en-US" dirty="0">
                <a:latin typeface="Calibri" panose="020F0502020204030204" pitchFamily="34" charset="0"/>
              </a:rPr>
              <a:t>You can define an S3 Lifecycle policy for all objects or for a subset of objects by using a shared prefix (object names that begin with a common string) or a tag. </a:t>
            </a:r>
          </a:p>
          <a:p>
            <a:endParaRPr lang="en-US" b="0" i="0" kern="1200" dirty="0">
              <a:solidFill>
                <a:schemeClr val="tx1"/>
              </a:solidFill>
              <a:effectLst/>
              <a:latin typeface="Calibri" panose="020F0502020204030204" pitchFamily="34" charset="0"/>
              <a:ea typeface="+mn-ea"/>
              <a:cs typeface="+mn-cs"/>
            </a:endParaRPr>
          </a:p>
          <a:p>
            <a:r>
              <a:rPr lang="en-US" dirty="0">
                <a:latin typeface="Calibri" panose="020F0502020204030204" pitchFamily="34" charset="0"/>
              </a:rPr>
              <a:t>To apply this lifecycle rule to </a:t>
            </a:r>
            <a:r>
              <a:rPr lang="en-US" i="1" dirty="0">
                <a:latin typeface="Calibri" panose="020F0502020204030204" pitchFamily="34" charset="0"/>
              </a:rPr>
              <a:t>all objects with a specific prefix</a:t>
            </a:r>
            <a:r>
              <a:rPr lang="en-US" dirty="0">
                <a:latin typeface="Calibri" panose="020F0502020204030204" pitchFamily="34" charset="0"/>
              </a:rPr>
              <a:t>, choose </a:t>
            </a:r>
            <a:r>
              <a:rPr lang="en-US" b="1" dirty="0">
                <a:latin typeface="Calibri" panose="020F0502020204030204" pitchFamily="34" charset="0"/>
              </a:rPr>
              <a:t>Limit the scope of this rule using one or more filters</a:t>
            </a:r>
            <a:r>
              <a:rPr lang="en-US" dirty="0">
                <a:latin typeface="Calibri" panose="020F0502020204030204" pitchFamily="34" charset="0"/>
              </a:rPr>
              <a:t>. In the</a:t>
            </a:r>
            <a:r>
              <a:rPr lang="en-US" b="1" dirty="0">
                <a:latin typeface="Calibri" panose="020F0502020204030204" pitchFamily="34" charset="0"/>
              </a:rPr>
              <a:t> Prefix</a:t>
            </a:r>
            <a:r>
              <a:rPr lang="en-US" dirty="0">
                <a:latin typeface="Calibri" panose="020F0502020204030204" pitchFamily="34" charset="0"/>
              </a:rPr>
              <a:t> box, enter the prefix or tag name.</a:t>
            </a:r>
            <a:endParaRPr lang="en-US" b="0" i="0" kern="1200" dirty="0">
              <a:solidFill>
                <a:schemeClr val="tx1"/>
              </a:solidFill>
              <a:effectLst/>
              <a:latin typeface="Calibri" panose="020F0502020204030204" pitchFamily="34" charset="0"/>
              <a:ea typeface="+mn-ea"/>
              <a:cs typeface="+mn-cs"/>
            </a:endParaRP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For more information</a:t>
            </a:r>
            <a:r>
              <a:rPr lang="en-US" dirty="0">
                <a:latin typeface="Calibri" panose="020F0502020204030204" pitchFamily="34" charset="0"/>
              </a:rPr>
              <a:t>, see “Managing Your Storage Lifecycle” in the </a:t>
            </a:r>
            <a:r>
              <a:rPr lang="en-US" i="1" dirty="0">
                <a:latin typeface="Calibri" panose="020F0502020204030204" pitchFamily="34" charset="0"/>
              </a:rPr>
              <a:t>Amazon Simple Storage Service User Guide </a:t>
            </a:r>
            <a:r>
              <a:rPr lang="en-US" i="0" dirty="0">
                <a:latin typeface="Calibri" panose="020F0502020204030204" pitchFamily="34" charset="0"/>
              </a:rPr>
              <a:t>at </a:t>
            </a:r>
            <a:r>
              <a:rPr lang="en-US" u="sng" kern="1200" dirty="0">
                <a:solidFill>
                  <a:schemeClr val="tx1"/>
                </a:solidFill>
                <a:effectLst/>
                <a:latin typeface="Calibri" panose="020F0502020204030204" pitchFamily="34" charset="0"/>
                <a:ea typeface="+mn-ea"/>
                <a:cs typeface="+mn-cs"/>
                <a:hlinkClick r:id="rId3"/>
              </a:rPr>
              <a:t>https://docs.aws.amazon.com/AmazonS3/latest/userguide/object-lifecycle-mgmt.html</a:t>
            </a:r>
            <a:r>
              <a:rPr lang="en-US" b="0" i="0" kern="1200" baseline="0" dirty="0">
                <a:solidFill>
                  <a:schemeClr val="tx1"/>
                </a:solidFill>
                <a:effectLst/>
                <a:latin typeface="Calibri" panose="020F0502020204030204" pitchFamily="34" charset="0"/>
                <a:ea typeface="+mn-ea"/>
                <a:cs typeface="+mn-cs"/>
              </a:rPr>
              <a:t>.</a:t>
            </a:r>
          </a:p>
          <a:p>
            <a:endParaRPr lang="en-US" b="0" i="0" kern="1200" baseline="0" dirty="0">
              <a:solidFill>
                <a:schemeClr val="tx1"/>
              </a:solidFill>
              <a:effectLst/>
              <a:latin typeface="Calibri" panose="020F0502020204030204" pitchFamily="34" charset="0"/>
              <a:ea typeface="+mn-ea"/>
              <a:cs typeface="+mn-cs"/>
            </a:endParaRPr>
          </a:p>
          <a:p>
            <a:r>
              <a:rPr lang="en-US" b="0" i="0" kern="1200" baseline="0" dirty="0">
                <a:solidFill>
                  <a:schemeClr val="tx1"/>
                </a:solidFill>
                <a:effectLst/>
                <a:latin typeface="Calibri" panose="020F0502020204030204" pitchFamily="34" charset="0"/>
                <a:ea typeface="+mn-ea"/>
                <a:cs typeface="+mn-cs"/>
              </a:rPr>
              <a:t>When an object reaches the end of its lifetime, Amazon S3 queues it for removal and removes it asynchronously. There might be a delay between the expiration date and the date when Amazon S3 removes an object. You are not charged for storage time associated with an object that has expired.</a:t>
            </a:r>
          </a:p>
        </p:txBody>
      </p:sp>
    </p:spTree>
    <p:extLst>
      <p:ext uri="{BB962C8B-B14F-4D97-AF65-F5344CB8AC3E}">
        <p14:creationId xmlns:p14="http://schemas.microsoft.com/office/powerpoint/2010/main" val="219601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54719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eaLnBrk="1" hangingPunct="1"/>
            <a:r>
              <a:rPr lang="en-US" dirty="0">
                <a:latin typeface="Calibri" panose="020F0502020204030204" pitchFamily="34" charset="0"/>
              </a:rPr>
              <a:t>The </a:t>
            </a:r>
            <a:r>
              <a:rPr lang="en-US" b="1" dirty="0">
                <a:latin typeface="Calibri" panose="020F0502020204030204" pitchFamily="34" charset="0"/>
              </a:rPr>
              <a:t>S3 Glacier Instant Retrieval</a:t>
            </a:r>
            <a:r>
              <a:rPr lang="en-US" dirty="0">
                <a:latin typeface="Calibri" panose="020F0502020204030204" pitchFamily="34" charset="0"/>
              </a:rPr>
              <a:t>, </a:t>
            </a:r>
            <a:r>
              <a:rPr lang="en-US" b="1" dirty="0">
                <a:latin typeface="Calibri" panose="020F0502020204030204" pitchFamily="34" charset="0"/>
              </a:rPr>
              <a:t>S3 Glacier Flexible Retrieval</a:t>
            </a:r>
            <a:r>
              <a:rPr lang="en-US" dirty="0">
                <a:latin typeface="Calibri" panose="020F0502020204030204" pitchFamily="34" charset="0"/>
              </a:rPr>
              <a:t>, and </a:t>
            </a:r>
            <a:r>
              <a:rPr lang="en-US" b="1" dirty="0">
                <a:latin typeface="Calibri" panose="020F0502020204030204" pitchFamily="34" charset="0"/>
              </a:rPr>
              <a:t>S3 Glacier Deep Archive</a:t>
            </a:r>
            <a:r>
              <a:rPr lang="en-US" dirty="0">
                <a:latin typeface="Calibri" panose="020F0502020204030204" pitchFamily="34" charset="0"/>
              </a:rPr>
              <a:t> storage classes are designed for low-cost data archiving. These storage classes are designed for different access patterns and storage duration. These storage classes differ as follows.</a:t>
            </a:r>
          </a:p>
          <a:p>
            <a:pPr eaLnBrk="1" hangingPunct="1"/>
            <a:endParaRPr lang="en-US" b="1" dirty="0">
              <a:latin typeface="Calibri" panose="020F0502020204030204" pitchFamily="34" charset="0"/>
            </a:endParaRPr>
          </a:p>
          <a:p>
            <a:pPr eaLnBrk="1" hangingPunct="1"/>
            <a:r>
              <a:rPr lang="en-US" b="1" dirty="0">
                <a:latin typeface="Calibri" panose="020F0502020204030204" pitchFamily="34" charset="0"/>
              </a:rPr>
              <a:t>S3 Glacier Instant Retrieval</a:t>
            </a:r>
            <a:r>
              <a:rPr lang="en-US" dirty="0">
                <a:latin typeface="Calibri" panose="020F0502020204030204" pitchFamily="34" charset="0"/>
              </a:rPr>
              <a:t> </a:t>
            </a:r>
            <a:r>
              <a:rPr lang="en-US" b="0" dirty="0">
                <a:latin typeface="Calibri" panose="020F0502020204030204" pitchFamily="34" charset="0"/>
              </a:rPr>
              <a:t>–</a:t>
            </a:r>
            <a:r>
              <a:rPr lang="en-US" dirty="0">
                <a:latin typeface="Calibri" panose="020F0502020204030204" pitchFamily="34" charset="0"/>
              </a:rPr>
              <a:t> Use this storage class for archiving data that is rarely accessed and requires retrieval in milliseconds. Data stored in the S3 Glacier Instant Retrieval storage class offers a cost savings compared to the S3 Standard-IA storage class with the same latency and throughput performance as the S3 Standard-IA storage class. S3 Glacier Instant Retrieval has higher data access costs than S3 Standard-IA.</a:t>
            </a:r>
          </a:p>
          <a:p>
            <a:pPr eaLnBrk="1" hangingPunct="1"/>
            <a:endParaRPr lang="en-US" dirty="0">
              <a:latin typeface="Calibri" panose="020F0502020204030204" pitchFamily="34" charset="0"/>
              <a:cs typeface="Amazon Ember Display" panose="020F0603020204020204" pitchFamily="34" charset="0"/>
            </a:endParaRPr>
          </a:p>
          <a:p>
            <a:pPr eaLnBrk="1" hangingPunct="1"/>
            <a:r>
              <a:rPr lang="en-US" b="1" dirty="0">
                <a:latin typeface="Calibri" panose="020F0502020204030204" pitchFamily="34" charset="0"/>
              </a:rPr>
              <a:t>S3 Glacier Flexible Retrieval</a:t>
            </a:r>
            <a:r>
              <a:rPr lang="en-US" dirty="0">
                <a:latin typeface="Calibri" panose="020F0502020204030204" pitchFamily="34" charset="0"/>
              </a:rPr>
              <a:t> </a:t>
            </a:r>
            <a:r>
              <a:rPr lang="en-US" b="1" dirty="0">
                <a:latin typeface="Calibri" panose="020F0502020204030204" pitchFamily="34" charset="0"/>
              </a:rPr>
              <a:t>–</a:t>
            </a:r>
            <a:r>
              <a:rPr lang="en-US" dirty="0">
                <a:latin typeface="Calibri" panose="020F0502020204030204" pitchFamily="34" charset="0"/>
              </a:rPr>
              <a:t> Use this storage class for archives where portions of the data might need to be retrieved in minutes. Data stored in the S3 Glacier Flexible Retrieval storage class has a minimum storage duration period of 90 days and can be accessed in as little as </a:t>
            </a:r>
            <a:r>
              <a:rPr lang="en-US" b="0" dirty="0">
                <a:latin typeface="Calibri" panose="020F0502020204030204" pitchFamily="34" charset="0"/>
              </a:rPr>
              <a:t>1–5 minutes using expedited retrieval. The retrieval time is flexible, and you can request free bulk retrievals in up to 5–12 </a:t>
            </a:r>
            <a:r>
              <a:rPr lang="en-US" dirty="0">
                <a:latin typeface="Calibri" panose="020F0502020204030204" pitchFamily="34" charset="0"/>
              </a:rPr>
              <a:t>hours. If you have deleted, overwritten, or transitioned an object to a different storage class before the 90-day minimum, you are charged for 90 days.</a:t>
            </a:r>
          </a:p>
          <a:p>
            <a:pPr eaLnBrk="1" hangingPunct="1"/>
            <a:endParaRPr lang="en-US" dirty="0">
              <a:latin typeface="Calibri" panose="020F0502020204030204" pitchFamily="34" charset="0"/>
              <a:cs typeface="Amazon Ember Display" panose="020F0603020204020204" pitchFamily="34" charset="0"/>
            </a:endParaRPr>
          </a:p>
          <a:p>
            <a:pPr eaLnBrk="1" hangingPunct="1"/>
            <a:r>
              <a:rPr lang="en-US" b="1" dirty="0">
                <a:latin typeface="Calibri" panose="020F0502020204030204" pitchFamily="34" charset="0"/>
              </a:rPr>
              <a:t>S3 Glacier Deep Archive</a:t>
            </a:r>
            <a:r>
              <a:rPr lang="en-US" dirty="0">
                <a:latin typeface="Calibri" panose="020F0502020204030204" pitchFamily="34" charset="0"/>
              </a:rPr>
              <a:t> </a:t>
            </a:r>
            <a:r>
              <a:rPr lang="en-US" b="1" dirty="0">
                <a:latin typeface="Calibri" panose="020F0502020204030204" pitchFamily="34" charset="0"/>
              </a:rPr>
              <a:t>–</a:t>
            </a:r>
            <a:r>
              <a:rPr lang="en-US" dirty="0">
                <a:latin typeface="Calibri" panose="020F0502020204030204" pitchFamily="34" charset="0"/>
              </a:rPr>
              <a:t> Use this storage class for archiving data that rarely needs to be accessed. Data stored in the S3 Glacier Deep Archive storage class has a minimum storage duration period of 180 days and a default retrieval time of 12 hours. If you have deleted, overwritten, or transitioned an object to a different storage class before the 180-day minimum, you are charged for 180 days.</a:t>
            </a:r>
            <a:endParaRPr lang="en-US" dirty="0">
              <a:latin typeface="Calibri" panose="020F0502020204030204" pitchFamily="34" charset="0"/>
              <a:cs typeface="Amazon Ember Display" panose="020F0603020204020204" pitchFamily="34" charset="0"/>
            </a:endParaRPr>
          </a:p>
        </p:txBody>
      </p:sp>
    </p:spTree>
    <p:extLst>
      <p:ext uri="{BB962C8B-B14F-4D97-AF65-F5344CB8AC3E}">
        <p14:creationId xmlns:p14="http://schemas.microsoft.com/office/powerpoint/2010/main" val="375603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Amazon S3 objects in the following storage classes or tiers are archived and are not accessible in real time: </a:t>
            </a:r>
          </a:p>
          <a:p>
            <a:pPr marL="171450" indent="-171450">
              <a:buFont typeface="Arial" panose="020B0604020202020204" pitchFamily="34" charset="0"/>
              <a:buChar char="•"/>
            </a:pPr>
            <a:r>
              <a:rPr lang="en-US" dirty="0">
                <a:latin typeface="Calibri" panose="020F0502020204030204" pitchFamily="34" charset="0"/>
              </a:rPr>
              <a:t>The S3 Glacier Flexible Retrieval storage class</a:t>
            </a:r>
          </a:p>
          <a:p>
            <a:pPr marL="171450" indent="-171450">
              <a:buFont typeface="Arial" panose="020B0604020202020204" pitchFamily="34" charset="0"/>
              <a:buChar char="•"/>
            </a:pPr>
            <a:r>
              <a:rPr lang="en-US" dirty="0">
                <a:latin typeface="Calibri" panose="020F0502020204030204" pitchFamily="34" charset="0"/>
              </a:rPr>
              <a:t>The S3 Glacier Deep Archive storage class</a:t>
            </a:r>
          </a:p>
          <a:p>
            <a:pPr marL="171450" indent="-171450">
              <a:buFont typeface="Arial" panose="020B0604020202020204" pitchFamily="34" charset="0"/>
              <a:buChar char="•"/>
            </a:pPr>
            <a:r>
              <a:rPr lang="en-US" dirty="0">
                <a:latin typeface="Calibri" panose="020F0502020204030204" pitchFamily="34" charset="0"/>
              </a:rPr>
              <a:t>The S3 Intelligent-Tiering Archive Access tier</a:t>
            </a:r>
          </a:p>
          <a:p>
            <a:pPr marL="171450" indent="-171450">
              <a:buFont typeface="Arial" panose="020B0604020202020204" pitchFamily="34" charset="0"/>
              <a:buChar char="•"/>
            </a:pPr>
            <a:r>
              <a:rPr lang="en-US" dirty="0">
                <a:latin typeface="Calibri" panose="020F0502020204030204" pitchFamily="34" charset="0"/>
              </a:rPr>
              <a:t>The S3 Intelligent-Tiering Deep Archive Access tier</a:t>
            </a:r>
          </a:p>
          <a:p>
            <a:endParaRPr lang="en-US" dirty="0">
              <a:latin typeface="Calibri" panose="020F0502020204030204" pitchFamily="34" charset="0"/>
            </a:endParaRPr>
          </a:p>
          <a:p>
            <a:r>
              <a:rPr lang="en-US" dirty="0">
                <a:latin typeface="Calibri" panose="020F0502020204030204" pitchFamily="34" charset="0"/>
              </a:rPr>
              <a:t>To restore the objects, you must do the following:</a:t>
            </a:r>
          </a:p>
          <a:p>
            <a:pPr marL="171450" indent="-171450">
              <a:buFont typeface="Arial" panose="020B0604020202020204" pitchFamily="34" charset="0"/>
              <a:buChar char="•"/>
            </a:pPr>
            <a:r>
              <a:rPr lang="en-US" dirty="0">
                <a:latin typeface="Calibri" panose="020F0502020204030204" pitchFamily="34" charset="0"/>
              </a:rPr>
              <a:t>For objects in </a:t>
            </a:r>
            <a:r>
              <a:rPr lang="en-US" b="0" dirty="0">
                <a:latin typeface="Calibri" panose="020F0502020204030204" pitchFamily="34" charset="0"/>
              </a:rPr>
              <a:t>the</a:t>
            </a:r>
            <a:r>
              <a:rPr lang="en-US" b="1" dirty="0">
                <a:latin typeface="Calibri" panose="020F0502020204030204" pitchFamily="34" charset="0"/>
              </a:rPr>
              <a:t> S3 Intelligent-Tiering Archive Access </a:t>
            </a:r>
            <a:r>
              <a:rPr lang="en-US" dirty="0">
                <a:latin typeface="Calibri" panose="020F0502020204030204" pitchFamily="34" charset="0"/>
              </a:rPr>
              <a:t>and </a:t>
            </a:r>
            <a:r>
              <a:rPr lang="en-US" b="1" dirty="0">
                <a:latin typeface="Calibri" panose="020F0502020204030204" pitchFamily="34" charset="0"/>
              </a:rPr>
              <a:t>Deep Archive Access </a:t>
            </a:r>
            <a:r>
              <a:rPr lang="en-US" dirty="0">
                <a:latin typeface="Calibri" panose="020F0502020204030204" pitchFamily="34" charset="0"/>
              </a:rPr>
              <a:t>tiers, you must initiate the restore request and wait until the object is moved into the Frequent Access tier. If the object is not accessed after 30 consecutive days, it automatically moves into the Infrequent Access tier. It moves into the S3 Intelligent-Tiering Archive Access tier after a minimum of 90 consecutive days of no access. It moves into the Deep Archive Access tier after a minimum of 180 consecutive days of no access.</a:t>
            </a:r>
          </a:p>
          <a:p>
            <a:pPr marL="171450" indent="-171450">
              <a:buFont typeface="Arial" panose="020B0604020202020204" pitchFamily="34" charset="0"/>
              <a:buChar char="•"/>
            </a:pPr>
            <a:r>
              <a:rPr lang="en-US" dirty="0">
                <a:latin typeface="Calibri" panose="020F0502020204030204" pitchFamily="34" charset="0"/>
              </a:rPr>
              <a:t>For objects in the </a:t>
            </a:r>
            <a:r>
              <a:rPr lang="en-US" b="1" dirty="0">
                <a:latin typeface="Calibri" panose="020F0502020204030204" pitchFamily="34" charset="0"/>
              </a:rPr>
              <a:t>S3 Glacier Flexible Retrieval </a:t>
            </a:r>
            <a:r>
              <a:rPr lang="en-US" dirty="0">
                <a:latin typeface="Calibri" panose="020F0502020204030204" pitchFamily="34" charset="0"/>
              </a:rPr>
              <a:t>and </a:t>
            </a:r>
            <a:r>
              <a:rPr lang="en-US" b="1" dirty="0">
                <a:latin typeface="Calibri" panose="020F0502020204030204" pitchFamily="34" charset="0"/>
              </a:rPr>
              <a:t>S3 Glacier Deep Archive </a:t>
            </a:r>
            <a:r>
              <a:rPr lang="en-US" dirty="0">
                <a:latin typeface="Calibri" panose="020F0502020204030204" pitchFamily="34" charset="0"/>
              </a:rPr>
              <a:t>storage classes, you must initiate the restore request and wait until a temporary copy of the object is available. Amazon S3 restores a temporary copy of the object only for the specified duration. After that specified time, it deletes the restored object copy.</a:t>
            </a:r>
          </a:p>
        </p:txBody>
      </p:sp>
    </p:spTree>
    <p:extLst>
      <p:ext uri="{BB962C8B-B14F-4D97-AF65-F5344CB8AC3E}">
        <p14:creationId xmlns:p14="http://schemas.microsoft.com/office/powerpoint/2010/main" val="216842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eaLnBrk="1" hangingPunct="1"/>
            <a:r>
              <a:rPr lang="en-US" dirty="0">
                <a:latin typeface="Calibri" panose="020F0502020204030204" pitchFamily="34" charset="0"/>
              </a:rPr>
              <a:t>Amazon S3 objects that are stored in the S3 Glacier Flexible Retrieval or S3 Glacier Deep Archive storage classes are not immediately accessible. To access an object in these storage classes, you must restore a temporary copy of it to its S3 bucket for a specified duration (number of days).</a:t>
            </a:r>
          </a:p>
          <a:p>
            <a:pPr eaLnBrk="1" hangingPunct="1"/>
            <a:endParaRPr lang="en-US" dirty="0">
              <a:latin typeface="Calibri" panose="020F0502020204030204" pitchFamily="34" charset="0"/>
              <a:cs typeface="Amazon Ember Display" panose="020F0603020204020204" pitchFamily="34" charset="0"/>
            </a:endParaRPr>
          </a:p>
          <a:p>
            <a:pPr eaLnBrk="1" hangingPunct="1"/>
            <a:r>
              <a:rPr lang="en-US" dirty="0">
                <a:latin typeface="Calibri" panose="020F0502020204030204" pitchFamily="34" charset="0"/>
              </a:rPr>
              <a:t>Restored objects from S3 Glacier Flexible Retrieval or S3 Glacier Deep Archive are stored only for the number of days that you specify. If you want a permanent copy of the object, create a copy of it in your S3 bucket.</a:t>
            </a:r>
          </a:p>
          <a:p>
            <a:pPr eaLnBrk="1" hangingPunct="1"/>
            <a:endParaRPr lang="en-US" dirty="0">
              <a:latin typeface="Calibri" panose="020F0502020204030204" pitchFamily="34" charset="0"/>
              <a:cs typeface="Amazon Ember Display" panose="020F0603020204020204" pitchFamily="34" charset="0"/>
            </a:endParaRPr>
          </a:p>
          <a:p>
            <a:pPr marL="0" marR="0" lvl="1" indent="0" defTabSz="457200" rtl="0" eaLnBrk="1" fontAlgn="auto" latinLnBrk="0" hangingPunct="1">
              <a:buClrTx/>
              <a:buSzTx/>
              <a:buFontTx/>
              <a:buNone/>
              <a:tabLst/>
              <a:defRPr/>
            </a:pPr>
            <a:r>
              <a:rPr lang="en-US" b="1" dirty="0">
                <a:latin typeface="Calibri" panose="020F0502020204030204" pitchFamily="34" charset="0"/>
              </a:rPr>
              <a:t>Archive retrieval options</a:t>
            </a:r>
          </a:p>
          <a:p>
            <a:pPr marL="0" lvl="1" defTabSz="457200">
              <a:defRPr/>
            </a:pPr>
            <a:r>
              <a:rPr lang="en-US" dirty="0">
                <a:latin typeface="Calibri" panose="020F0502020204030204" pitchFamily="34" charset="0"/>
              </a:rPr>
              <a:t>You can specify one of the following when initiating a job to retrieve an archive based on your access time and cost requirements:</a:t>
            </a:r>
          </a:p>
          <a:p>
            <a:pPr marL="171450" indent="-171450">
              <a:buFont typeface="Arial" panose="020B0604020202020204" pitchFamily="34" charset="0"/>
              <a:buChar char="•"/>
            </a:pPr>
            <a:r>
              <a:rPr lang="en-US" b="1" i="0" kern="1200" dirty="0">
                <a:solidFill>
                  <a:schemeClr val="tx1"/>
                </a:solidFill>
                <a:effectLst/>
                <a:latin typeface="Calibri" panose="020F0502020204030204" pitchFamily="34" charset="0"/>
                <a:ea typeface="+mn-ea"/>
                <a:cs typeface="+mn-cs"/>
              </a:rPr>
              <a:t>Expedited </a:t>
            </a:r>
            <a:r>
              <a:rPr lang="en-US" b="1" dirty="0">
                <a:latin typeface="Calibri" panose="020F0502020204030204" pitchFamily="34" charset="0"/>
              </a:rPr>
              <a:t>–</a:t>
            </a:r>
            <a:r>
              <a:rPr lang="en-US" dirty="0">
                <a:latin typeface="Calibri" panose="020F0502020204030204" pitchFamily="34" charset="0"/>
              </a:rPr>
              <a:t> </a:t>
            </a:r>
            <a:r>
              <a:rPr lang="en-US" b="0" i="0" kern="1200" dirty="0">
                <a:solidFill>
                  <a:schemeClr val="tx1"/>
                </a:solidFill>
                <a:effectLst/>
                <a:latin typeface="Calibri" panose="020F0502020204030204" pitchFamily="34" charset="0"/>
                <a:ea typeface="+mn-ea"/>
                <a:cs typeface="+mn-cs"/>
              </a:rPr>
              <a:t>With Expedited retrievals, you can quickly access your data when occasional urgent requests for a subset of archives are required. For all but the largest archives (more than 250 MB), data accessed using expedited retrievals are typically made available within 1–5 minutes. Two types of Expedited retrievals are provided: On-Demand and Provisioned. </a:t>
            </a:r>
            <a:r>
              <a:rPr lang="en-US" b="0" i="1" kern="1200" dirty="0">
                <a:solidFill>
                  <a:schemeClr val="tx1"/>
                </a:solidFill>
                <a:effectLst/>
                <a:latin typeface="Calibri" panose="020F0502020204030204" pitchFamily="34" charset="0"/>
                <a:ea typeface="+mn-ea"/>
                <a:cs typeface="+mn-cs"/>
              </a:rPr>
              <a:t>On-Demand</a:t>
            </a:r>
            <a:r>
              <a:rPr lang="en-US" b="0" i="0" kern="1200" dirty="0">
                <a:solidFill>
                  <a:schemeClr val="tx1"/>
                </a:solidFill>
                <a:effectLst/>
                <a:latin typeface="Calibri" panose="020F0502020204030204" pitchFamily="34" charset="0"/>
                <a:ea typeface="+mn-ea"/>
                <a:cs typeface="+mn-cs"/>
              </a:rPr>
              <a:t> </a:t>
            </a:r>
            <a:r>
              <a:rPr lang="en-US" b="0" kern="1200" dirty="0">
                <a:solidFill>
                  <a:schemeClr val="tx1"/>
                </a:solidFill>
                <a:effectLst/>
                <a:latin typeface="Calibri" panose="020F0502020204030204" pitchFamily="34" charset="0"/>
                <a:ea typeface="+mn-ea"/>
                <a:cs typeface="+mn-cs"/>
              </a:rPr>
              <a:t>requests</a:t>
            </a:r>
            <a:r>
              <a:rPr lang="en-US" b="0" i="0" kern="1200" dirty="0">
                <a:solidFill>
                  <a:schemeClr val="tx1"/>
                </a:solidFill>
                <a:effectLst/>
                <a:latin typeface="Calibri" panose="020F0502020204030204" pitchFamily="34" charset="0"/>
                <a:ea typeface="+mn-ea"/>
                <a:cs typeface="+mn-cs"/>
              </a:rPr>
              <a:t> are similar to Amazon EC2 On-Demand </a:t>
            </a:r>
            <a:r>
              <a:rPr lang="en-US" dirty="0">
                <a:latin typeface="Calibri" panose="020F0502020204030204" pitchFamily="34" charset="0"/>
              </a:rPr>
              <a:t>In</a:t>
            </a:r>
            <a:r>
              <a:rPr lang="en-US" b="0" i="0" kern="1200" dirty="0">
                <a:solidFill>
                  <a:schemeClr val="tx1"/>
                </a:solidFill>
                <a:effectLst/>
                <a:latin typeface="Calibri" panose="020F0502020204030204" pitchFamily="34" charset="0"/>
                <a:ea typeface="+mn-ea"/>
                <a:cs typeface="+mn-cs"/>
              </a:rPr>
              <a:t>stances and are available most of the time. </a:t>
            </a:r>
            <a:r>
              <a:rPr lang="en-US" b="0" i="1" kern="1200" dirty="0">
                <a:solidFill>
                  <a:schemeClr val="tx1"/>
                </a:solidFill>
                <a:effectLst/>
                <a:latin typeface="Calibri" panose="020F0502020204030204" pitchFamily="34" charset="0"/>
                <a:ea typeface="+mn-ea"/>
                <a:cs typeface="+mn-cs"/>
              </a:rPr>
              <a:t>Provisioned </a:t>
            </a:r>
            <a:r>
              <a:rPr lang="en-US" b="0" kern="1200" dirty="0">
                <a:solidFill>
                  <a:schemeClr val="tx1"/>
                </a:solidFill>
                <a:effectLst/>
                <a:latin typeface="Calibri" panose="020F0502020204030204" pitchFamily="34" charset="0"/>
                <a:ea typeface="+mn-ea"/>
                <a:cs typeface="+mn-cs"/>
              </a:rPr>
              <a:t>requests</a:t>
            </a:r>
            <a:r>
              <a:rPr lang="en-US" b="0" i="1" kern="1200" dirty="0">
                <a:solidFill>
                  <a:schemeClr val="tx1"/>
                </a:solidFill>
                <a:effectLst/>
                <a:latin typeface="Calibri" panose="020F0502020204030204" pitchFamily="34" charset="0"/>
                <a:ea typeface="+mn-ea"/>
                <a:cs typeface="+mn-cs"/>
              </a:rPr>
              <a:t> </a:t>
            </a:r>
            <a:r>
              <a:rPr lang="en-US" b="0" i="0" kern="1200" dirty="0">
                <a:solidFill>
                  <a:schemeClr val="tx1"/>
                </a:solidFill>
                <a:effectLst/>
                <a:latin typeface="Calibri" panose="020F0502020204030204" pitchFamily="34" charset="0"/>
                <a:ea typeface="+mn-ea"/>
                <a:cs typeface="+mn-cs"/>
              </a:rPr>
              <a:t>are available when you need them. </a:t>
            </a:r>
            <a:endParaRPr lang="en-US" b="1" i="0" kern="1200" dirty="0">
              <a:solidFill>
                <a:schemeClr val="tx1"/>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n-US" b="1" i="0" kern="1200" dirty="0">
                <a:solidFill>
                  <a:schemeClr val="tx1"/>
                </a:solidFill>
                <a:effectLst/>
                <a:latin typeface="Calibri" panose="020F0502020204030204" pitchFamily="34" charset="0"/>
                <a:ea typeface="+mn-ea"/>
                <a:cs typeface="+mn-cs"/>
              </a:rPr>
              <a:t>Standard </a:t>
            </a:r>
            <a:r>
              <a:rPr lang="en-US" b="1" dirty="0">
                <a:latin typeface="Calibri" panose="020F0502020204030204" pitchFamily="34" charset="0"/>
              </a:rPr>
              <a:t>– </a:t>
            </a:r>
            <a:r>
              <a:rPr lang="en-US" b="0" i="0" kern="1200" dirty="0">
                <a:solidFill>
                  <a:schemeClr val="tx1"/>
                </a:solidFill>
                <a:effectLst/>
                <a:latin typeface="Calibri" panose="020F0502020204030204" pitchFamily="34" charset="0"/>
                <a:ea typeface="+mn-ea"/>
                <a:cs typeface="+mn-cs"/>
              </a:rPr>
              <a:t>With standard retrievals, you can access any of your archives within several hours. Standard retrievals typically complete within 3–5 hours. This is the default option for retrieval requests that do not specify the retrieval option. Standard retrievals initiated by using the S3 Batch Operations restore operation typically start within minutes. They finish within 3–5 hours for objects stored in the S3 Glacier Flexible Retrieval storage class or S3 Intelligent-Tiering Archive Access tier. </a:t>
            </a:r>
            <a:endParaRPr lang="en-US" b="1" i="0" kern="1200" dirty="0">
              <a:solidFill>
                <a:schemeClr val="tx1"/>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n-US" b="1" i="0" kern="1200" dirty="0">
                <a:solidFill>
                  <a:schemeClr val="tx1"/>
                </a:solidFill>
                <a:effectLst/>
                <a:latin typeface="Calibri" panose="020F0502020204030204" pitchFamily="34" charset="0"/>
                <a:ea typeface="+mn-ea"/>
                <a:cs typeface="+mn-cs"/>
              </a:rPr>
              <a:t>Bulk </a:t>
            </a:r>
            <a:r>
              <a:rPr lang="en-US" b="1" dirty="0">
                <a:latin typeface="Calibri" panose="020F0502020204030204" pitchFamily="34" charset="0"/>
              </a:rPr>
              <a:t>–</a:t>
            </a:r>
            <a:r>
              <a:rPr lang="en-US" dirty="0">
                <a:latin typeface="Calibri" panose="020F0502020204030204" pitchFamily="34" charset="0"/>
              </a:rPr>
              <a:t> </a:t>
            </a:r>
            <a:r>
              <a:rPr lang="en-US" b="0" i="0" kern="1200" dirty="0">
                <a:solidFill>
                  <a:schemeClr val="tx1"/>
                </a:solidFill>
                <a:effectLst/>
                <a:latin typeface="Calibri" panose="020F0502020204030204" pitchFamily="34" charset="0"/>
                <a:ea typeface="+mn-ea"/>
                <a:cs typeface="+mn-cs"/>
              </a:rPr>
              <a:t>Bulk retrievals are the lowest-cost retrieval </a:t>
            </a:r>
            <a:r>
              <a:rPr lang="en-US" dirty="0">
                <a:latin typeface="Calibri" panose="020F0502020204030204" pitchFamily="34" charset="0"/>
              </a:rPr>
              <a:t>option in Amazon S3 Glacier. You can </a:t>
            </a:r>
            <a:r>
              <a:rPr lang="en-US" b="0" i="0" kern="1200" dirty="0">
                <a:solidFill>
                  <a:schemeClr val="tx1"/>
                </a:solidFill>
                <a:effectLst/>
                <a:latin typeface="Calibri" panose="020F0502020204030204" pitchFamily="34" charset="0"/>
                <a:ea typeface="+mn-ea"/>
                <a:cs typeface="+mn-cs"/>
              </a:rPr>
              <a:t>retrieve large amounts, even petabytes, of data inexpensively in a day. Bulk retrievals typically complete within 5–12 hours.</a:t>
            </a:r>
          </a:p>
          <a:p>
            <a:pPr marL="0" indent="0">
              <a:buFont typeface="Arial" panose="020B0604020202020204" pitchFamily="34" charset="0"/>
              <a:buNone/>
            </a:pPr>
            <a:endParaRPr lang="en-US" b="0" i="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r>
              <a:rPr lang="en-US" b="0" i="0" kern="1200" dirty="0">
                <a:solidFill>
                  <a:schemeClr val="tx1"/>
                </a:solidFill>
                <a:effectLst/>
                <a:latin typeface="Calibri" panose="020F0502020204030204" pitchFamily="34" charset="0"/>
                <a:ea typeface="+mn-ea"/>
                <a:cs typeface="+mn-cs"/>
              </a:rPr>
              <a:t>For more information about archive retrieval options, </a:t>
            </a:r>
            <a:r>
              <a:rPr lang="en-US" dirty="0">
                <a:latin typeface="Calibri" panose="020F0502020204030204" pitchFamily="34" charset="0"/>
              </a:rPr>
              <a:t>see “Archive Retrieval Options” in the </a:t>
            </a:r>
            <a:r>
              <a:rPr lang="en-US" i="1" dirty="0">
                <a:latin typeface="Calibri" panose="020F0502020204030204" pitchFamily="34" charset="0"/>
              </a:rPr>
              <a:t>Amazon Simple Storage Service User Guide</a:t>
            </a:r>
            <a:r>
              <a:rPr lang="en-US" i="0" dirty="0">
                <a:latin typeface="Calibri" panose="020F0502020204030204" pitchFamily="34" charset="0"/>
              </a:rPr>
              <a:t> at </a:t>
            </a:r>
            <a:r>
              <a:rPr lang="en-US" b="0" i="0" kern="1200" dirty="0">
                <a:solidFill>
                  <a:schemeClr val="tx1"/>
                </a:solidFill>
                <a:effectLst/>
                <a:latin typeface="Calibri" panose="020F0502020204030204" pitchFamily="34" charset="0"/>
                <a:ea typeface="+mn-ea"/>
                <a:cs typeface="+mn-cs"/>
              </a:rPr>
              <a:t> </a:t>
            </a:r>
            <a:r>
              <a:rPr lang="en-US" b="0" i="0" kern="1200" dirty="0">
                <a:solidFill>
                  <a:schemeClr val="tx1"/>
                </a:solidFill>
                <a:effectLst/>
                <a:latin typeface="Calibri" panose="020F0502020204030204" pitchFamily="34" charset="0"/>
                <a:ea typeface="+mn-ea"/>
                <a:cs typeface="+mn-cs"/>
                <a:hlinkClick r:id="rId3"/>
              </a:rPr>
              <a:t>https://docs.aws.amazon.com/AmazonS3/latest/userguide/restoring-objects-retrieval-options.html</a:t>
            </a:r>
            <a:r>
              <a:rPr lang="en-US" b="0" i="0" kern="1200" dirty="0">
                <a:solidFill>
                  <a:schemeClr val="tx1"/>
                </a:solidFill>
                <a:effectLst/>
                <a:latin typeface="Calibri" panose="020F0502020204030204" pitchFamily="34" charset="0"/>
                <a:ea typeface="+mn-ea"/>
                <a:cs typeface="+mn-cs"/>
              </a:rPr>
              <a:t>.</a:t>
            </a:r>
          </a:p>
        </p:txBody>
      </p:sp>
    </p:spTree>
    <p:extLst>
      <p:ext uri="{BB962C8B-B14F-4D97-AF65-F5344CB8AC3E}">
        <p14:creationId xmlns:p14="http://schemas.microsoft.com/office/powerpoint/2010/main" val="224520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12248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1631842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 </a:t>
            </a:r>
          </a:p>
          <a:p>
            <a:pPr marL="0" indent="0">
              <a:buNone/>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98745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50681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As costs for cloud resources climb, you are asked to develop a plan to optimize data storage and data lifecycle management. This plan must include classifying data. You also need to establish lifecycle storage rules according to the data classification and plan for backup and recovery scenarios.</a:t>
            </a:r>
          </a:p>
        </p:txBody>
      </p:sp>
    </p:spTree>
    <p:extLst>
      <p:ext uri="{BB962C8B-B14F-4D97-AF65-F5344CB8AC3E}">
        <p14:creationId xmlns:p14="http://schemas.microsoft.com/office/powerpoint/2010/main" val="396021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61919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r>
              <a:rPr lang="en-US" b="0" dirty="0">
                <a:latin typeface="Calibri" panose="020F0502020204030204" pitchFamily="34" charset="0"/>
              </a:rPr>
              <a:t>In Module 12, you were primarily concerned with the storage used by your Amazon Elastic Compute Cloud (Amazon EC2) compute instances and the day-to-day operational issues. These issues are related to ensuring that the instances have the necessary storage performance capacity and data-protection safeguards to ensure smooth compute functionality. The data stored, accessed, and processed locally by your EC2 instances is usually data that is undergoing frequent changes.</a:t>
            </a:r>
          </a:p>
          <a:p>
            <a:endParaRPr lang="en-US" b="0" dirty="0">
              <a:latin typeface="Calibri" panose="020F0502020204030204" pitchFamily="34" charset="0"/>
            </a:endParaRPr>
          </a:p>
          <a:p>
            <a:r>
              <a:rPr lang="en-US" b="0" dirty="0">
                <a:latin typeface="Calibri" panose="020F0502020204030204" pitchFamily="34" charset="0"/>
              </a:rPr>
              <a:t>For the rest of this module, we will focus on more long-term, lower-cost storage options, which are provided by Amazon Simple Storage Service (Amazon S3).  </a:t>
            </a:r>
          </a:p>
          <a:p>
            <a:endParaRPr lang="en-US" b="0" baseline="0" dirty="0">
              <a:latin typeface="Calibri" panose="020F0502020204030204" pitchFamily="34" charset="0"/>
            </a:endParaRPr>
          </a:p>
          <a:p>
            <a:r>
              <a:rPr lang="en-US" b="0" baseline="0" dirty="0">
                <a:latin typeface="Calibri" panose="020F0502020204030204" pitchFamily="34" charset="0"/>
              </a:rPr>
              <a:t>Amazon S3 provides highly available and durable storage of data that is primarily static. This is not data that is undergoing frequent changes due to the requirements of your applications. Instead, it is data that many users or applications might need to retrieve, download, and process locally. </a:t>
            </a:r>
          </a:p>
          <a:p>
            <a:endParaRPr lang="en-US" dirty="0">
              <a:latin typeface="Calibri" panose="020F0502020204030204" pitchFamily="34" charset="0"/>
            </a:endParaRPr>
          </a:p>
          <a:p>
            <a:r>
              <a:rPr lang="en-US" b="0" baseline="0" dirty="0">
                <a:latin typeface="Calibri" panose="020F0502020204030204" pitchFamily="34" charset="0"/>
              </a:rPr>
              <a:t>Amazon S3 and Amazon Simple Storage Service Glacier (Amazon S3 Glacier) also provide low-cost storage solutions for storing snapshots and other data backup and recovery solutions.</a:t>
            </a:r>
          </a:p>
        </p:txBody>
      </p:sp>
    </p:spTree>
    <p:extLst>
      <p:ext uri="{BB962C8B-B14F-4D97-AF65-F5344CB8AC3E}">
        <p14:creationId xmlns:p14="http://schemas.microsoft.com/office/powerpoint/2010/main" val="354240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0" i="0" kern="1200" dirty="0">
                <a:solidFill>
                  <a:schemeClr val="tx1"/>
                </a:solidFill>
                <a:effectLst/>
                <a:latin typeface="Calibri" panose="020F0502020204030204" pitchFamily="34" charset="0"/>
                <a:ea typeface="+mn-ea"/>
                <a:cs typeface="+mn-cs"/>
              </a:rPr>
              <a:t>For Amazon Elastic Block Store (Amazon EBS) volumes, you are responsible for setting up snapshots to replicate your Amazon EC2 data. By contrast, Amazon S3 automatically copies your data to other Amazon Web Services (AWS) Availability Zones in an AWS Region without any intervention from you.  </a:t>
            </a: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You can set up replication rules that create additional copies of your data to ensure increased availability and accessibility. You can automate the copying of an S3 bucket’s contents to a secondary bucket in the same Region. You can also copy its contents to a different Region, where the data will again be replicated across the Availability Zones in that Region. You can use S3 Cross-Region Replication (CRR) to increase fault tolerance and reduce latency for users in other Regions. You can s</a:t>
            </a:r>
            <a:r>
              <a:rPr lang="en-US" dirty="0">
                <a:latin typeface="Calibri" panose="020F0502020204030204" pitchFamily="34" charset="0"/>
              </a:rPr>
              <a:t>et up r</a:t>
            </a:r>
            <a:r>
              <a:rPr lang="en-US" b="0" i="0" kern="1200" dirty="0">
                <a:solidFill>
                  <a:schemeClr val="tx1"/>
                </a:solidFill>
                <a:effectLst/>
                <a:latin typeface="Calibri" panose="020F0502020204030204" pitchFamily="34" charset="0"/>
                <a:ea typeface="+mn-ea"/>
                <a:cs typeface="+mn-cs"/>
              </a:rPr>
              <a:t>eplication rules through the Amazon S3 console, as shown here.</a:t>
            </a: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After the replication rule is in place, no further action on your part is needed. Every time a new object is placed in the S3 bucket, it is replicated according to the rule.   </a:t>
            </a:r>
          </a:p>
          <a:p>
            <a:endParaRPr lang="en-US" b="0" i="0" kern="1200" dirty="0">
              <a:solidFill>
                <a:schemeClr val="tx1"/>
              </a:solidFill>
              <a:effectLst/>
              <a:latin typeface="Calibri" panose="020F0502020204030204" pitchFamily="34" charset="0"/>
              <a:ea typeface="+mn-ea"/>
              <a:cs typeface="+mn-cs"/>
            </a:endParaRPr>
          </a:p>
          <a:p>
            <a:r>
              <a:rPr lang="en-US" b="0" i="0" kern="1200" dirty="0">
                <a:solidFill>
                  <a:schemeClr val="tx1"/>
                </a:solidFill>
                <a:effectLst/>
                <a:latin typeface="Calibri" panose="020F0502020204030204" pitchFamily="34" charset="0"/>
                <a:ea typeface="+mn-ea"/>
                <a:cs typeface="+mn-cs"/>
              </a:rPr>
              <a:t>For more information,</a:t>
            </a:r>
            <a:r>
              <a:rPr lang="en-US" b="0" i="0" kern="1200" baseline="0" dirty="0">
                <a:solidFill>
                  <a:schemeClr val="tx1"/>
                </a:solidFill>
                <a:effectLst/>
                <a:latin typeface="Calibri" panose="020F0502020204030204" pitchFamily="34" charset="0"/>
                <a:ea typeface="+mn-ea"/>
                <a:cs typeface="+mn-cs"/>
              </a:rPr>
              <a:t> </a:t>
            </a:r>
            <a:r>
              <a:rPr lang="en-US" dirty="0">
                <a:latin typeface="Calibri" panose="020F0502020204030204" pitchFamily="34" charset="0"/>
              </a:rPr>
              <a:t>see “When to Use Cross-Region Replication” in the </a:t>
            </a:r>
            <a:r>
              <a:rPr lang="en-US" i="1" dirty="0">
                <a:latin typeface="Calibri" panose="020F0502020204030204" pitchFamily="34" charset="0"/>
              </a:rPr>
              <a:t>Amazon Simple Storage Service User Guide </a:t>
            </a:r>
            <a:r>
              <a:rPr lang="en-US" i="0" dirty="0">
                <a:latin typeface="Calibri" panose="020F0502020204030204" pitchFamily="34" charset="0"/>
              </a:rPr>
              <a:t>at </a:t>
            </a:r>
            <a:r>
              <a:rPr lang="en-US" b="0" i="0" kern="1200" dirty="0">
                <a:solidFill>
                  <a:schemeClr val="tx1"/>
                </a:solidFill>
                <a:effectLst/>
                <a:latin typeface="Calibri" panose="020F0502020204030204" pitchFamily="34" charset="0"/>
                <a:ea typeface="+mn-ea"/>
                <a:cs typeface="+mn-cs"/>
                <a:hlinkClick r:id="rId3"/>
              </a:rPr>
              <a:t>https://docs.aws.amazon.com/AmazonS3/latest/dev/replication.html#crr-scenario</a:t>
            </a:r>
            <a:r>
              <a:rPr lang="en-US" b="0" i="0" kern="1200" dirty="0">
                <a:solidFill>
                  <a:schemeClr val="tx1"/>
                </a:solidFill>
                <a:effectLst/>
                <a:latin typeface="Calibri" panose="020F0502020204030204" pitchFamily="34" charset="0"/>
                <a:ea typeface="+mn-ea"/>
                <a:cs typeface="+mn-cs"/>
              </a:rPr>
              <a:t>.</a:t>
            </a:r>
          </a:p>
        </p:txBody>
      </p:sp>
    </p:spTree>
    <p:extLst>
      <p:ext uri="{BB962C8B-B14F-4D97-AF65-F5344CB8AC3E}">
        <p14:creationId xmlns:p14="http://schemas.microsoft.com/office/powerpoint/2010/main" val="110808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S3 Block Public Access prevents the application of any settings that allow public access to data in S3 buckets. You can configure S3 Block Public Access settings for an individual S3 bucket or for all the buckets in your account. </a:t>
            </a:r>
          </a:p>
          <a:p>
            <a:endParaRPr lang="en-US" b="0" i="0" kern="1200" baseline="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Block</a:t>
            </a:r>
            <a:r>
              <a:rPr lang="en-US" b="1" i="0" kern="1200" baseline="0" dirty="0">
                <a:solidFill>
                  <a:schemeClr val="tx1"/>
                </a:solidFill>
                <a:effectLst/>
                <a:latin typeface="Calibri" panose="020F0502020204030204" pitchFamily="34" charset="0"/>
                <a:ea typeface="+mn-ea"/>
                <a:cs typeface="+mn-cs"/>
              </a:rPr>
              <a:t> </a:t>
            </a:r>
            <a:r>
              <a:rPr lang="en-US" b="1" i="1" kern="1200" baseline="0" dirty="0">
                <a:solidFill>
                  <a:schemeClr val="tx1"/>
                </a:solidFill>
                <a:effectLst/>
                <a:latin typeface="Calibri" panose="020F0502020204030204" pitchFamily="34" charset="0"/>
                <a:ea typeface="+mn-ea"/>
                <a:cs typeface="+mn-cs"/>
              </a:rPr>
              <a:t>all</a:t>
            </a:r>
            <a:r>
              <a:rPr lang="en-US" b="1" i="0" kern="1200" baseline="0" dirty="0">
                <a:solidFill>
                  <a:schemeClr val="tx1"/>
                </a:solidFill>
                <a:effectLst/>
                <a:latin typeface="Calibri" panose="020F0502020204030204" pitchFamily="34" charset="0"/>
                <a:ea typeface="+mn-ea"/>
                <a:cs typeface="+mn-cs"/>
              </a:rPr>
              <a:t> public access </a:t>
            </a:r>
            <a:r>
              <a:rPr lang="en-US" b="1" dirty="0">
                <a:latin typeface="Calibri" panose="020F0502020204030204" pitchFamily="34" charset="0"/>
              </a:rPr>
              <a:t>–</a:t>
            </a:r>
            <a:r>
              <a:rPr lang="en-US" b="1" i="0" kern="1200" baseline="0" dirty="0">
                <a:solidFill>
                  <a:schemeClr val="tx1"/>
                </a:solidFill>
                <a:effectLst/>
                <a:latin typeface="Calibri" panose="020F0502020204030204" pitchFamily="34" charset="0"/>
                <a:ea typeface="+mn-ea"/>
                <a:cs typeface="+mn-cs"/>
              </a:rPr>
              <a:t> </a:t>
            </a:r>
            <a:r>
              <a:rPr lang="en-US" dirty="0">
                <a:latin typeface="Calibri" panose="020F0502020204030204" pitchFamily="34" charset="0"/>
              </a:rPr>
              <a:t>Turning this setting on is the same as turning on all of the following four settings. Each of the settings is independent from the another.</a:t>
            </a:r>
            <a:endParaRPr lang="en-US" b="0" i="0" kern="1200" baseline="0" dirty="0">
              <a:solidFill>
                <a:schemeClr val="tx1"/>
              </a:solidFill>
              <a:effectLst/>
              <a:latin typeface="Calibri" panose="020F0502020204030204" pitchFamily="34" charset="0"/>
              <a:ea typeface="+mn-ea"/>
              <a:cs typeface="+mn-cs"/>
            </a:endParaRPr>
          </a:p>
          <a:p>
            <a:endParaRPr lang="en-US" b="1" i="0" kern="120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Block public</a:t>
            </a:r>
            <a:r>
              <a:rPr lang="en-US" b="1" i="0" kern="1200" baseline="0" dirty="0">
                <a:solidFill>
                  <a:schemeClr val="tx1"/>
                </a:solidFill>
                <a:effectLst/>
                <a:latin typeface="Calibri" panose="020F0502020204030204" pitchFamily="34" charset="0"/>
                <a:ea typeface="+mn-ea"/>
                <a:cs typeface="+mn-cs"/>
              </a:rPr>
              <a:t> access to buckets and objects granted through </a:t>
            </a:r>
            <a:r>
              <a:rPr lang="en-US" b="1" i="1" kern="1200" baseline="0" dirty="0">
                <a:solidFill>
                  <a:schemeClr val="tx1"/>
                </a:solidFill>
                <a:effectLst/>
                <a:latin typeface="Calibri" panose="020F0502020204030204" pitchFamily="34" charset="0"/>
                <a:ea typeface="+mn-ea"/>
                <a:cs typeface="+mn-cs"/>
              </a:rPr>
              <a:t>new</a:t>
            </a:r>
            <a:r>
              <a:rPr lang="en-US" b="1" i="0" kern="1200" baseline="0" dirty="0">
                <a:solidFill>
                  <a:schemeClr val="tx1"/>
                </a:solidFill>
                <a:effectLst/>
                <a:latin typeface="Calibri" panose="020F0502020204030204" pitchFamily="34" charset="0"/>
                <a:ea typeface="+mn-ea"/>
                <a:cs typeface="+mn-cs"/>
              </a:rPr>
              <a:t> access control lists (ACLs)</a:t>
            </a:r>
            <a:r>
              <a:rPr lang="en-US" b="1" i="0" kern="1200" dirty="0">
                <a:solidFill>
                  <a:schemeClr val="tx1"/>
                </a:solidFill>
                <a:effectLst/>
                <a:latin typeface="Calibri" panose="020F0502020204030204" pitchFamily="34" charset="0"/>
                <a:ea typeface="+mn-ea"/>
                <a:cs typeface="+mn-cs"/>
              </a:rPr>
              <a:t> –</a:t>
            </a:r>
            <a:r>
              <a:rPr lang="en-US" b="0" i="0" kern="1200" dirty="0">
                <a:solidFill>
                  <a:schemeClr val="tx1"/>
                </a:solidFill>
                <a:effectLst/>
                <a:latin typeface="Calibri" panose="020F0502020204030204" pitchFamily="34" charset="0"/>
                <a:ea typeface="+mn-ea"/>
                <a:cs typeface="+mn-cs"/>
              </a:rPr>
              <a:t> Amazon </a:t>
            </a:r>
            <a:r>
              <a:rPr lang="en-US" dirty="0">
                <a:latin typeface="Calibri" panose="020F0502020204030204" pitchFamily="34" charset="0"/>
              </a:rPr>
              <a:t>S3 blocks public access permissions applied to newly added buckets or objects. It prevents the creation of new public ACLs for existing buckets and objects. The setting does not modify any existing permissions that allow public access to Amazon S3 resources using ACLs. </a:t>
            </a:r>
          </a:p>
          <a:p>
            <a:endParaRPr lang="en-US" b="0" i="0" kern="120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Block public</a:t>
            </a:r>
            <a:r>
              <a:rPr lang="en-US" b="1" i="0" kern="1200" baseline="0" dirty="0">
                <a:solidFill>
                  <a:schemeClr val="tx1"/>
                </a:solidFill>
                <a:effectLst/>
                <a:latin typeface="Calibri" panose="020F0502020204030204" pitchFamily="34" charset="0"/>
                <a:ea typeface="+mn-ea"/>
                <a:cs typeface="+mn-cs"/>
              </a:rPr>
              <a:t> access to buckets and objects granted through </a:t>
            </a:r>
            <a:r>
              <a:rPr lang="en-US" b="1" i="1" kern="1200" baseline="0" dirty="0">
                <a:solidFill>
                  <a:schemeClr val="tx1"/>
                </a:solidFill>
                <a:effectLst/>
                <a:latin typeface="Calibri" panose="020F0502020204030204" pitchFamily="34" charset="0"/>
                <a:ea typeface="+mn-ea"/>
                <a:cs typeface="+mn-cs"/>
              </a:rPr>
              <a:t>any</a:t>
            </a:r>
            <a:r>
              <a:rPr lang="en-US" b="1" i="0" kern="1200" baseline="0" dirty="0">
                <a:solidFill>
                  <a:schemeClr val="tx1"/>
                </a:solidFill>
                <a:effectLst/>
                <a:latin typeface="Calibri" panose="020F0502020204030204" pitchFamily="34" charset="0"/>
                <a:ea typeface="+mn-ea"/>
                <a:cs typeface="+mn-cs"/>
              </a:rPr>
              <a:t> access control lists (ACLs)</a:t>
            </a:r>
            <a:r>
              <a:rPr lang="en-US" b="0" i="0" kern="1200" dirty="0">
                <a:solidFill>
                  <a:schemeClr val="tx1"/>
                </a:solidFill>
                <a:effectLst/>
                <a:latin typeface="Calibri" panose="020F0502020204030204" pitchFamily="34" charset="0"/>
                <a:ea typeface="+mn-ea"/>
                <a:cs typeface="+mn-cs"/>
              </a:rPr>
              <a:t> </a:t>
            </a:r>
            <a:r>
              <a:rPr lang="en-US" b="1" i="0" kern="1200" dirty="0">
                <a:solidFill>
                  <a:schemeClr val="tx1"/>
                </a:solidFill>
                <a:effectLst/>
                <a:latin typeface="Calibri" panose="020F0502020204030204" pitchFamily="34" charset="0"/>
                <a:ea typeface="+mn-ea"/>
                <a:cs typeface="+mn-cs"/>
              </a:rPr>
              <a:t>–</a:t>
            </a:r>
            <a:r>
              <a:rPr lang="en-US" b="0" i="0" kern="1200" dirty="0">
                <a:solidFill>
                  <a:schemeClr val="tx1"/>
                </a:solidFill>
                <a:effectLst/>
                <a:latin typeface="Calibri" panose="020F0502020204030204" pitchFamily="34" charset="0"/>
                <a:ea typeface="+mn-ea"/>
                <a:cs typeface="+mn-cs"/>
              </a:rPr>
              <a:t> Amazon </a:t>
            </a:r>
            <a:r>
              <a:rPr lang="en-US" dirty="0">
                <a:latin typeface="Calibri" panose="020F0502020204030204" pitchFamily="34" charset="0"/>
              </a:rPr>
              <a:t>S3 ignores all ACLs that grant public access to buckets and objects.</a:t>
            </a:r>
            <a:r>
              <a:rPr lang="en-US" b="0" i="0" kern="1200" dirty="0">
                <a:solidFill>
                  <a:schemeClr val="tx1"/>
                </a:solidFill>
                <a:effectLst/>
                <a:latin typeface="Calibri" panose="020F0502020204030204" pitchFamily="34" charset="0"/>
                <a:ea typeface="+mn-ea"/>
                <a:cs typeface="+mn-cs"/>
              </a:rPr>
              <a:t> This setting overrides any current or future public access settings for current and future objects in the bucket. </a:t>
            </a:r>
          </a:p>
          <a:p>
            <a:endParaRPr lang="en-US" b="0" i="0" kern="120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Block public</a:t>
            </a:r>
            <a:r>
              <a:rPr lang="en-US" b="1" i="0" kern="1200" baseline="0" dirty="0">
                <a:solidFill>
                  <a:schemeClr val="tx1"/>
                </a:solidFill>
                <a:effectLst/>
                <a:latin typeface="Calibri" panose="020F0502020204030204" pitchFamily="34" charset="0"/>
                <a:ea typeface="+mn-ea"/>
                <a:cs typeface="+mn-cs"/>
              </a:rPr>
              <a:t> access to buckets and objects granted through </a:t>
            </a:r>
            <a:r>
              <a:rPr lang="en-US" b="1" i="1" kern="1200" baseline="0" dirty="0">
                <a:solidFill>
                  <a:schemeClr val="tx1"/>
                </a:solidFill>
                <a:effectLst/>
                <a:latin typeface="Calibri" panose="020F0502020204030204" pitchFamily="34" charset="0"/>
                <a:ea typeface="+mn-ea"/>
                <a:cs typeface="+mn-cs"/>
              </a:rPr>
              <a:t>new</a:t>
            </a:r>
            <a:r>
              <a:rPr lang="en-US" b="1" i="0" kern="1200" baseline="0" dirty="0">
                <a:solidFill>
                  <a:schemeClr val="tx1"/>
                </a:solidFill>
                <a:effectLst/>
                <a:latin typeface="Calibri" panose="020F0502020204030204" pitchFamily="34" charset="0"/>
                <a:ea typeface="+mn-ea"/>
                <a:cs typeface="+mn-cs"/>
              </a:rPr>
              <a:t> public bucket or access point policies </a:t>
            </a:r>
            <a:r>
              <a:rPr lang="en-US" b="1" i="0" kern="1200" dirty="0">
                <a:solidFill>
                  <a:schemeClr val="tx1"/>
                </a:solidFill>
                <a:effectLst/>
                <a:latin typeface="Calibri" panose="020F0502020204030204" pitchFamily="34" charset="0"/>
                <a:ea typeface="+mn-ea"/>
                <a:cs typeface="+mn-cs"/>
              </a:rPr>
              <a:t>–</a:t>
            </a:r>
            <a:r>
              <a:rPr lang="en-US" b="0" i="0" kern="1200" dirty="0">
                <a:solidFill>
                  <a:schemeClr val="tx1"/>
                </a:solidFill>
                <a:effectLst/>
                <a:latin typeface="Calibri" panose="020F0502020204030204" pitchFamily="34" charset="0"/>
                <a:ea typeface="+mn-ea"/>
                <a:cs typeface="+mn-cs"/>
              </a:rPr>
              <a:t> Amazon </a:t>
            </a:r>
            <a:r>
              <a:rPr lang="en-US" dirty="0">
                <a:latin typeface="Calibri" panose="020F0502020204030204" pitchFamily="34" charset="0"/>
              </a:rPr>
              <a:t>S3 blocks new bucket and access point policies that grant public access to buckets and objects. This setting does not modify any existing policies that allow public access to Amazon S3 resources.</a:t>
            </a:r>
          </a:p>
          <a:p>
            <a:endParaRPr lang="en-US" b="0" i="0" kern="120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Block public and cross-account access to buckets and objects through</a:t>
            </a:r>
            <a:r>
              <a:rPr lang="en-US" b="1" i="0" kern="1200" baseline="0" dirty="0">
                <a:solidFill>
                  <a:schemeClr val="tx1"/>
                </a:solidFill>
                <a:effectLst/>
                <a:latin typeface="Calibri" panose="020F0502020204030204" pitchFamily="34" charset="0"/>
                <a:ea typeface="+mn-ea"/>
                <a:cs typeface="+mn-cs"/>
              </a:rPr>
              <a:t> </a:t>
            </a:r>
            <a:r>
              <a:rPr lang="en-US" b="1" i="1" kern="1200" baseline="0" dirty="0">
                <a:solidFill>
                  <a:schemeClr val="tx1"/>
                </a:solidFill>
                <a:effectLst/>
                <a:latin typeface="Calibri" panose="020F0502020204030204" pitchFamily="34" charset="0"/>
                <a:ea typeface="+mn-ea"/>
                <a:cs typeface="+mn-cs"/>
              </a:rPr>
              <a:t>any</a:t>
            </a:r>
            <a:r>
              <a:rPr lang="en-US" b="1" i="0" kern="1200" baseline="0" dirty="0">
                <a:solidFill>
                  <a:schemeClr val="tx1"/>
                </a:solidFill>
                <a:effectLst/>
                <a:latin typeface="Calibri" panose="020F0502020204030204" pitchFamily="34" charset="0"/>
                <a:ea typeface="+mn-ea"/>
                <a:cs typeface="+mn-cs"/>
              </a:rPr>
              <a:t> public bucket or access point </a:t>
            </a:r>
            <a:r>
              <a:rPr lang="en-US" b="1" i="0" kern="1200" dirty="0">
                <a:solidFill>
                  <a:schemeClr val="tx1"/>
                </a:solidFill>
                <a:effectLst/>
                <a:latin typeface="Calibri" panose="020F0502020204030204" pitchFamily="34" charset="0"/>
                <a:ea typeface="+mn-ea"/>
                <a:cs typeface="+mn-cs"/>
              </a:rPr>
              <a:t>policies</a:t>
            </a:r>
            <a:r>
              <a:rPr lang="en-US" b="0" i="0" kern="1200" dirty="0">
                <a:solidFill>
                  <a:schemeClr val="tx1"/>
                </a:solidFill>
                <a:effectLst/>
                <a:latin typeface="Calibri" panose="020F0502020204030204" pitchFamily="34" charset="0"/>
                <a:ea typeface="+mn-ea"/>
                <a:cs typeface="+mn-cs"/>
              </a:rPr>
              <a:t> </a:t>
            </a:r>
            <a:r>
              <a:rPr lang="en-US" b="1" i="0" kern="1200" dirty="0">
                <a:solidFill>
                  <a:schemeClr val="tx1"/>
                </a:solidFill>
                <a:effectLst/>
                <a:latin typeface="Calibri" panose="020F0502020204030204" pitchFamily="34" charset="0"/>
                <a:ea typeface="+mn-ea"/>
                <a:cs typeface="+mn-cs"/>
              </a:rPr>
              <a:t>–</a:t>
            </a:r>
            <a:r>
              <a:rPr lang="en-US" b="0" i="0" kern="1200" dirty="0">
                <a:solidFill>
                  <a:schemeClr val="tx1"/>
                </a:solidFill>
                <a:effectLst/>
                <a:latin typeface="Calibri" panose="020F0502020204030204" pitchFamily="34" charset="0"/>
                <a:ea typeface="+mn-ea"/>
                <a:cs typeface="+mn-cs"/>
              </a:rPr>
              <a:t> Amazon </a:t>
            </a:r>
            <a:r>
              <a:rPr lang="en-US" dirty="0">
                <a:latin typeface="Calibri" panose="020F0502020204030204" pitchFamily="34" charset="0"/>
              </a:rPr>
              <a:t>S3 ignores public and cross-account access for buckets or access points with policies that grant public access to buckets and objects.</a:t>
            </a:r>
          </a:p>
          <a:p>
            <a:endParaRPr lang="en-US" dirty="0">
              <a:latin typeface="Calibri" panose="020F0502020204030204" pitchFamily="34" charset="0"/>
            </a:endParaRPr>
          </a:p>
          <a:p>
            <a:r>
              <a:rPr lang="en-US" dirty="0">
                <a:latin typeface="Calibri" panose="020F0502020204030204" pitchFamily="34" charset="0"/>
              </a:rPr>
              <a:t>For information, see “Blocking Public Access to Your Amazon S3 Storage” in the </a:t>
            </a:r>
            <a:r>
              <a:rPr lang="en-US" i="1" dirty="0">
                <a:latin typeface="Calibri" panose="020F0502020204030204" pitchFamily="34" charset="0"/>
              </a:rPr>
              <a:t>Amazon Simple Storage Service User Guide </a:t>
            </a:r>
            <a:r>
              <a:rPr lang="en-US" i="0" dirty="0">
                <a:latin typeface="Calibri" panose="020F0502020204030204" pitchFamily="34" charset="0"/>
              </a:rPr>
              <a:t>at</a:t>
            </a:r>
            <a:r>
              <a:rPr lang="en-US" i="1" dirty="0">
                <a:latin typeface="Calibri" panose="020F0502020204030204" pitchFamily="34" charset="0"/>
              </a:rPr>
              <a:t> </a:t>
            </a:r>
            <a:r>
              <a:rPr lang="en-US" dirty="0">
                <a:latin typeface="Calibri" panose="020F0502020204030204" pitchFamily="34" charset="0"/>
                <a:hlinkClick r:id="rId3"/>
              </a:rPr>
              <a:t>https://docs.aws.amazon.com/AmazonS3/latest/dev/access-control-block-public-access.html</a:t>
            </a:r>
            <a:r>
              <a:rPr lang="en-US" dirty="0">
                <a:latin typeface="Calibri" panose="020F0502020204030204" pitchFamily="34" charset="0"/>
              </a:rPr>
              <a:t>.</a:t>
            </a:r>
            <a:endParaRPr lang="en-US" i="1" baseline="0" dirty="0">
              <a:latin typeface="Calibri" panose="020F0502020204030204" pitchFamily="34" charset="0"/>
            </a:endParaRPr>
          </a:p>
        </p:txBody>
      </p:sp>
    </p:spTree>
    <p:extLst>
      <p:ext uri="{BB962C8B-B14F-4D97-AF65-F5344CB8AC3E}">
        <p14:creationId xmlns:p14="http://schemas.microsoft.com/office/powerpoint/2010/main" val="371434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Access Analyzer for S3 alerts you to S3 buckets that allow access to anyone on the internet or other AWS accounts, including AWS accounts outside of your organization. For each public or shared bucket, you receive findings into the source and level of public or shared access. For example, Access Analyzer for S3 might show that a bucket has read or write access provided through a bucket ACL, a bucket policy, or an access point policy. Armed with this knowledge, you can take immediate and precise corrective action to restore your bucket access to what you intended. </a:t>
            </a:r>
          </a:p>
          <a:p>
            <a:endParaRPr lang="en-US" dirty="0">
              <a:latin typeface="Calibri" panose="020F0502020204030204" pitchFamily="34" charset="0"/>
            </a:endParaRPr>
          </a:p>
          <a:p>
            <a:r>
              <a:rPr lang="en-US" dirty="0">
                <a:latin typeface="Calibri" panose="020F0502020204030204" pitchFamily="34" charset="0"/>
              </a:rPr>
              <a:t>For more</a:t>
            </a:r>
            <a:r>
              <a:rPr lang="en-US" baseline="0" dirty="0">
                <a:latin typeface="Calibri" panose="020F0502020204030204" pitchFamily="34" charset="0"/>
              </a:rPr>
              <a:t> information</a:t>
            </a:r>
            <a:r>
              <a:rPr lang="en-US" dirty="0">
                <a:latin typeface="Calibri" panose="020F0502020204030204" pitchFamily="34" charset="0"/>
              </a:rPr>
              <a:t>, see “Reviewing Bucket Access Using IAM Access Analyzer for S3” in the </a:t>
            </a:r>
            <a:r>
              <a:rPr lang="en-US" i="1" dirty="0">
                <a:latin typeface="Calibri" panose="020F0502020204030204" pitchFamily="34" charset="0"/>
              </a:rPr>
              <a:t>Amazon Simple Storage Service User Guide </a:t>
            </a:r>
            <a:r>
              <a:rPr lang="en-US" i="0" dirty="0">
                <a:latin typeface="Calibri" panose="020F0502020204030204" pitchFamily="34" charset="0"/>
              </a:rPr>
              <a:t>at</a:t>
            </a:r>
            <a:r>
              <a:rPr lang="en-US" i="1" dirty="0">
                <a:latin typeface="Calibri" panose="020F0502020204030204" pitchFamily="34" charset="0"/>
              </a:rPr>
              <a:t> </a:t>
            </a:r>
            <a:r>
              <a:rPr lang="en-US" baseline="0" dirty="0">
                <a:latin typeface="Calibri" panose="020F0502020204030204" pitchFamily="34" charset="0"/>
                <a:hlinkClick r:id="rId3"/>
              </a:rPr>
              <a:t>https://docs.aws.amazon.com/AmazonS3/latest/user-guide/access-analyzer.html</a:t>
            </a:r>
            <a:r>
              <a:rPr lang="en-US" baseline="0" dirty="0">
                <a:latin typeface="Calibri" panose="020F0502020204030204" pitchFamily="34" charset="0"/>
              </a:rPr>
              <a:t>.</a:t>
            </a:r>
          </a:p>
        </p:txBody>
      </p:sp>
    </p:spTree>
    <p:extLst>
      <p:ext uri="{BB962C8B-B14F-4D97-AF65-F5344CB8AC3E}">
        <p14:creationId xmlns:p14="http://schemas.microsoft.com/office/powerpoint/2010/main" val="37421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Server access logging provides detailed records for the requests that are made to a bucket. S3 Access Logs are useful for many applications. For example, access log information can be useful in security and access audits. It can also help you learn about your customer base and understand your Amazon S3 bill. </a:t>
            </a:r>
          </a:p>
          <a:p>
            <a:endParaRPr lang="en-US" dirty="0">
              <a:latin typeface="Calibri" panose="020F0502020204030204" pitchFamily="34" charset="0"/>
            </a:endParaRPr>
          </a:p>
          <a:p>
            <a:r>
              <a:rPr lang="en-US" dirty="0">
                <a:latin typeface="Calibri" panose="020F0502020204030204" pitchFamily="34" charset="0"/>
              </a:rPr>
              <a:t>For more information, see “Amazon S3 Server Access Log Format” in the </a:t>
            </a:r>
            <a:r>
              <a:rPr lang="en-US" i="1" dirty="0">
                <a:latin typeface="Calibri" panose="020F0502020204030204" pitchFamily="34" charset="0"/>
              </a:rPr>
              <a:t>Amazon Simple Storage Service User Guide </a:t>
            </a:r>
            <a:r>
              <a:rPr lang="en-US" i="0" dirty="0">
                <a:latin typeface="Calibri" panose="020F0502020204030204" pitchFamily="34" charset="0"/>
              </a:rPr>
              <a:t>at</a:t>
            </a:r>
            <a:r>
              <a:rPr lang="en-US" i="1" dirty="0">
                <a:latin typeface="Calibri" panose="020F0502020204030204" pitchFamily="34" charset="0"/>
              </a:rPr>
              <a:t> </a:t>
            </a:r>
            <a:r>
              <a:rPr lang="en-US" dirty="0">
                <a:latin typeface="Calibri" panose="020F0502020204030204" pitchFamily="34" charset="0"/>
                <a:hlinkClick r:id="rId3"/>
              </a:rPr>
              <a:t>https://docs.aws.amazon.com/AmazonS3/latest/dev/LogFormat.html</a:t>
            </a:r>
            <a:r>
              <a:rPr lang="en-US" dirty="0">
                <a:latin typeface="Calibri" panose="020F0502020204030204" pitchFamily="34" charset="0"/>
              </a:rPr>
              <a:t>.</a:t>
            </a:r>
          </a:p>
        </p:txBody>
      </p:sp>
    </p:spTree>
    <p:extLst>
      <p:ext uri="{BB962C8B-B14F-4D97-AF65-F5344CB8AC3E}">
        <p14:creationId xmlns:p14="http://schemas.microsoft.com/office/powerpoint/2010/main" val="242154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or Intr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9232F6EE-4B67-4345-A23C-59998C651704}"/>
              </a:ext>
            </a:extLst>
          </p:cNvPr>
          <p:cNvSpPr>
            <a:spLocks noGrp="1"/>
          </p:cNvSpPr>
          <p:nvPr>
            <p:ph type="body" idx="5" hasCustomPrompt="1"/>
          </p:nvPr>
        </p:nvSpPr>
        <p:spPr>
          <a:xfrm>
            <a:off x="1395765" y="587375"/>
            <a:ext cx="3110146" cy="480131"/>
          </a:xfrm>
          <a:noFill/>
        </p:spPr>
        <p:txBody>
          <a:bodyPr wrap="none" rtlCol="0">
            <a:noAutofit/>
          </a:bodyPr>
          <a:lstStyle>
            <a:lvl1pPr marL="0" indent="0" algn="ctr">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Welcome to</a:t>
            </a:r>
          </a:p>
        </p:txBody>
      </p:sp>
      <p:sp>
        <p:nvSpPr>
          <p:cNvPr id="9" name="Title">
            <a:extLst>
              <a:ext uri="{FF2B5EF4-FFF2-40B4-BE49-F238E27FC236}">
                <a16:creationId xmlns:a16="http://schemas.microsoft.com/office/drawing/2014/main" id="{4EEAFEA5-AD58-4F91-B983-55D7572F341D}"/>
              </a:ext>
            </a:extLst>
          </p:cNvPr>
          <p:cNvSpPr>
            <a:spLocks noGrp="1"/>
          </p:cNvSpPr>
          <p:nvPr>
            <p:ph type="title" idx="1" hasCustomPrompt="1"/>
          </p:nvPr>
        </p:nvSpPr>
        <p:spPr>
          <a:xfrm>
            <a:off x="228600" y="1179576"/>
            <a:ext cx="5440680" cy="3401568"/>
          </a:xfrm>
        </p:spPr>
        <p:txBody>
          <a:bodyPr anchor="t"/>
          <a:lstStyle>
            <a:lvl1pPr algn="ctr">
              <a:defRPr>
                <a:solidFill>
                  <a:schemeClr val="bg1"/>
                </a:solidFill>
              </a:defRPr>
            </a:lvl1pPr>
          </a:lstStyle>
          <a:p>
            <a:r>
              <a:rPr lang="en-US" dirty="0"/>
              <a:t>Enter course title</a:t>
            </a:r>
          </a:p>
        </p:txBody>
      </p:sp>
      <p:sp>
        <p:nvSpPr>
          <p:cNvPr id="6" name="Begin">
            <a:extLst>
              <a:ext uri="{FF2B5EF4-FFF2-40B4-BE49-F238E27FC236}">
                <a16:creationId xmlns:a16="http://schemas.microsoft.com/office/drawing/2014/main" id="{4C9D10C3-7B9B-40BA-98BE-153026F5FC64}"/>
              </a:ext>
            </a:extLst>
          </p:cNvPr>
          <p:cNvSpPr>
            <a:spLocks noGrp="1"/>
          </p:cNvSpPr>
          <p:nvPr>
            <p:ph type="body" idx="6" hasCustomPrompt="1"/>
          </p:nvPr>
        </p:nvSpPr>
        <p:spPr>
          <a:xfrm>
            <a:off x="470030" y="4884381"/>
            <a:ext cx="4961616" cy="523220"/>
          </a:xfrm>
          <a:noFill/>
        </p:spPr>
        <p:txBody>
          <a:bodyPr wrap="none" rtlCol="0">
            <a:noAutofit/>
          </a:bodyPr>
          <a:lstStyle>
            <a:lvl1pPr marL="0" indent="0">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This training will begin:</a:t>
            </a:r>
          </a:p>
        </p:txBody>
      </p:sp>
      <p:sp>
        <p:nvSpPr>
          <p:cNvPr id="2" name="TimeZone">
            <a:extLst>
              <a:ext uri="{FF2B5EF4-FFF2-40B4-BE49-F238E27FC236}">
                <a16:creationId xmlns:a16="http://schemas.microsoft.com/office/drawing/2014/main" id="{15FEBCEE-35B5-4CBC-BD60-FE197957D654}"/>
              </a:ext>
            </a:extLst>
          </p:cNvPr>
          <p:cNvSpPr>
            <a:spLocks noGrp="1"/>
          </p:cNvSpPr>
          <p:nvPr>
            <p:ph type="body" idx="2" hasCustomPrompt="1"/>
          </p:nvPr>
        </p:nvSpPr>
        <p:spPr>
          <a:xfrm>
            <a:off x="316713" y="5463827"/>
            <a:ext cx="5268251" cy="627245"/>
          </a:xfrm>
        </p:spPr>
        <p:txBody>
          <a:bodyPr anchor="t">
            <a:normAutofit/>
          </a:bodyPr>
          <a:lstStyle>
            <a:lvl1pPr marL="0" indent="0" algn="ctr">
              <a:buNone/>
              <a:defRPr sz="2000">
                <a:solidFill>
                  <a:schemeClr val="bg1"/>
                </a:solidFill>
                <a:latin typeface="+mn-lt"/>
                <a:ea typeface="Amazon Ember Display" panose="020F0603020204020204" pitchFamily="34" charset="0"/>
                <a:cs typeface="Amazon Ember Display" panose="020F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course start time and time zone</a:t>
            </a:r>
          </a:p>
        </p:txBody>
      </p:sp>
      <p:sp>
        <p:nvSpPr>
          <p:cNvPr id="7" name="Instructor">
            <a:extLst>
              <a:ext uri="{FF2B5EF4-FFF2-40B4-BE49-F238E27FC236}">
                <a16:creationId xmlns:a16="http://schemas.microsoft.com/office/drawing/2014/main" id="{BB33D3C1-5E97-49DF-AE65-C137387749BA}"/>
              </a:ext>
            </a:extLst>
          </p:cNvPr>
          <p:cNvSpPr>
            <a:spLocks noGrp="1"/>
          </p:cNvSpPr>
          <p:nvPr>
            <p:ph type="body" idx="7" hasCustomPrompt="1"/>
          </p:nvPr>
        </p:nvSpPr>
        <p:spPr>
          <a:xfrm>
            <a:off x="7641186" y="381721"/>
            <a:ext cx="4263440" cy="523220"/>
          </a:xfrm>
          <a:noFill/>
        </p:spPr>
        <p:txBody>
          <a:bodyPr wrap="none" rtlCol="0">
            <a:noAutofit/>
          </a:bodyPr>
          <a:lstStyle>
            <a:lvl1pPr marL="0" indent="0">
              <a:buNone/>
              <a:defRPr lang="en-US" dirty="0" smtClean="0">
                <a:solidFill>
                  <a:srgbClr val="232F3E"/>
                </a:solidFill>
                <a:latin typeface="+mn-lt"/>
                <a:ea typeface="Amazon Ember Display" panose="020F0603020204020204" pitchFamily="34" charset="0"/>
                <a:cs typeface="Amazon Ember Display" panose="020F0603020204020204" pitchFamily="34" charset="0"/>
              </a:defRPr>
            </a:lvl1pPr>
          </a:lstStyle>
          <a:p>
            <a:pPr marL="0" lvl="0"/>
            <a:r>
              <a:rPr lang="en-US" dirty="0"/>
              <a:t>Type: Your instructor is:</a:t>
            </a:r>
          </a:p>
        </p:txBody>
      </p:sp>
      <p:sp>
        <p:nvSpPr>
          <p:cNvPr id="22" name="Instructor Photo">
            <a:extLst>
              <a:ext uri="{FF2B5EF4-FFF2-40B4-BE49-F238E27FC236}">
                <a16:creationId xmlns:a16="http://schemas.microsoft.com/office/drawing/2014/main" id="{1271813C-5B30-4D24-8175-91D870333A95}"/>
              </a:ext>
              <a:ext uri="{C183D7F6-B498-43B3-948B-1728B52AA6E4}">
                <adec:decorative xmlns:adec="http://schemas.microsoft.com/office/drawing/2017/decorative" val="1"/>
              </a:ext>
            </a:extLst>
          </p:cNvPr>
          <p:cNvSpPr>
            <a:spLocks noGrp="1"/>
          </p:cNvSpPr>
          <p:nvPr>
            <p:ph idx="22" hasCustomPrompt="1"/>
          </p:nvPr>
        </p:nvSpPr>
        <p:spPr>
          <a:xfrm>
            <a:off x="6030786" y="440360"/>
            <a:ext cx="1584325"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Instructor photo</a:t>
            </a:r>
          </a:p>
        </p:txBody>
      </p:sp>
      <p:sp>
        <p:nvSpPr>
          <p:cNvPr id="3" name="Instructor Information">
            <a:extLst>
              <a:ext uri="{FF2B5EF4-FFF2-40B4-BE49-F238E27FC236}">
                <a16:creationId xmlns:a16="http://schemas.microsoft.com/office/drawing/2014/main" id="{09913C86-F9D2-40F4-BFE6-F0C9EF282B5E}"/>
              </a:ext>
            </a:extLst>
          </p:cNvPr>
          <p:cNvSpPr>
            <a:spLocks noGrp="1"/>
          </p:cNvSpPr>
          <p:nvPr>
            <p:ph type="body" idx="3" hasCustomPrompt="1"/>
          </p:nvPr>
        </p:nvSpPr>
        <p:spPr>
          <a:xfrm>
            <a:off x="7697977" y="1002529"/>
            <a:ext cx="4204461" cy="1021776"/>
          </a:xfrm>
        </p:spPr>
        <p:txBody>
          <a:bodyPr anchor="t">
            <a:normAutofit/>
          </a:bodyPr>
          <a:lstStyle>
            <a:lvl1pPr marL="0" indent="0" algn="l">
              <a:spcBef>
                <a:spcPts val="0"/>
              </a:spcBef>
              <a:spcAft>
                <a:spcPts val="0"/>
              </a:spcAft>
              <a:buNone/>
              <a:defRPr sz="2000">
                <a:solidFill>
                  <a:srgbClr val="232F3E"/>
                </a:solidFill>
                <a:latin typeface="+mn-lt"/>
                <a:ea typeface="Amazon Ember Display" panose="020F0603020204020204" pitchFamily="34" charset="0"/>
                <a:cs typeface="Amazon Ember Display" panose="020F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instructor name</a:t>
            </a:r>
            <a:br>
              <a:rPr lang="en-US" dirty="0"/>
            </a:br>
            <a:r>
              <a:rPr lang="en-US" dirty="0"/>
              <a:t>Instructor email address</a:t>
            </a:r>
            <a:br>
              <a:rPr lang="en-US" dirty="0"/>
            </a:br>
            <a:r>
              <a:rPr lang="en-US" dirty="0"/>
              <a:t>Instructor title</a:t>
            </a:r>
          </a:p>
        </p:txBody>
      </p:sp>
      <p:sp>
        <p:nvSpPr>
          <p:cNvPr id="23" name="Certifications Photo">
            <a:extLst>
              <a:ext uri="{FF2B5EF4-FFF2-40B4-BE49-F238E27FC236}">
                <a16:creationId xmlns:a16="http://schemas.microsoft.com/office/drawing/2014/main" id="{5EC4E533-CE33-4590-A00C-A2DC85ACB3BF}"/>
              </a:ext>
              <a:ext uri="{C183D7F6-B498-43B3-948B-1728B52AA6E4}">
                <adec:decorative xmlns:adec="http://schemas.microsoft.com/office/drawing/2017/decorative" val="1"/>
              </a:ext>
            </a:extLst>
          </p:cNvPr>
          <p:cNvSpPr>
            <a:spLocks noGrp="1"/>
          </p:cNvSpPr>
          <p:nvPr>
            <p:ph idx="23" hasCustomPrompt="1"/>
          </p:nvPr>
        </p:nvSpPr>
        <p:spPr>
          <a:xfrm>
            <a:off x="6004559" y="2255896"/>
            <a:ext cx="5897880"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Placeholder for instructor certification icon image</a:t>
            </a:r>
          </a:p>
        </p:txBody>
      </p:sp>
      <p:sp>
        <p:nvSpPr>
          <p:cNvPr id="8" name="Connect">
            <a:extLst>
              <a:ext uri="{FF2B5EF4-FFF2-40B4-BE49-F238E27FC236}">
                <a16:creationId xmlns:a16="http://schemas.microsoft.com/office/drawing/2014/main" id="{184A9DBC-1B09-48A1-9B47-4CDF5BCBF7AC}"/>
              </a:ext>
            </a:extLst>
          </p:cNvPr>
          <p:cNvSpPr>
            <a:spLocks noGrp="1"/>
          </p:cNvSpPr>
          <p:nvPr>
            <p:ph type="body" idx="8" hasCustomPrompt="1"/>
          </p:nvPr>
        </p:nvSpPr>
        <p:spPr>
          <a:xfrm>
            <a:off x="6004560" y="4172310"/>
            <a:ext cx="5897880" cy="587703"/>
          </a:xfrm>
          <a:noFill/>
        </p:spPr>
        <p:txBody>
          <a:bodyPr wrap="none" rtlCol="0">
            <a:noAutofit/>
          </a:bodyPr>
          <a:lstStyle>
            <a:lvl1pPr marL="0" indent="0">
              <a:buNone/>
              <a:defRPr lang="en-US" dirty="0" smtClean="0">
                <a:solidFill>
                  <a:srgbClr val="232F3E"/>
                </a:solidFill>
                <a:latin typeface="+mn-lt"/>
                <a:ea typeface="Amazon Ember Display" panose="020F0603020204020204" pitchFamily="34" charset="0"/>
                <a:cs typeface="Amazon Ember Display" panose="020F0603020204020204" pitchFamily="34" charset="0"/>
              </a:defRPr>
            </a:lvl1pPr>
          </a:lstStyle>
          <a:p>
            <a:pPr marL="0" lvl="0"/>
            <a:r>
              <a:rPr lang="en-US" dirty="0"/>
              <a:t>Type: Important information</a:t>
            </a:r>
          </a:p>
        </p:txBody>
      </p:sp>
      <p:sp>
        <p:nvSpPr>
          <p:cNvPr id="4" name="Resources">
            <a:extLst>
              <a:ext uri="{FF2B5EF4-FFF2-40B4-BE49-F238E27FC236}">
                <a16:creationId xmlns:a16="http://schemas.microsoft.com/office/drawing/2014/main" id="{B7141889-281C-44C1-8554-B9EEA8D5FF40}"/>
              </a:ext>
            </a:extLst>
          </p:cNvPr>
          <p:cNvSpPr>
            <a:spLocks noGrp="1"/>
          </p:cNvSpPr>
          <p:nvPr>
            <p:ph type="body" idx="4" hasCustomPrompt="1"/>
          </p:nvPr>
        </p:nvSpPr>
        <p:spPr>
          <a:xfrm>
            <a:off x="6004559" y="4884381"/>
            <a:ext cx="5897881" cy="1533258"/>
          </a:xfrm>
        </p:spPr>
        <p:txBody>
          <a:bodyPr anchor="t">
            <a:normAutofit/>
          </a:bodyPr>
          <a:lstStyle>
            <a:lvl1pPr marL="0" indent="0" algn="l">
              <a:spcBef>
                <a:spcPts val="0"/>
              </a:spcBef>
              <a:spcAft>
                <a:spcPts val="0"/>
              </a:spcAft>
              <a:buNone/>
              <a:defRPr sz="1800" baseline="0">
                <a:solidFill>
                  <a:srgbClr val="232F3E"/>
                </a:solidFill>
                <a:latin typeface="+mn-lt"/>
                <a:ea typeface="Amazon Ember Display" panose="020F0603020204020204" pitchFamily="34" charset="0"/>
                <a:cs typeface="Amazon Ember Display" panose="020F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the information for </a:t>
            </a:r>
            <a:r>
              <a:rPr lang="en-US" dirty="0" err="1"/>
              <a:t>eVantage</a:t>
            </a:r>
            <a:r>
              <a:rPr lang="en-US" dirty="0"/>
              <a:t>, QwikLabs, or any other resources the student needs to have loaded</a:t>
            </a:r>
          </a:p>
        </p:txBody>
      </p:sp>
      <p:sp>
        <p:nvSpPr>
          <p:cNvPr id="10" name="copyrightText">
            <a:extLst>
              <a:ext uri="{FF2B5EF4-FFF2-40B4-BE49-F238E27FC236}">
                <a16:creationId xmlns:a16="http://schemas.microsoft.com/office/drawing/2014/main" id="{F145CC22-EB5E-E1CA-CC25-33F0FA36BC8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29130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6062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itle, Text Column,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4182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itle, Header, Text, and Small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07237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buNone/>
              <a:defRPr sz="2000">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Autofit/>
          </a:bodyPr>
          <a:lstStyle>
            <a:lvl1pPr>
              <a:lnSpc>
                <a:spcPct val="100000"/>
              </a:lnSpc>
              <a:spcAft>
                <a:spcPts val="600"/>
              </a:spcAft>
              <a:defRPr sz="3200">
                <a:solidFill>
                  <a:srgbClr val="232F3E"/>
                </a:solidFill>
              </a:defRPr>
            </a:lvl1pPr>
            <a:lvl2pPr marL="461963" indent="-228600">
              <a:lnSpc>
                <a:spcPct val="100000"/>
              </a:lnSpc>
              <a:spcAft>
                <a:spcPts val="600"/>
              </a:spcAft>
              <a:defRPr sz="2800">
                <a:solidFill>
                  <a:srgbClr val="232F3E"/>
                </a:solidFill>
              </a:defRPr>
            </a:lvl2pPr>
            <a:lvl3pPr marL="684213" indent="-228600">
              <a:lnSpc>
                <a:spcPct val="100000"/>
              </a:lnSpc>
              <a:spcAft>
                <a:spcPts val="600"/>
              </a:spcAft>
              <a:defRPr sz="2400">
                <a:solidFill>
                  <a:srgbClr val="232F3E"/>
                </a:solidFill>
              </a:defRPr>
            </a:lvl3pPr>
            <a:lvl4pPr marL="914400" indent="-228600">
              <a:lnSpc>
                <a:spcPct val="100000"/>
              </a:lnSpc>
              <a:spcAft>
                <a:spcPts val="600"/>
              </a:spcAft>
              <a:defRPr sz="2000">
                <a:solidFill>
                  <a:srgbClr val="232F3E"/>
                </a:solidFill>
              </a:defRPr>
            </a:lvl4pPr>
            <a:lvl5pPr marL="1144588" indent="-228600">
              <a:lnSpc>
                <a:spcPct val="100000"/>
              </a:lnSpc>
              <a:spcAft>
                <a:spcPts val="6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3227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buNone/>
              <a:defRPr sz="2000">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0" bIns="0">
            <a:noAutofit/>
          </a:bodyPr>
          <a:lstStyle>
            <a:lvl1pPr marL="0" indent="0">
              <a:lnSpc>
                <a:spcPct val="100000"/>
              </a:lnSpc>
              <a:spcBef>
                <a:spcPts val="0"/>
              </a:spcBef>
              <a:spcAft>
                <a:spcPts val="300"/>
              </a:spcAft>
              <a:buNone/>
              <a:defRPr sz="2400">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54811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520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97191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420900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93953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847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89551CE3-CC90-5231-FFD9-42B7820CB99F}"/>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46031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368802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8326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471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53025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71754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342786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buNone/>
              <a:defRPr>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2442640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64466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2891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1000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5CDF9BAD-E628-8C3C-0C26-AC47A8CC0473}"/>
              </a:ext>
              <a:ext uri="{C183D7F6-B498-43B3-948B-1728B52AA6E4}">
                <adec:decorative xmlns:adec="http://schemas.microsoft.com/office/drawing/2017/decorative" val="1"/>
              </a:ext>
            </a:extLst>
          </p:cNvPr>
          <p:cNvSpPr txBox="1"/>
          <p:nvPr userDrawn="1"/>
        </p:nvSpPr>
        <p:spPr>
          <a:xfrm>
            <a:off x="744647" y="650849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83696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300"/>
              </a:spcBef>
              <a:spcAft>
                <a:spcPts val="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625701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353207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398546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5012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a:t>
            </a:r>
            <a:r>
              <a:rPr lang="en-US" dirty="0" err="1"/>
              <a:t>labels</a:t>
            </a:r>
            <a:endParaRPr lang="en-US" dirty="0"/>
          </a:p>
        </p:txBody>
      </p:sp>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Autofit/>
          </a:bodyPr>
          <a:lstStyle>
            <a:lvl1pPr marL="60325" indent="0">
              <a:lnSpc>
                <a:spcPct val="100000"/>
              </a:lnSpc>
              <a:spcBef>
                <a:spcPts val="0"/>
              </a:spcBef>
              <a:spcAft>
                <a:spcPts val="0"/>
              </a:spcAft>
              <a:buNone/>
              <a:defRPr sz="28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169305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25526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409866848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1680558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158684019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4" name="Picture 3">
            <a:extLst>
              <a:ext uri="{FF2B5EF4-FFF2-40B4-BE49-F238E27FC236}">
                <a16:creationId xmlns:a16="http://schemas.microsoft.com/office/drawing/2014/main" id="{292A7B23-5883-4A03-AA9E-D7887267A0B5}"/>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5" name="Picture 4">
            <a:extLst>
              <a:ext uri="{FF2B5EF4-FFF2-40B4-BE49-F238E27FC236}">
                <a16:creationId xmlns:a16="http://schemas.microsoft.com/office/drawing/2014/main" id="{871FBC72-3D16-49CE-BD02-AD416196D37A}"/>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6" name="Picture 5">
            <a:extLst>
              <a:ext uri="{FF2B5EF4-FFF2-40B4-BE49-F238E27FC236}">
                <a16:creationId xmlns:a16="http://schemas.microsoft.com/office/drawing/2014/main" id="{CCC335E7-FA18-44DB-ACBC-F2DABE9FB384}"/>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7" name="Picture 6">
            <a:extLst>
              <a:ext uri="{FF2B5EF4-FFF2-40B4-BE49-F238E27FC236}">
                <a16:creationId xmlns:a16="http://schemas.microsoft.com/office/drawing/2014/main" id="{BB740650-61A2-4FDC-8700-54D96F01FF5A}"/>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8" name="Picture 7">
            <a:extLst>
              <a:ext uri="{FF2B5EF4-FFF2-40B4-BE49-F238E27FC236}">
                <a16:creationId xmlns:a16="http://schemas.microsoft.com/office/drawing/2014/main" id="{CA951A10-B648-4F4E-87FD-97FD8FEB4106}"/>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9" name="Picture 8">
            <a:extLst>
              <a:ext uri="{FF2B5EF4-FFF2-40B4-BE49-F238E27FC236}">
                <a16:creationId xmlns:a16="http://schemas.microsoft.com/office/drawing/2014/main" id="{1F4C4007-9EA0-4D1F-938D-A38B105119E9}"/>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53601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68D1218D-2354-65AD-C75A-2061251405EF}"/>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242025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427812452"/>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chemeClr val="tx2"/>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92303898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1552381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4024041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rm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3892399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959740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57188" y="1039813"/>
            <a:ext cx="4162425" cy="5407025"/>
          </a:xfrm>
          <a:noFill/>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4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BFE23957-2446-D048-2FFB-8BCD0E0DF240}"/>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376214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6"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57188" y="1039813"/>
            <a:ext cx="4162425" cy="5407025"/>
          </a:xfrm>
        </p:spPr>
        <p:txBody>
          <a:bodyPr>
            <a:normAutofit/>
          </a:bodyPr>
          <a:lstStyle>
            <a:lvl1pPr marL="0" indent="0" algn="l">
              <a:buNone/>
              <a:defRPr sz="2400">
                <a:solidFill>
                  <a:schemeClr val="tx1"/>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2"/>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2"/>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94704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8" y="1020685"/>
            <a:ext cx="7611111" cy="400050"/>
          </a:xfrm>
          <a:noFill/>
        </p:spPr>
        <p:txBody>
          <a:bodyPr lIns="91440">
            <a:noAutofit/>
          </a:bodyPr>
          <a:lstStyle>
            <a:lvl1pPr marL="0" indent="0">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spcBef>
                <a:spcPts val="0"/>
              </a:spcBef>
              <a:spcAft>
                <a:spcPts val="0"/>
              </a:spcAft>
              <a:buNone/>
              <a:defRPr sz="2000">
                <a:solidFill>
                  <a:schemeClr val="tx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C89C0A20-1374-3C39-ABD4-5C3EBAD1A46C}"/>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088686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9" y="1020685"/>
            <a:ext cx="7064928" cy="400050"/>
          </a:xfrm>
          <a:noFill/>
        </p:spPr>
        <p:txBody>
          <a:bodyPr lIns="91440">
            <a:noAutofit/>
          </a:bodyPr>
          <a:lstStyle>
            <a:lvl1pPr marL="0" indent="0">
              <a:buNone/>
              <a:defRPr sz="2000" b="1">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6973" y="1420597"/>
            <a:ext cx="6395364" cy="4955378"/>
          </a:xfrm>
          <a:noFill/>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265304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8EE6424B-2EDA-1CE1-0E65-2BDCFE5734BD}"/>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8626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11" name="copyrightText">
            <a:extLst>
              <a:ext uri="{FF2B5EF4-FFF2-40B4-BE49-F238E27FC236}">
                <a16:creationId xmlns:a16="http://schemas.microsoft.com/office/drawing/2014/main" id="{234F365C-A88E-0BCA-DEC0-5B189A0A0C37}"/>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181627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274796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0">
            <a:noAutofit/>
          </a:bodyPr>
          <a:lstStyle>
            <a:lvl1pPr marL="0" indent="0" algn="l">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ED2474E2-7ED5-60C5-2589-E3EC3486F4F5}"/>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27163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2"/>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buNone/>
              <a:defRPr sz="1800">
                <a:solidFill>
                  <a:schemeClr val="bg2"/>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2757238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2191998" cy="1405081"/>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rgbClr val="232F3E"/>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42AF87A2-FD40-E868-09FD-44188A394964}"/>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342931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tx1"/>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1"/>
            <a:ext cx="12191998" cy="1345520"/>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480234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79C0FF2E-EC71-454E-8EB7-602CE7BFFD5F}"/>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69786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7BBA6B61-3B19-4AEB-B20A-76EC76F572F2}"/>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51368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defRPr sz="2800">
                <a:solidFill>
                  <a:srgbClr val="232F3E"/>
                </a:solidFill>
                <a:latin typeface="+mn-lt"/>
              </a:defRPr>
            </a:lvl1pPr>
            <a:lvl2pPr marL="461963" indent="-228600">
              <a:lnSpc>
                <a:spcPct val="100000"/>
              </a:lnSpc>
              <a:spcAft>
                <a:spcPts val="600"/>
              </a:spcAft>
              <a:defRPr sz="2400">
                <a:solidFill>
                  <a:srgbClr val="232F3E"/>
                </a:solidFill>
                <a:latin typeface="+mn-lt"/>
              </a:defRPr>
            </a:lvl2pPr>
            <a:lvl3pPr marL="684213" indent="-228600">
              <a:lnSpc>
                <a:spcPct val="100000"/>
              </a:lnSpc>
              <a:spcAft>
                <a:spcPts val="600"/>
              </a:spcAft>
              <a:defRPr sz="2000">
                <a:solidFill>
                  <a:srgbClr val="232F3E"/>
                </a:solidFill>
                <a:latin typeface="+mn-lt"/>
              </a:defRPr>
            </a:lvl3pPr>
            <a:lvl4pPr marL="914400" indent="-228600">
              <a:lnSpc>
                <a:spcPct val="100000"/>
              </a:lnSpc>
              <a:spcAft>
                <a:spcPts val="600"/>
              </a:spcAft>
              <a:defRPr sz="1800">
                <a:solidFill>
                  <a:srgbClr val="232F3E"/>
                </a:solidFill>
                <a:latin typeface="+mn-lt"/>
              </a:defRPr>
            </a:lvl4pPr>
            <a:lvl5pPr marL="1144588" indent="-228600">
              <a:lnSpc>
                <a:spcPct val="100000"/>
              </a:lnSpc>
              <a:spcAft>
                <a:spcPts val="6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pyrightText">
            <a:extLst>
              <a:ext uri="{FF2B5EF4-FFF2-40B4-BE49-F238E27FC236}">
                <a16:creationId xmlns:a16="http://schemas.microsoft.com/office/drawing/2014/main" id="{3F182821-C009-FDAA-DFB4-19255410269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97859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dirty="0"/>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425711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dirty="0"/>
          </a:p>
        </p:txBody>
      </p:sp>
      <p:sp>
        <p:nvSpPr>
          <p:cNvPr id="4" name="Topic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defRPr>
                <a:solidFill>
                  <a:schemeClr val="bg1"/>
                </a:solidFill>
                <a:latin typeface="Amazon Ember Display Heavy"/>
              </a:defRPr>
            </a:lvl1pPr>
          </a:lstStyle>
          <a:p>
            <a:r>
              <a:rPr lang="en-US" dirty="0"/>
              <a:t>Enter topic title</a:t>
            </a:r>
          </a:p>
        </p:txBody>
      </p:sp>
      <p:sp>
        <p:nvSpPr>
          <p:cNvPr id="2" name="Cours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oAutofit/>
          </a:bodyPr>
          <a:lstStyle>
            <a:lvl1pPr marL="0" indent="0">
              <a:buNone/>
              <a:defRPr sz="2000">
                <a:solidFill>
                  <a:schemeClr val="bg1"/>
                </a:solidFill>
                <a:latin typeface="+mn-lt"/>
              </a:defRPr>
            </a:lvl1pPr>
          </a:lstStyle>
          <a:p>
            <a:pPr lvl="0"/>
            <a:r>
              <a:rPr lang="en-US" dirty="0"/>
              <a:t>Enter course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buNone/>
              <a:defRPr>
                <a:solidFill>
                  <a:schemeClr val="bg1"/>
                </a:solidFill>
              </a:defRPr>
            </a:lvl1pPr>
          </a:lstStyle>
          <a:p>
            <a:pPr lvl="0"/>
            <a:r>
              <a:rPr lang="en-US" dirty="0"/>
              <a:t>Enter topic list</a:t>
            </a:r>
          </a:p>
        </p:txBody>
      </p:sp>
      <p:sp>
        <p:nvSpPr>
          <p:cNvPr id="5" name="copyrightText">
            <a:extLst>
              <a:ext uri="{FF2B5EF4-FFF2-40B4-BE49-F238E27FC236}">
                <a16:creationId xmlns:a16="http://schemas.microsoft.com/office/drawing/2014/main" id="{784FCD3C-7C0D-5714-9A87-37FF6BAA9EEE}"/>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52627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defRPr sz="4000">
                <a:solidFill>
                  <a:schemeClr val="bg2"/>
                </a:solidFill>
                <a:latin typeface="Amazon Ember Display Heavy"/>
              </a:defRPr>
            </a:lvl1pPr>
          </a:lstStyle>
          <a:p>
            <a:r>
              <a:rPr lang="en-US" dirty="0"/>
              <a:t>“Enter section title”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buNone/>
              <a:defRPr sz="2800">
                <a:solidFill>
                  <a:schemeClr val="bg2"/>
                </a:solidFill>
              </a:defRPr>
            </a:lvl1pPr>
          </a:lstStyle>
          <a:p>
            <a:r>
              <a:rPr lang="en-US" dirty="0"/>
              <a:t>Attribution</a:t>
            </a:r>
          </a:p>
        </p:txBody>
      </p:sp>
      <p:sp>
        <p:nvSpPr>
          <p:cNvPr id="4" name="copyrightText">
            <a:extLst>
              <a:ext uri="{FF2B5EF4-FFF2-40B4-BE49-F238E27FC236}">
                <a16:creationId xmlns:a16="http://schemas.microsoft.com/office/drawing/2014/main" id="{5CC0DFC4-C548-262F-A15C-4488EC888584}"/>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218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defRPr sz="4400">
                <a:solidFill>
                  <a:srgbClr val="F1F3F3"/>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a:t>
            </a:r>
            <a:r>
              <a:rPr lang="en-US" sz="1800" u="sng" dirty="0">
                <a:solidFill>
                  <a:srgbClr val="F1F3F3"/>
                </a:solidFill>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
        <p:nvSpPr>
          <p:cNvPr id="4" name="copyrightText">
            <a:extLst>
              <a:ext uri="{FF2B5EF4-FFF2-40B4-BE49-F238E27FC236}">
                <a16:creationId xmlns:a16="http://schemas.microsoft.com/office/drawing/2014/main" id="{37073A47-32BF-D3EA-6617-73C279EE5A3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418319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501704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1">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43599" y="6445721"/>
            <a:ext cx="366979" cy="219456"/>
          </a:xfrm>
          <a:prstGeom prst="rect">
            <a:avLst/>
          </a:prstGeom>
        </p:spPr>
      </p:pic>
      <p:sp>
        <p:nvSpPr>
          <p:cNvPr id="7" name="copyrightText">
            <a:extLst>
              <a:ext uri="{FF2B5EF4-FFF2-40B4-BE49-F238E27FC236}">
                <a16:creationId xmlns:a16="http://schemas.microsoft.com/office/drawing/2014/main" id="{6DACA1DF-4240-C985-B05A-25328710CA4F}"/>
              </a:ext>
              <a:ext uri="{C183D7F6-B498-43B3-948B-1728B52AA6E4}">
                <adec:decorative xmlns:adec="http://schemas.microsoft.com/office/drawing/2017/decorative" val="1"/>
              </a:ext>
            </a:extLst>
          </p:cNvPr>
          <p:cNvSpPr txBox="1"/>
          <p:nvPr userDrawn="1"/>
        </p:nvSpPr>
        <p:spPr>
          <a:xfrm>
            <a:off x="747583" y="6504135"/>
            <a:ext cx="3419526" cy="215444"/>
          </a:xfrm>
          <a:prstGeom prst="rect">
            <a:avLst/>
          </a:prstGeom>
          <a:noFill/>
        </p:spPr>
        <p:txBody>
          <a:bodyPr wrap="none" rtlCol="0">
            <a:spAutoFit/>
          </a:bodyPr>
          <a:lstStyle/>
          <a:p>
            <a:r>
              <a:rPr lang="en-US" sz="8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51029078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 id="2147484294" r:id="rId35"/>
    <p:sldLayoutId id="2147484295" r:id="rId36"/>
    <p:sldLayoutId id="2147484296" r:id="rId37"/>
    <p:sldLayoutId id="2147484297" r:id="rId38"/>
    <p:sldLayoutId id="2147484298" r:id="rId39"/>
    <p:sldLayoutId id="2147484299" r:id="rId40"/>
    <p:sldLayoutId id="2147484300" r:id="rId41"/>
    <p:sldLayoutId id="2147484301" r:id="rId42"/>
    <p:sldLayoutId id="2147484302" r:id="rId43"/>
    <p:sldLayoutId id="2147484303" r:id="rId44"/>
    <p:sldLayoutId id="2147484304" r:id="rId45"/>
    <p:sldLayoutId id="2147484305" r:id="rId46"/>
    <p:sldLayoutId id="2147484306" r:id="rId47"/>
    <p:sldLayoutId id="2147484307" r:id="rId48"/>
    <p:sldLayoutId id="2147484308" r:id="rId49"/>
    <p:sldLayoutId id="2147484309" r:id="rId50"/>
    <p:sldLayoutId id="2147484310" r:id="rId51"/>
    <p:sldLayoutId id="2147484311" r:id="rId52"/>
    <p:sldLayoutId id="2147484312" r:id="rId53"/>
    <p:sldLayoutId id="2147484313" r:id="rId54"/>
    <p:sldLayoutId id="2147484314" r:id="rId55"/>
    <p:sldLayoutId id="2147484315" r:id="rId56"/>
    <p:sldLayoutId id="2147484316" r:id="rId57"/>
    <p:sldLayoutId id="2147484377" r:id="rId58"/>
    <p:sldLayoutId id="2147483809" r:id="rId59"/>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tags" Target="../tags/tag69.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1.xml"/><Relationship Id="rId7" Type="http://schemas.openxmlformats.org/officeDocument/2006/relationships/image" Target="../media/image39.svg"/><Relationship Id="rId2" Type="http://schemas.openxmlformats.org/officeDocument/2006/relationships/slideLayout" Target="../slideLayouts/slideLayout43.xml"/><Relationship Id="rId1" Type="http://schemas.openxmlformats.org/officeDocument/2006/relationships/tags" Target="../tags/tag70.xml"/><Relationship Id="rId6" Type="http://schemas.openxmlformats.org/officeDocument/2006/relationships/image" Target="../media/image38.png"/><Relationship Id="rId11" Type="http://schemas.microsoft.com/office/2007/relationships/hdphoto" Target="../media/hdphoto2.wdp"/><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7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notesSlide" Target="../notesSlides/notesSlide15.xml"/><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slideLayout" Target="../slideLayouts/slideLayout9.xml"/><Relationship Id="rId1" Type="http://schemas.openxmlformats.org/officeDocument/2006/relationships/tags" Target="../tags/tag74.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75.xml"/><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notesSlide" Target="../notesSlides/notesSlide17.xml"/><Relationship Id="rId7" Type="http://schemas.openxmlformats.org/officeDocument/2006/relationships/image" Target="../media/image59.png"/><Relationship Id="rId12" Type="http://schemas.openxmlformats.org/officeDocument/2006/relationships/image" Target="../media/image63.svg"/><Relationship Id="rId2" Type="http://schemas.openxmlformats.org/officeDocument/2006/relationships/slideLayout" Target="../slideLayouts/slideLayout42.xml"/><Relationship Id="rId1" Type="http://schemas.openxmlformats.org/officeDocument/2006/relationships/tags" Target="../tags/tag76.xml"/><Relationship Id="rId6" Type="http://schemas.openxmlformats.org/officeDocument/2006/relationships/image" Target="../media/image58.sv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61.svg"/><Relationship Id="rId4" Type="http://schemas.openxmlformats.org/officeDocument/2006/relationships/image" Target="../media/image56.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78.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61.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0.xml"/><Relationship Id="rId7" Type="http://schemas.openxmlformats.org/officeDocument/2006/relationships/image" Target="../media/image51.svg"/><Relationship Id="rId2" Type="http://schemas.openxmlformats.org/officeDocument/2006/relationships/slideLayout" Target="../slideLayouts/slideLayout58.xml"/><Relationship Id="rId1" Type="http://schemas.openxmlformats.org/officeDocument/2006/relationships/tags" Target="../tags/tag79.xml"/><Relationship Id="rId6" Type="http://schemas.openxmlformats.org/officeDocument/2006/relationships/image" Target="../media/image50.png"/><Relationship Id="rId11" Type="http://schemas.openxmlformats.org/officeDocument/2006/relationships/image" Target="../media/image67.svg"/><Relationship Id="rId5" Type="http://schemas.openxmlformats.org/officeDocument/2006/relationships/image" Target="../media/image55.svg"/><Relationship Id="rId10" Type="http://schemas.openxmlformats.org/officeDocument/2006/relationships/image" Target="../media/image66.png"/><Relationship Id="rId4" Type="http://schemas.openxmlformats.org/officeDocument/2006/relationships/image" Target="../media/image54.png"/><Relationship Id="rId9"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5.svg"/><Relationship Id="rId2" Type="http://schemas.openxmlformats.org/officeDocument/2006/relationships/slideLayout" Target="../slideLayouts/slideLayout9.xml"/><Relationship Id="rId1" Type="http://schemas.openxmlformats.org/officeDocument/2006/relationships/tags" Target="../tags/tag80.xml"/><Relationship Id="rId6" Type="http://schemas.openxmlformats.org/officeDocument/2006/relationships/image" Target="../media/image24.png"/><Relationship Id="rId5" Type="http://schemas.openxmlformats.org/officeDocument/2006/relationships/image" Target="../media/image69.sv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8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8.xml"/><Relationship Id="rId1" Type="http://schemas.openxmlformats.org/officeDocument/2006/relationships/tags" Target="../tags/tag8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8.xml"/><Relationship Id="rId1" Type="http://schemas.openxmlformats.org/officeDocument/2006/relationships/tags" Target="../tags/tag8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85.xml"/><Relationship Id="rId4" Type="http://schemas.openxmlformats.org/officeDocument/2006/relationships/hyperlink" Target="https://support.aws.amazon.com/#/contacts/aws-trainin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8.xml"/><Relationship Id="rId1" Type="http://schemas.openxmlformats.org/officeDocument/2006/relationships/tags" Target="../tags/tag6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27.svg"/><Relationship Id="rId2" Type="http://schemas.openxmlformats.org/officeDocument/2006/relationships/slideLayout" Target="../slideLayouts/slideLayout9.xml"/><Relationship Id="rId1" Type="http://schemas.openxmlformats.org/officeDocument/2006/relationships/tags" Target="../tags/tag6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65.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ags" Target="../tags/tag6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ags" Target="../tags/tag6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tags" Target="../tags/tag6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A675DCB-4837-416F-ACED-397630042063}"/>
              </a:ext>
            </a:extLst>
          </p:cNvPr>
          <p:cNvSpPr>
            <a:spLocks noGrp="1"/>
          </p:cNvSpPr>
          <p:nvPr>
            <p:ph type="sldNum" idx="97"/>
          </p:nvPr>
        </p:nvSpPr>
        <p:spPr/>
        <p:txBody>
          <a:bodyPr/>
          <a:lstStyle/>
          <a:p>
            <a:fld id="{4037B1B0-0345-4E15-985A-6BECCDBE474F}" type="slidenum">
              <a:rPr lang="en-US" smtClean="0"/>
              <a:pPr/>
              <a:t>1</a:t>
            </a:fld>
            <a:endParaRPr lang="en-US" dirty="0"/>
          </a:p>
        </p:txBody>
      </p:sp>
      <p:sp>
        <p:nvSpPr>
          <p:cNvPr id="12" name="Title">
            <a:extLst>
              <a:ext uri="{FF2B5EF4-FFF2-40B4-BE49-F238E27FC236}">
                <a16:creationId xmlns:a16="http://schemas.microsoft.com/office/drawing/2014/main" id="{C341766F-F436-46E9-A30C-DB5888AD0AA7}"/>
              </a:ext>
            </a:extLst>
          </p:cNvPr>
          <p:cNvSpPr>
            <a:spLocks noGrp="1"/>
          </p:cNvSpPr>
          <p:nvPr>
            <p:ph type="title" idx="1"/>
          </p:nvPr>
        </p:nvSpPr>
        <p:spPr/>
        <p:txBody>
          <a:bodyPr/>
          <a:lstStyle/>
          <a:p>
            <a:r>
              <a:rPr lang="en-US" dirty="0"/>
              <a:t>Cloud Operations on AWS</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a:xfrm>
            <a:off x="457200" y="2772920"/>
            <a:ext cx="5500255" cy="1755648"/>
          </a:xfrm>
        </p:spPr>
        <p:txBody>
          <a:bodyPr/>
          <a:lstStyle/>
          <a:p>
            <a:r>
              <a:rPr lang="en-US" dirty="0"/>
              <a:t>Module 13:</a:t>
            </a:r>
          </a:p>
          <a:p>
            <a:r>
              <a:rPr lang="en-US" dirty="0"/>
              <a:t>Object Storage</a:t>
            </a:r>
          </a:p>
        </p:txBody>
      </p:sp>
      <p:sp>
        <p:nvSpPr>
          <p:cNvPr id="9" name="Text Placeholder 8">
            <a:extLst>
              <a:ext uri="{FF2B5EF4-FFF2-40B4-BE49-F238E27FC236}">
                <a16:creationId xmlns:a16="http://schemas.microsoft.com/office/drawing/2014/main" id="{EE0BC826-B705-4121-AE9A-C4D51C9455E0}"/>
              </a:ext>
            </a:extLst>
          </p:cNvPr>
          <p:cNvSpPr>
            <a:spLocks noGrp="1"/>
          </p:cNvSpPr>
          <p:nvPr>
            <p:ph type="body" idx="3"/>
          </p:nvPr>
        </p:nvSpPr>
        <p:spPr/>
        <p:txBody>
          <a:bodyPr/>
          <a:lstStyle/>
          <a:p>
            <a:endParaRPr lang="en-US" dirty="0"/>
          </a:p>
        </p:txBody>
      </p:sp>
      <p:sp>
        <p:nvSpPr>
          <p:cNvPr id="13" name="Subtitle">
            <a:extLst>
              <a:ext uri="{FF2B5EF4-FFF2-40B4-BE49-F238E27FC236}">
                <a16:creationId xmlns:a16="http://schemas.microsoft.com/office/drawing/2014/main" id="{53EC8FB4-8989-4E2F-873A-FE6D6E003C86}"/>
              </a:ext>
            </a:extLst>
          </p:cNvPr>
          <p:cNvSpPr>
            <a:spLocks noGrp="1"/>
          </p:cNvSpPr>
          <p:nvPr>
            <p:ph type="body" idx="4"/>
          </p:nvPr>
        </p:nvSpPr>
        <p:spPr/>
        <p:txBody>
          <a:bodyPr/>
          <a:lstStyle/>
          <a:p>
            <a:endParaRPr lang="en-US" dirty="0"/>
          </a:p>
        </p:txBody>
      </p:sp>
    </p:spTree>
    <p:custDataLst>
      <p:tags r:id="rId1"/>
    </p:custDataLst>
    <p:extLst>
      <p:ext uri="{BB962C8B-B14F-4D97-AF65-F5344CB8AC3E}">
        <p14:creationId xmlns:p14="http://schemas.microsoft.com/office/powerpoint/2010/main" val="424156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81238DE-FEE1-40E3-91E1-5EC689B18015}"/>
              </a:ext>
            </a:extLst>
          </p:cNvPr>
          <p:cNvSpPr>
            <a:spLocks noGrp="1"/>
          </p:cNvSpPr>
          <p:nvPr>
            <p:ph type="sldNum" idx="97"/>
          </p:nvPr>
        </p:nvSpPr>
        <p:spPr/>
        <p:txBody>
          <a:bodyPr/>
          <a:lstStyle/>
          <a:p>
            <a:fld id="{4037B1B0-0345-4E15-985A-6BECCDBE474F}" type="slidenum">
              <a:rPr lang="en-US" smtClean="0"/>
              <a:pPr/>
              <a:t>10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Amazon S3 inventory</a:t>
            </a:r>
          </a:p>
        </p:txBody>
      </p:sp>
      <p:pic>
        <p:nvPicPr>
          <p:cNvPr id="4" name="Picture 3" descr="Screenshot showing properties for creating and managing inventory as described in the notes.">
            <a:extLst>
              <a:ext uri="{FF2B5EF4-FFF2-40B4-BE49-F238E27FC236}">
                <a16:creationId xmlns:a16="http://schemas.microsoft.com/office/drawing/2014/main" id="{37313605-B0F5-412B-961C-7ADAACCE2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244" y="1033272"/>
            <a:ext cx="7319513" cy="5274355"/>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3798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a:extLst>
              <a:ext uri="{FF2B5EF4-FFF2-40B4-BE49-F238E27FC236}">
                <a16:creationId xmlns:a16="http://schemas.microsoft.com/office/drawing/2014/main" id="{8F0D611B-6C0A-4CB0-8EF7-43DEF644389F}"/>
              </a:ext>
            </a:extLst>
          </p:cNvPr>
          <p:cNvSpPr>
            <a:spLocks noGrp="1"/>
          </p:cNvSpPr>
          <p:nvPr>
            <p:ph type="sldNum" idx="97"/>
          </p:nvPr>
        </p:nvSpPr>
        <p:spPr/>
        <p:txBody>
          <a:bodyPr/>
          <a:lstStyle/>
          <a:p>
            <a:fld id="{4037B1B0-0345-4E15-985A-6BECCDBE474F}" type="slidenum">
              <a:rPr lang="en-US" smtClean="0"/>
              <a:pPr/>
              <a:t>11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S3 Event Notifications</a:t>
            </a:r>
          </a:p>
        </p:txBody>
      </p:sp>
      <p:grpSp>
        <p:nvGrpSpPr>
          <p:cNvPr id="2" name="AWSS37" descr="Screenshot showing various bucket notification options as described in the notes. ">
            <a:extLst>
              <a:ext uri="{FF2B5EF4-FFF2-40B4-BE49-F238E27FC236}">
                <a16:creationId xmlns:a16="http://schemas.microsoft.com/office/drawing/2014/main" id="{FD94ABC6-7AAE-4EEB-A397-1316AE46709F}"/>
              </a:ext>
            </a:extLst>
          </p:cNvPr>
          <p:cNvGrpSpPr/>
          <p:nvPr/>
        </p:nvGrpSpPr>
        <p:grpSpPr>
          <a:xfrm>
            <a:off x="699671" y="1630916"/>
            <a:ext cx="11132665" cy="4189491"/>
            <a:chOff x="699671" y="1630916"/>
            <a:chExt cx="11132665" cy="4189491"/>
          </a:xfrm>
        </p:grpSpPr>
        <p:sp>
          <p:nvSpPr>
            <p:cNvPr id="4" name="TextBox 3">
              <a:extLst>
                <a:ext uri="{FF2B5EF4-FFF2-40B4-BE49-F238E27FC236}">
                  <a16:creationId xmlns:a16="http://schemas.microsoft.com/office/drawing/2014/main" id="{47239156-4797-48C0-A7ED-1B20C1A32D28}"/>
                </a:ext>
              </a:extLst>
            </p:cNvPr>
            <p:cNvSpPr txBox="1"/>
            <p:nvPr/>
          </p:nvSpPr>
          <p:spPr>
            <a:xfrm>
              <a:off x="9565990" y="2246752"/>
              <a:ext cx="2217871" cy="338554"/>
            </a:xfrm>
            <a:prstGeom prst="rect">
              <a:avLst/>
            </a:prstGeom>
            <a:noFill/>
          </p:spPr>
          <p:txBody>
            <a:bodyPr wrap="square" rtlCol="0">
              <a:spAutoFit/>
            </a:bodyPr>
            <a:lstStyle/>
            <a:p>
              <a:pPr algn="ct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Amazon SQS queue</a:t>
              </a:r>
            </a:p>
          </p:txBody>
        </p:sp>
        <p:pic>
          <p:nvPicPr>
            <p:cNvPr id="5" name="Graphic 39">
              <a:extLst>
                <a:ext uri="{FF2B5EF4-FFF2-40B4-BE49-F238E27FC236}">
                  <a16:creationId xmlns:a16="http://schemas.microsoft.com/office/drawing/2014/main" id="{5C868BA1-1814-4ABC-92A3-4A9D2C33296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8429" y="1630916"/>
              <a:ext cx="652995" cy="640080"/>
            </a:xfrm>
            <a:prstGeom prst="rect">
              <a:avLst/>
            </a:prstGeom>
          </p:spPr>
        </p:pic>
        <p:sp>
          <p:nvSpPr>
            <p:cNvPr id="6" name="TextBox 5">
              <a:extLst>
                <a:ext uri="{FF2B5EF4-FFF2-40B4-BE49-F238E27FC236}">
                  <a16:creationId xmlns:a16="http://schemas.microsoft.com/office/drawing/2014/main" id="{617042F0-AE44-46AB-BFF5-A670479FA2F5}"/>
                </a:ext>
              </a:extLst>
            </p:cNvPr>
            <p:cNvSpPr txBox="1"/>
            <p:nvPr/>
          </p:nvSpPr>
          <p:spPr>
            <a:xfrm>
              <a:off x="9726376" y="3864302"/>
              <a:ext cx="1897098" cy="338554"/>
            </a:xfrm>
            <a:prstGeom prst="rect">
              <a:avLst/>
            </a:prstGeom>
            <a:noFill/>
          </p:spPr>
          <p:txBody>
            <a:bodyPr wrap="square" rtlCol="0">
              <a:spAutoFit/>
            </a:bodyPr>
            <a:lstStyle/>
            <a:p>
              <a:pPr algn="ct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Amazon SNS topic</a:t>
              </a:r>
            </a:p>
          </p:txBody>
        </p:sp>
        <p:pic>
          <p:nvPicPr>
            <p:cNvPr id="7" name="Graphic 31">
              <a:extLst>
                <a:ext uri="{FF2B5EF4-FFF2-40B4-BE49-F238E27FC236}">
                  <a16:creationId xmlns:a16="http://schemas.microsoft.com/office/drawing/2014/main" id="{33EAE8BB-4D0E-421B-826D-64F7715D3BE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48429" y="3218749"/>
              <a:ext cx="640080" cy="640080"/>
            </a:xfrm>
            <a:prstGeom prst="rect">
              <a:avLst/>
            </a:prstGeom>
          </p:spPr>
        </p:pic>
        <p:sp>
          <p:nvSpPr>
            <p:cNvPr id="8" name="TextBox 7">
              <a:extLst>
                <a:ext uri="{FF2B5EF4-FFF2-40B4-BE49-F238E27FC236}">
                  <a16:creationId xmlns:a16="http://schemas.microsoft.com/office/drawing/2014/main" id="{B53A2385-89B2-4BC6-A086-9AA30A9536D2}"/>
                </a:ext>
              </a:extLst>
            </p:cNvPr>
            <p:cNvSpPr txBox="1"/>
            <p:nvPr/>
          </p:nvSpPr>
          <p:spPr>
            <a:xfrm>
              <a:off x="9530432" y="5481853"/>
              <a:ext cx="2301904" cy="338554"/>
            </a:xfrm>
            <a:prstGeom prst="rect">
              <a:avLst/>
            </a:prstGeom>
            <a:noFill/>
          </p:spPr>
          <p:txBody>
            <a:bodyPr wrap="square" rtlCol="0">
              <a:spAutoFit/>
            </a:bodyPr>
            <a:lstStyle/>
            <a:p>
              <a:pPr algn="ct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AWS Lambda function</a:t>
              </a:r>
            </a:p>
          </p:txBody>
        </p:sp>
        <p:pic>
          <p:nvPicPr>
            <p:cNvPr id="9" name="Graphic 42">
              <a:extLst>
                <a:ext uri="{FF2B5EF4-FFF2-40B4-BE49-F238E27FC236}">
                  <a16:creationId xmlns:a16="http://schemas.microsoft.com/office/drawing/2014/main" id="{4690DAED-0A50-48FA-98C9-8A806E656F2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61344" y="4806581"/>
              <a:ext cx="640080" cy="640080"/>
            </a:xfrm>
            <a:prstGeom prst="rect">
              <a:avLst/>
            </a:prstGeom>
          </p:spPr>
        </p:pic>
        <p:cxnSp>
          <p:nvCxnSpPr>
            <p:cNvPr id="10" name="Elbow Connector 59">
              <a:extLst>
                <a:ext uri="{FF2B5EF4-FFF2-40B4-BE49-F238E27FC236}">
                  <a16:creationId xmlns:a16="http://schemas.microsoft.com/office/drawing/2014/main" id="{BDAA9500-5074-4F18-9DC1-2A6D7F2ADD79}"/>
                </a:ext>
                <a:ext uri="{C183D7F6-B498-43B3-948B-1728B52AA6E4}">
                  <adec:decorative xmlns:adec="http://schemas.microsoft.com/office/drawing/2017/decorative" val="1"/>
                </a:ext>
              </a:extLst>
            </p:cNvPr>
            <p:cNvCxnSpPr>
              <a:endCxn id="5" idx="1"/>
            </p:cNvCxnSpPr>
            <p:nvPr/>
          </p:nvCxnSpPr>
          <p:spPr>
            <a:xfrm flipV="1">
              <a:off x="7797880" y="1950956"/>
              <a:ext cx="2550549" cy="159600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61">
              <a:extLst>
                <a:ext uri="{FF2B5EF4-FFF2-40B4-BE49-F238E27FC236}">
                  <a16:creationId xmlns:a16="http://schemas.microsoft.com/office/drawing/2014/main" id="{3A9E6E70-314E-4452-A098-9B0A33A8A91B}"/>
                </a:ext>
                <a:ext uri="{C183D7F6-B498-43B3-948B-1728B52AA6E4}">
                  <adec:decorative xmlns:adec="http://schemas.microsoft.com/office/drawing/2017/decorative" val="1"/>
                </a:ext>
              </a:extLst>
            </p:cNvPr>
            <p:cNvCxnSpPr>
              <a:endCxn id="9" idx="1"/>
            </p:cNvCxnSpPr>
            <p:nvPr/>
          </p:nvCxnSpPr>
          <p:spPr>
            <a:xfrm>
              <a:off x="7797880" y="3546962"/>
              <a:ext cx="2563464" cy="1579659"/>
            </a:xfrm>
            <a:prstGeom prst="bentConnector3">
              <a:avLst>
                <a:gd name="adj1" fmla="val 4978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0688C2-D155-43A9-9E29-5EA2A8240C93}"/>
                </a:ext>
                <a:ext uri="{C183D7F6-B498-43B3-948B-1728B52AA6E4}">
                  <adec:decorative xmlns:adec="http://schemas.microsoft.com/office/drawing/2017/decorative" val="1"/>
                </a:ext>
              </a:extLst>
            </p:cNvPr>
            <p:cNvCxnSpPr>
              <a:endCxn id="7" idx="1"/>
            </p:cNvCxnSpPr>
            <p:nvPr/>
          </p:nvCxnSpPr>
          <p:spPr>
            <a:xfrm flipV="1">
              <a:off x="7797880" y="3538789"/>
              <a:ext cx="2550549" cy="81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0FB3C4-FECB-40C1-8104-55D109D35C33}"/>
                </a:ext>
              </a:extLst>
            </p:cNvPr>
            <p:cNvSpPr txBox="1"/>
            <p:nvPr/>
          </p:nvSpPr>
          <p:spPr>
            <a:xfrm>
              <a:off x="699671" y="5415970"/>
              <a:ext cx="7084170" cy="400110"/>
            </a:xfrm>
            <a:prstGeom prst="rect">
              <a:avLst/>
            </a:prstGeom>
            <a:noFill/>
          </p:spPr>
          <p:txBody>
            <a:bodyPr wrap="square" rtlCol="0">
              <a:spAutoFit/>
            </a:bodyPr>
            <a:lstStyle/>
            <a:p>
              <a:pPr algn="ctr"/>
              <a:r>
                <a:rPr lang="en-US" sz="2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Bucket notification options</a:t>
              </a:r>
            </a:p>
          </p:txBody>
        </p:sp>
        <p:pic>
          <p:nvPicPr>
            <p:cNvPr id="14" name="Picture 13">
              <a:extLst>
                <a:ext uri="{FF2B5EF4-FFF2-40B4-BE49-F238E27FC236}">
                  <a16:creationId xmlns:a16="http://schemas.microsoft.com/office/drawing/2014/main" id="{4C9BA24F-54FF-41F4-8600-2E7861510314}"/>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705483" y="1859724"/>
              <a:ext cx="7088487" cy="3382837"/>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17994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838310D-02E2-4CE6-B50B-CCA9E834D74E}"/>
              </a:ext>
            </a:extLst>
          </p:cNvPr>
          <p:cNvSpPr>
            <a:spLocks noGrp="1"/>
          </p:cNvSpPr>
          <p:nvPr>
            <p:ph type="sldNum" idx="97"/>
          </p:nvPr>
        </p:nvSpPr>
        <p:spPr/>
        <p:txBody>
          <a:bodyPr/>
          <a:lstStyle/>
          <a:p>
            <a:fld id="{4037B1B0-0345-4E15-985A-6BECCDBE474F}" type="slidenum">
              <a:rPr lang="en-US" smtClean="0"/>
              <a:pPr/>
              <a:t>12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S3 Versioning</a:t>
            </a:r>
          </a:p>
        </p:txBody>
      </p:sp>
      <p:graphicFrame>
        <p:nvGraphicFramePr>
          <p:cNvPr id="50" name="Table 49">
            <a:extLst>
              <a:ext uri="{FF2B5EF4-FFF2-40B4-BE49-F238E27FC236}">
                <a16:creationId xmlns:a16="http://schemas.microsoft.com/office/drawing/2014/main" id="{8604CDE7-2341-483B-BAFE-D59C2F54F17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6057465"/>
              </p:ext>
            </p:extLst>
          </p:nvPr>
        </p:nvGraphicFramePr>
        <p:xfrm>
          <a:off x="2733140" y="1985419"/>
          <a:ext cx="7334250" cy="4111922"/>
        </p:xfrm>
        <a:graphic>
          <a:graphicData uri="http://schemas.openxmlformats.org/drawingml/2006/table">
            <a:tbl>
              <a:tblPr firstRow="1">
                <a:effectLst>
                  <a:outerShdw blurRad="63500" algn="ctr" rotWithShape="0">
                    <a:prstClr val="black">
                      <a:alpha val="40000"/>
                    </a:prstClr>
                  </a:outerShdw>
                </a:effectLst>
              </a:tblPr>
              <a:tblGrid>
                <a:gridCol w="3686175">
                  <a:extLst>
                    <a:ext uri="{9D8B030D-6E8A-4147-A177-3AD203B41FA5}">
                      <a16:colId xmlns:a16="http://schemas.microsoft.com/office/drawing/2014/main" val="20001"/>
                    </a:ext>
                  </a:extLst>
                </a:gridCol>
                <a:gridCol w="3648075">
                  <a:extLst>
                    <a:ext uri="{9D8B030D-6E8A-4147-A177-3AD203B41FA5}">
                      <a16:colId xmlns:a16="http://schemas.microsoft.com/office/drawing/2014/main" val="20002"/>
                    </a:ext>
                  </a:extLst>
                </a:gridCol>
              </a:tblGrid>
              <a:tr h="914400">
                <a:tc>
                  <a:txBody>
                    <a:bodyPr/>
                    <a:lstStyle>
                      <a:lvl1pPr marL="0" algn="l" defTabSz="914400" rtl="0" eaLnBrk="1" latinLnBrk="0" hangingPunct="1">
                        <a:defRPr sz="1800" b="1" kern="1200">
                          <a:solidFill>
                            <a:schemeClr val="lt1"/>
                          </a:solidFill>
                          <a:latin typeface="Amazon Ember Light"/>
                        </a:defRPr>
                      </a:lvl1pPr>
                      <a:lvl2pPr marL="457200" algn="l" defTabSz="914400" rtl="0" eaLnBrk="1" latinLnBrk="0" hangingPunct="1">
                        <a:defRPr sz="1800" b="1" kern="1200">
                          <a:solidFill>
                            <a:schemeClr val="lt1"/>
                          </a:solidFill>
                          <a:latin typeface="Amazon Ember Light"/>
                        </a:defRPr>
                      </a:lvl2pPr>
                      <a:lvl3pPr marL="914400" algn="l" defTabSz="914400" rtl="0" eaLnBrk="1" latinLnBrk="0" hangingPunct="1">
                        <a:defRPr sz="1800" b="1" kern="1200">
                          <a:solidFill>
                            <a:schemeClr val="lt1"/>
                          </a:solidFill>
                          <a:latin typeface="Amazon Ember Light"/>
                        </a:defRPr>
                      </a:lvl3pPr>
                      <a:lvl4pPr marL="1371600" algn="l" defTabSz="914400" rtl="0" eaLnBrk="1" latinLnBrk="0" hangingPunct="1">
                        <a:defRPr sz="1800" b="1" kern="1200">
                          <a:solidFill>
                            <a:schemeClr val="lt1"/>
                          </a:solidFill>
                          <a:latin typeface="Amazon Ember Light"/>
                        </a:defRPr>
                      </a:lvl4pPr>
                      <a:lvl5pPr marL="1828800" algn="l" defTabSz="914400" rtl="0" eaLnBrk="1" latinLnBrk="0" hangingPunct="1">
                        <a:defRPr sz="1800" b="1" kern="1200">
                          <a:solidFill>
                            <a:schemeClr val="lt1"/>
                          </a:solidFill>
                          <a:latin typeface="Amazon Ember Light"/>
                        </a:defRPr>
                      </a:lvl5pPr>
                      <a:lvl6pPr marL="2286000" algn="l" defTabSz="914400" rtl="0" eaLnBrk="1" latinLnBrk="0" hangingPunct="1">
                        <a:defRPr sz="1800" b="1" kern="1200">
                          <a:solidFill>
                            <a:schemeClr val="lt1"/>
                          </a:solidFill>
                          <a:latin typeface="Amazon Ember Light"/>
                        </a:defRPr>
                      </a:lvl6pPr>
                      <a:lvl7pPr marL="2743200" algn="l" defTabSz="914400" rtl="0" eaLnBrk="1" latinLnBrk="0" hangingPunct="1">
                        <a:defRPr sz="1800" b="1" kern="1200">
                          <a:solidFill>
                            <a:schemeClr val="lt1"/>
                          </a:solidFill>
                          <a:latin typeface="Amazon Ember Light"/>
                        </a:defRPr>
                      </a:lvl7pPr>
                      <a:lvl8pPr marL="3200400" algn="l" defTabSz="914400" rtl="0" eaLnBrk="1" latinLnBrk="0" hangingPunct="1">
                        <a:defRPr sz="1800" b="1" kern="1200">
                          <a:solidFill>
                            <a:schemeClr val="lt1"/>
                          </a:solidFill>
                          <a:latin typeface="Amazon Ember Light"/>
                        </a:defRPr>
                      </a:lvl8pPr>
                      <a:lvl9pPr marL="3657600" algn="l" defTabSz="914400" rtl="0" eaLnBrk="1" latinLnBrk="0" hangingPunct="1">
                        <a:defRPr sz="1800" b="1" kern="1200">
                          <a:solidFill>
                            <a:schemeClr val="lt1"/>
                          </a:solidFill>
                          <a:latin typeface="Amazon Ember Light"/>
                        </a:defRPr>
                      </a:lvl9pPr>
                    </a:lstStyle>
                    <a:p>
                      <a:pPr algn="ctr"/>
                      <a:r>
                        <a:rPr lang="en-US" sz="1800" b="1" i="0" kern="1200" dirty="0">
                          <a:solidFill>
                            <a:srgbClr val="232F3E"/>
                          </a:solidFill>
                          <a:effectLst/>
                          <a:latin typeface="Amazon Ember Display" panose="020F0603020204020204" pitchFamily="34" charset="0"/>
                          <a:ea typeface="Amazon Ember Display" panose="020F0603020204020204" pitchFamily="34" charset="0"/>
                          <a:cs typeface="Amazon Ember Display" panose="020F0603020204020204" pitchFamily="34" charset="0"/>
                        </a:rPr>
                        <a:t>Versioning Enabled</a:t>
                      </a:r>
                      <a:endParaRPr lang="en-US" sz="1800" b="1" i="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txBody>
                  <a:tcPr marL="121920" marR="121920" marT="60960" marB="60960" anchor="ctr">
                    <a:lnL w="3175" cap="flat" cmpd="sng" algn="ctr">
                      <a:solidFill>
                        <a:srgbClr val="FFFFFF">
                          <a:lumMod val="65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36C2B3"/>
                    </a:solidFill>
                  </a:tcPr>
                </a:tc>
                <a:tc>
                  <a:txBody>
                    <a:bodyPr/>
                    <a:lstStyle>
                      <a:lvl1pPr marL="0" algn="l" defTabSz="914400" rtl="0" eaLnBrk="1" latinLnBrk="0" hangingPunct="1">
                        <a:defRPr sz="1800" b="1" kern="1200">
                          <a:solidFill>
                            <a:schemeClr val="lt1"/>
                          </a:solidFill>
                          <a:latin typeface="Amazon Ember Light"/>
                        </a:defRPr>
                      </a:lvl1pPr>
                      <a:lvl2pPr marL="457200" algn="l" defTabSz="914400" rtl="0" eaLnBrk="1" latinLnBrk="0" hangingPunct="1">
                        <a:defRPr sz="1800" b="1" kern="1200">
                          <a:solidFill>
                            <a:schemeClr val="lt1"/>
                          </a:solidFill>
                          <a:latin typeface="Amazon Ember Light"/>
                        </a:defRPr>
                      </a:lvl2pPr>
                      <a:lvl3pPr marL="914400" algn="l" defTabSz="914400" rtl="0" eaLnBrk="1" latinLnBrk="0" hangingPunct="1">
                        <a:defRPr sz="1800" b="1" kern="1200">
                          <a:solidFill>
                            <a:schemeClr val="lt1"/>
                          </a:solidFill>
                          <a:latin typeface="Amazon Ember Light"/>
                        </a:defRPr>
                      </a:lvl3pPr>
                      <a:lvl4pPr marL="1371600" algn="l" defTabSz="914400" rtl="0" eaLnBrk="1" latinLnBrk="0" hangingPunct="1">
                        <a:defRPr sz="1800" b="1" kern="1200">
                          <a:solidFill>
                            <a:schemeClr val="lt1"/>
                          </a:solidFill>
                          <a:latin typeface="Amazon Ember Light"/>
                        </a:defRPr>
                      </a:lvl4pPr>
                      <a:lvl5pPr marL="1828800" algn="l" defTabSz="914400" rtl="0" eaLnBrk="1" latinLnBrk="0" hangingPunct="1">
                        <a:defRPr sz="1800" b="1" kern="1200">
                          <a:solidFill>
                            <a:schemeClr val="lt1"/>
                          </a:solidFill>
                          <a:latin typeface="Amazon Ember Light"/>
                        </a:defRPr>
                      </a:lvl5pPr>
                      <a:lvl6pPr marL="2286000" algn="l" defTabSz="914400" rtl="0" eaLnBrk="1" latinLnBrk="0" hangingPunct="1">
                        <a:defRPr sz="1800" b="1" kern="1200">
                          <a:solidFill>
                            <a:schemeClr val="lt1"/>
                          </a:solidFill>
                          <a:latin typeface="Amazon Ember Light"/>
                        </a:defRPr>
                      </a:lvl6pPr>
                      <a:lvl7pPr marL="2743200" algn="l" defTabSz="914400" rtl="0" eaLnBrk="1" latinLnBrk="0" hangingPunct="1">
                        <a:defRPr sz="1800" b="1" kern="1200">
                          <a:solidFill>
                            <a:schemeClr val="lt1"/>
                          </a:solidFill>
                          <a:latin typeface="Amazon Ember Light"/>
                        </a:defRPr>
                      </a:lvl7pPr>
                      <a:lvl8pPr marL="3200400" algn="l" defTabSz="914400" rtl="0" eaLnBrk="1" latinLnBrk="0" hangingPunct="1">
                        <a:defRPr sz="1800" b="1" kern="1200">
                          <a:solidFill>
                            <a:schemeClr val="lt1"/>
                          </a:solidFill>
                          <a:latin typeface="Amazon Ember Light"/>
                        </a:defRPr>
                      </a:lvl8pPr>
                      <a:lvl9pPr marL="3657600" algn="l" defTabSz="914400" rtl="0" eaLnBrk="1" latinLnBrk="0" hangingPunct="1">
                        <a:defRPr sz="1800" b="1" kern="1200">
                          <a:solidFill>
                            <a:schemeClr val="lt1"/>
                          </a:solidFill>
                          <a:latin typeface="Amazon Ember Light"/>
                        </a:defRPr>
                      </a:lvl9pPr>
                    </a:lstStyle>
                    <a:p>
                      <a:pPr algn="ctr"/>
                      <a:r>
                        <a:rPr lang="en-US" sz="1800" b="1" i="0" kern="1200" dirty="0">
                          <a:solidFill>
                            <a:srgbClr val="232F3E"/>
                          </a:solidFill>
                          <a:effectLst/>
                          <a:latin typeface="Amazon Ember Display" panose="020F0603020204020204" pitchFamily="34" charset="0"/>
                          <a:ea typeface="Amazon Ember Display" panose="020F0603020204020204" pitchFamily="34" charset="0"/>
                          <a:cs typeface="Amazon Ember Display" panose="020F0603020204020204" pitchFamily="34" charset="0"/>
                        </a:rPr>
                        <a:t>Versioning Not Enabled or</a:t>
                      </a:r>
                    </a:p>
                    <a:p>
                      <a:pPr algn="ctr"/>
                      <a:r>
                        <a:rPr lang="en-US" sz="1800" b="1" i="0" kern="1200" dirty="0">
                          <a:solidFill>
                            <a:srgbClr val="232F3E"/>
                          </a:solidFill>
                          <a:effectLst/>
                          <a:latin typeface="Amazon Ember Display" panose="020F0603020204020204" pitchFamily="34" charset="0"/>
                          <a:ea typeface="Amazon Ember Display" panose="020F0603020204020204" pitchFamily="34" charset="0"/>
                          <a:cs typeface="Amazon Ember Display" panose="020F0603020204020204" pitchFamily="34" charset="0"/>
                        </a:rPr>
                        <a:t>Versioning Suspended</a:t>
                      </a:r>
                      <a:endParaRPr lang="en-US" sz="1800" b="1" i="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txBody>
                  <a:tcPr marL="121920" marR="121920" marT="60960" marB="60960" anchor="ctr">
                    <a:lnL w="12700" cap="flat" cmpd="sng" algn="ctr">
                      <a:solidFill>
                        <a:srgbClr val="FFFFFF"/>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36C2B3"/>
                    </a:solidFill>
                  </a:tcPr>
                </a:tc>
                <a:extLst>
                  <a:ext uri="{0D108BD9-81ED-4DB2-BD59-A6C34878D82A}">
                    <a16:rowId xmlns:a16="http://schemas.microsoft.com/office/drawing/2014/main" val="10000"/>
                  </a:ext>
                </a:extLst>
              </a:tr>
              <a:tr h="1598761">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algn="ctr"/>
                      <a:endPar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121920" marR="121920" marT="60960" marB="6096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algn="ctr"/>
                      <a:endPar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121920" marR="121920" marT="60960" marB="6096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98761">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algn="ctr"/>
                      <a:endPar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121920" marR="121920" marT="60960" marB="6096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algn="ctr"/>
                      <a:r>
                        <a:rPr lang="en-US" sz="1800" b="0" i="0" kern="1200" dirty="0">
                          <a:solidFill>
                            <a:srgbClr val="232F3E"/>
                          </a:solidFill>
                          <a:effectLst/>
                          <a:latin typeface="Amazon Ember Display" panose="020F0603020204020204" pitchFamily="34" charset="0"/>
                          <a:ea typeface="Amazon Ember Display" panose="020F0603020204020204" pitchFamily="34" charset="0"/>
                          <a:cs typeface="Amazon Ember Display" panose="020F0603020204020204" pitchFamily="34" charset="0"/>
                        </a:rPr>
                        <a:t>Deletes</a:t>
                      </a:r>
                      <a:r>
                        <a:rPr lang="en-US" sz="1800" b="0" i="0" kern="1200" baseline="0" dirty="0">
                          <a:solidFill>
                            <a:srgbClr val="232F3E"/>
                          </a:solidFill>
                          <a:effectLst/>
                          <a:latin typeface="Amazon Ember Display" panose="020F0603020204020204" pitchFamily="34" charset="0"/>
                          <a:ea typeface="Amazon Ember Display" panose="020F0603020204020204" pitchFamily="34" charset="0"/>
                          <a:cs typeface="Amazon Ember Display" panose="020F0603020204020204" pitchFamily="34" charset="0"/>
                        </a:rPr>
                        <a:t> t</a:t>
                      </a:r>
                      <a:r>
                        <a:rPr lang="en-US" sz="1800" b="0" i="0" kern="1200" dirty="0">
                          <a:solidFill>
                            <a:srgbClr val="232F3E"/>
                          </a:solidFill>
                          <a:effectLst/>
                          <a:latin typeface="Amazon Ember Display" panose="020F0603020204020204" pitchFamily="34" charset="0"/>
                          <a:ea typeface="Amazon Ember Display" panose="020F0603020204020204" pitchFamily="34" charset="0"/>
                          <a:cs typeface="Amazon Ember Display" panose="020F0603020204020204" pitchFamily="34" charset="0"/>
                        </a:rPr>
                        <a:t>he object. It is no longer retrievable.</a:t>
                      </a:r>
                      <a:endParaRPr lang="en-US" sz="1800" b="0" i="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txBody>
                  <a:tcPr marL="121920" marR="121920" marT="60960" marB="6096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bl>
          </a:graphicData>
        </a:graphic>
      </p:graphicFrame>
      <p:grpSp>
        <p:nvGrpSpPr>
          <p:cNvPr id="5" name="S3Verion12" descr="Table showing the difference between enabling versioning and not enabling or suspending versioning, as described in the notes.">
            <a:extLst>
              <a:ext uri="{FF2B5EF4-FFF2-40B4-BE49-F238E27FC236}">
                <a16:creationId xmlns:a16="http://schemas.microsoft.com/office/drawing/2014/main" id="{2305054E-D975-4E97-9529-BB5CDBE1270A}"/>
              </a:ext>
            </a:extLst>
          </p:cNvPr>
          <p:cNvGrpSpPr/>
          <p:nvPr/>
        </p:nvGrpSpPr>
        <p:grpSpPr>
          <a:xfrm>
            <a:off x="83124" y="1359809"/>
            <a:ext cx="12046530" cy="5016670"/>
            <a:chOff x="83124" y="1359809"/>
            <a:chExt cx="12046530" cy="5016670"/>
          </a:xfrm>
        </p:grpSpPr>
        <p:sp>
          <p:nvSpPr>
            <p:cNvPr id="26" name="TextBox 25">
              <a:extLst>
                <a:ext uri="{FF2B5EF4-FFF2-40B4-BE49-F238E27FC236}">
                  <a16:creationId xmlns:a16="http://schemas.microsoft.com/office/drawing/2014/main" id="{02C58559-D0D7-4CF9-ADCA-1D37FBF59050}"/>
                </a:ext>
                <a:ext uri="{C183D7F6-B498-43B3-948B-1728B52AA6E4}">
                  <adec:decorative xmlns:adec="http://schemas.microsoft.com/office/drawing/2017/decorative" val="1"/>
                </a:ext>
              </a:extLst>
            </p:cNvPr>
            <p:cNvSpPr txBox="1"/>
            <p:nvPr/>
          </p:nvSpPr>
          <p:spPr>
            <a:xfrm>
              <a:off x="825650" y="1359809"/>
              <a:ext cx="10980891" cy="461665"/>
            </a:xfrm>
            <a:prstGeom prst="rect">
              <a:avLst/>
            </a:prstGeom>
            <a:noFill/>
          </p:spPr>
          <p:txBody>
            <a:bodyPr wrap="none" rtlCol="0">
              <a:spAutoFit/>
            </a:bodyPr>
            <a:lstStyle/>
            <a:p>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Protects from accidental overwrites and deletes with no performance penalty</a:t>
              </a:r>
            </a:p>
          </p:txBody>
        </p:sp>
        <p:sp>
          <p:nvSpPr>
            <p:cNvPr id="27" name="Rectangle 26">
              <a:extLst>
                <a:ext uri="{FF2B5EF4-FFF2-40B4-BE49-F238E27FC236}">
                  <a16:creationId xmlns:a16="http://schemas.microsoft.com/office/drawing/2014/main" id="{4FC467A5-71EE-44E8-9C1C-4A42EC665E18}"/>
                </a:ext>
                <a:ext uri="{C183D7F6-B498-43B3-948B-1728B52AA6E4}">
                  <adec:decorative xmlns:adec="http://schemas.microsoft.com/office/drawing/2017/decorative" val="1"/>
                </a:ext>
              </a:extLst>
            </p:cNvPr>
            <p:cNvSpPr/>
            <p:nvPr/>
          </p:nvSpPr>
          <p:spPr>
            <a:xfrm>
              <a:off x="83124" y="3353485"/>
              <a:ext cx="2424739" cy="646331"/>
            </a:xfrm>
            <a:prstGeom prst="rect">
              <a:avLst/>
            </a:prstGeom>
          </p:spPr>
          <p:txBody>
            <a:bodyPr wrap="square">
              <a:spAutoFit/>
            </a:bodyPr>
            <a:lstStyle/>
            <a:p>
              <a:pPr algn="r"/>
              <a: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Upload object with</a:t>
              </a:r>
              <a:b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br>
              <a: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the same key</a:t>
              </a:r>
            </a:p>
          </p:txBody>
        </p:sp>
        <p:sp>
          <p:nvSpPr>
            <p:cNvPr id="28" name="Rectangle 27">
              <a:extLst>
                <a:ext uri="{FF2B5EF4-FFF2-40B4-BE49-F238E27FC236}">
                  <a16:creationId xmlns:a16="http://schemas.microsoft.com/office/drawing/2014/main" id="{C7EB3D73-1ED5-4A25-A0C7-A07072DB1A52}"/>
                </a:ext>
                <a:ext uri="{C183D7F6-B498-43B3-948B-1728B52AA6E4}">
                  <adec:decorative xmlns:adec="http://schemas.microsoft.com/office/drawing/2017/decorative" val="1"/>
                </a:ext>
              </a:extLst>
            </p:cNvPr>
            <p:cNvSpPr/>
            <p:nvPr/>
          </p:nvSpPr>
          <p:spPr>
            <a:xfrm>
              <a:off x="1550622" y="5085397"/>
              <a:ext cx="923992" cy="369332"/>
            </a:xfrm>
            <a:prstGeom prst="rect">
              <a:avLst/>
            </a:prstGeom>
          </p:spPr>
          <p:txBody>
            <a:bodyPr wrap="square">
              <a:spAutoFit/>
            </a:bodyPr>
            <a:lstStyle/>
            <a:p>
              <a:pPr algn="r"/>
              <a: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Delete</a:t>
              </a:r>
            </a:p>
          </p:txBody>
        </p:sp>
        <p:sp>
          <p:nvSpPr>
            <p:cNvPr id="52" name="Rectangle 51">
              <a:extLst>
                <a:ext uri="{FF2B5EF4-FFF2-40B4-BE49-F238E27FC236}">
                  <a16:creationId xmlns:a16="http://schemas.microsoft.com/office/drawing/2014/main" id="{2F4DFA1A-EA40-4E68-A2EF-D35C3FCD385C}"/>
                </a:ext>
                <a:ext uri="{C183D7F6-B498-43B3-948B-1728B52AA6E4}">
                  <adec:decorative xmlns:adec="http://schemas.microsoft.com/office/drawing/2017/decorative" val="1"/>
                </a:ext>
              </a:extLst>
            </p:cNvPr>
            <p:cNvSpPr/>
            <p:nvPr/>
          </p:nvSpPr>
          <p:spPr>
            <a:xfrm>
              <a:off x="3545095" y="3114463"/>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3</a:t>
              </a:r>
            </a:p>
          </p:txBody>
        </p:sp>
        <p:sp>
          <p:nvSpPr>
            <p:cNvPr id="53" name="Rectangle 52">
              <a:extLst>
                <a:ext uri="{FF2B5EF4-FFF2-40B4-BE49-F238E27FC236}">
                  <a16:creationId xmlns:a16="http://schemas.microsoft.com/office/drawing/2014/main" id="{D9E1A706-88CB-42A9-9B2A-1107C6992145}"/>
                </a:ext>
                <a:ext uri="{C183D7F6-B498-43B3-948B-1728B52AA6E4}">
                  <adec:decorative xmlns:adec="http://schemas.microsoft.com/office/drawing/2017/decorative" val="1"/>
                </a:ext>
              </a:extLst>
            </p:cNvPr>
            <p:cNvSpPr/>
            <p:nvPr/>
          </p:nvSpPr>
          <p:spPr>
            <a:xfrm>
              <a:off x="3545095" y="3504913"/>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2</a:t>
              </a:r>
            </a:p>
          </p:txBody>
        </p:sp>
        <p:sp>
          <p:nvSpPr>
            <p:cNvPr id="54" name="Rectangle 53">
              <a:extLst>
                <a:ext uri="{FF2B5EF4-FFF2-40B4-BE49-F238E27FC236}">
                  <a16:creationId xmlns:a16="http://schemas.microsoft.com/office/drawing/2014/main" id="{AFE3A997-AA5D-4446-90B5-230F25746EEC}"/>
                </a:ext>
                <a:ext uri="{C183D7F6-B498-43B3-948B-1728B52AA6E4}">
                  <adec:decorative xmlns:adec="http://schemas.microsoft.com/office/drawing/2017/decorative" val="1"/>
                </a:ext>
              </a:extLst>
            </p:cNvPr>
            <p:cNvSpPr/>
            <p:nvPr/>
          </p:nvSpPr>
          <p:spPr>
            <a:xfrm>
              <a:off x="3545095" y="3891982"/>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1</a:t>
              </a:r>
            </a:p>
          </p:txBody>
        </p:sp>
        <p:sp>
          <p:nvSpPr>
            <p:cNvPr id="55" name="Rectangle 54">
              <a:extLst>
                <a:ext uri="{FF2B5EF4-FFF2-40B4-BE49-F238E27FC236}">
                  <a16:creationId xmlns:a16="http://schemas.microsoft.com/office/drawing/2014/main" id="{B9A43C1E-8940-4E52-BEBA-27703923AF29}"/>
                </a:ext>
                <a:ext uri="{C183D7F6-B498-43B3-948B-1728B52AA6E4}">
                  <adec:decorative xmlns:adec="http://schemas.microsoft.com/office/drawing/2017/decorative" val="1"/>
                </a:ext>
              </a:extLst>
            </p:cNvPr>
            <p:cNvSpPr/>
            <p:nvPr/>
          </p:nvSpPr>
          <p:spPr>
            <a:xfrm>
              <a:off x="7212220" y="3503222"/>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3</a:t>
              </a:r>
            </a:p>
          </p:txBody>
        </p:sp>
        <p:sp>
          <p:nvSpPr>
            <p:cNvPr id="56" name="Rectangle 55">
              <a:extLst>
                <a:ext uri="{FF2B5EF4-FFF2-40B4-BE49-F238E27FC236}">
                  <a16:creationId xmlns:a16="http://schemas.microsoft.com/office/drawing/2014/main" id="{018A2DC0-9849-4359-9850-32D36E93267B}"/>
                </a:ext>
                <a:ext uri="{C183D7F6-B498-43B3-948B-1728B52AA6E4}">
                  <adec:decorative xmlns:adec="http://schemas.microsoft.com/office/drawing/2017/decorative" val="1"/>
                </a:ext>
              </a:extLst>
            </p:cNvPr>
            <p:cNvSpPr/>
            <p:nvPr/>
          </p:nvSpPr>
          <p:spPr>
            <a:xfrm>
              <a:off x="3545095" y="4712638"/>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3</a:t>
              </a:r>
            </a:p>
          </p:txBody>
        </p:sp>
        <p:sp>
          <p:nvSpPr>
            <p:cNvPr id="57" name="Rectangle 56">
              <a:extLst>
                <a:ext uri="{FF2B5EF4-FFF2-40B4-BE49-F238E27FC236}">
                  <a16:creationId xmlns:a16="http://schemas.microsoft.com/office/drawing/2014/main" id="{D450438D-4A24-4DAE-9023-D07BBE571DCE}"/>
                </a:ext>
                <a:ext uri="{C183D7F6-B498-43B3-948B-1728B52AA6E4}">
                  <adec:decorative xmlns:adec="http://schemas.microsoft.com/office/drawing/2017/decorative" val="1"/>
                </a:ext>
              </a:extLst>
            </p:cNvPr>
            <p:cNvSpPr/>
            <p:nvPr/>
          </p:nvSpPr>
          <p:spPr>
            <a:xfrm>
              <a:off x="3545095" y="5093563"/>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2</a:t>
              </a:r>
            </a:p>
          </p:txBody>
        </p:sp>
        <p:sp>
          <p:nvSpPr>
            <p:cNvPr id="58" name="Rectangle 57">
              <a:extLst>
                <a:ext uri="{FF2B5EF4-FFF2-40B4-BE49-F238E27FC236}">
                  <a16:creationId xmlns:a16="http://schemas.microsoft.com/office/drawing/2014/main" id="{F9078075-5E2A-4038-BA34-37274274BA06}"/>
                </a:ext>
                <a:ext uri="{C183D7F6-B498-43B3-948B-1728B52AA6E4}">
                  <adec:decorative xmlns:adec="http://schemas.microsoft.com/office/drawing/2017/decorative" val="1"/>
                </a:ext>
              </a:extLst>
            </p:cNvPr>
            <p:cNvSpPr/>
            <p:nvPr/>
          </p:nvSpPr>
          <p:spPr>
            <a:xfrm>
              <a:off x="3545095" y="5480632"/>
              <a:ext cx="2062264" cy="389106"/>
            </a:xfrm>
            <a:prstGeom prst="rect">
              <a:avLst/>
            </a:prstGeom>
            <a:solidFill>
              <a:srgbClr val="FFFFFF">
                <a:lumMod val="85000"/>
              </a:srgbClr>
            </a:solidFill>
            <a:ln w="12700" cap="flat" cmpd="sng" algn="ctr">
              <a:solidFill>
                <a:srgbClr val="000000"/>
              </a:solidFill>
              <a:prstDash val="solid"/>
              <a:miter lim="800000"/>
            </a:ln>
            <a:effectLst/>
          </p:spPr>
          <p:txBody>
            <a:bodyPr rtlCol="0" anchor="ctr"/>
            <a:lstStyle/>
            <a:p>
              <a:pPr algn="ctr">
                <a:defRPr/>
              </a:pPr>
              <a:r>
                <a:rPr lang="en-US" kern="0" dirty="0">
                  <a:solidFill>
                    <a:srgbClr val="232F3E"/>
                  </a:solidFill>
                </a:rPr>
                <a:t>Version 1</a:t>
              </a:r>
            </a:p>
          </p:txBody>
        </p:sp>
        <p:sp>
          <p:nvSpPr>
            <p:cNvPr id="59" name="Flowchart: Summing Junction 58">
              <a:extLst>
                <a:ext uri="{FF2B5EF4-FFF2-40B4-BE49-F238E27FC236}">
                  <a16:creationId xmlns:a16="http://schemas.microsoft.com/office/drawing/2014/main" id="{570E7CD7-68A1-4678-9A1C-D10A1B59EE91}"/>
                </a:ext>
                <a:ext uri="{C183D7F6-B498-43B3-948B-1728B52AA6E4}">
                  <adec:decorative xmlns:adec="http://schemas.microsoft.com/office/drawing/2017/decorative" val="1"/>
                </a:ext>
              </a:extLst>
            </p:cNvPr>
            <p:cNvSpPr>
              <a:spLocks noChangeAspect="1"/>
            </p:cNvSpPr>
            <p:nvPr/>
          </p:nvSpPr>
          <p:spPr>
            <a:xfrm>
              <a:off x="5206546" y="4792891"/>
              <a:ext cx="228600" cy="228600"/>
            </a:xfrm>
            <a:prstGeom prst="flowChartSummingJunction">
              <a:avLst/>
            </a:prstGeom>
            <a:solidFill>
              <a:srgbClr val="FFFFFF">
                <a:lumMod val="85000"/>
              </a:srgbClr>
            </a:solidFill>
            <a:ln w="28575" cap="flat" cmpd="sng" algn="ctr">
              <a:solidFill>
                <a:srgbClr val="FF0000"/>
              </a:solidFill>
              <a:prstDash val="solid"/>
              <a:miter lim="800000"/>
            </a:ln>
            <a:effectLst/>
          </p:spPr>
          <p:txBody>
            <a:bodyPr rtlCol="0" anchor="ctr"/>
            <a:lstStyle/>
            <a:p>
              <a:pPr algn="ctr">
                <a:defRPr/>
              </a:pPr>
              <a:endParaRPr lang="en-US" kern="0" dirty="0">
                <a:solidFill>
                  <a:srgbClr val="232F3E"/>
                </a:solidFill>
                <a:latin typeface="Amazon Ember Light"/>
              </a:endParaRPr>
            </a:p>
          </p:txBody>
        </p:sp>
        <p:sp>
          <p:nvSpPr>
            <p:cNvPr id="60" name="TextBox 59">
              <a:extLst>
                <a:ext uri="{FF2B5EF4-FFF2-40B4-BE49-F238E27FC236}">
                  <a16:creationId xmlns:a16="http://schemas.microsoft.com/office/drawing/2014/main" id="{08E445C3-CA1F-46DF-9305-3D598FF20799}"/>
                </a:ext>
                <a:ext uri="{C183D7F6-B498-43B3-948B-1728B52AA6E4}">
                  <adec:decorative xmlns:adec="http://schemas.microsoft.com/office/drawing/2017/decorative" val="1"/>
                </a:ext>
              </a:extLst>
            </p:cNvPr>
            <p:cNvSpPr txBox="1"/>
            <p:nvPr/>
          </p:nvSpPr>
          <p:spPr>
            <a:xfrm>
              <a:off x="10067390" y="5791704"/>
              <a:ext cx="2062264" cy="584775"/>
            </a:xfrm>
            <a:prstGeom prst="rect">
              <a:avLst/>
            </a:prstGeom>
            <a:noFill/>
          </p:spPr>
          <p:txBody>
            <a:bodyPr wrap="square" rtlCol="0">
              <a:spAutoFit/>
            </a:bodyPr>
            <a:lstStyle/>
            <a:p>
              <a:pPr algn="ct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Marked deleted</a:t>
              </a:r>
            </a:p>
            <a:p>
              <a:pPr algn="ct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but is still available</a:t>
              </a:r>
            </a:p>
          </p:txBody>
        </p:sp>
        <p:sp>
          <p:nvSpPr>
            <p:cNvPr id="61" name="Flowchart: Summing Junction 60">
              <a:extLst>
                <a:ext uri="{FF2B5EF4-FFF2-40B4-BE49-F238E27FC236}">
                  <a16:creationId xmlns:a16="http://schemas.microsoft.com/office/drawing/2014/main" id="{360F6769-636A-4B90-8798-C03BDE051AE7}"/>
                </a:ext>
                <a:ext uri="{C183D7F6-B498-43B3-948B-1728B52AA6E4}">
                  <adec:decorative xmlns:adec="http://schemas.microsoft.com/office/drawing/2017/decorative" val="1"/>
                </a:ext>
              </a:extLst>
            </p:cNvPr>
            <p:cNvSpPr>
              <a:spLocks noChangeAspect="1"/>
            </p:cNvSpPr>
            <p:nvPr/>
          </p:nvSpPr>
          <p:spPr>
            <a:xfrm>
              <a:off x="10938545" y="5530187"/>
              <a:ext cx="228600" cy="228600"/>
            </a:xfrm>
            <a:prstGeom prst="flowChartSummingJunction">
              <a:avLst/>
            </a:prstGeom>
            <a:solidFill>
              <a:srgbClr val="FFFFFF"/>
            </a:solidFill>
            <a:ln w="28575" cap="flat" cmpd="sng" algn="ctr">
              <a:solidFill>
                <a:srgbClr val="FF0000"/>
              </a:solidFill>
              <a:prstDash val="solid"/>
              <a:miter lim="800000"/>
            </a:ln>
            <a:effectLst/>
          </p:spPr>
          <p:txBody>
            <a:bodyPr rtlCol="0" anchor="ctr"/>
            <a:lstStyle/>
            <a:p>
              <a:pPr algn="ctr">
                <a:defRPr/>
              </a:pPr>
              <a:endParaRPr lang="en-US" kern="0" dirty="0">
                <a:solidFill>
                  <a:srgbClr val="232F3E"/>
                </a:solidFill>
                <a:latin typeface="Amazon Ember Light"/>
              </a:endParaRPr>
            </a:p>
          </p:txBody>
        </p:sp>
        <p:sp>
          <p:nvSpPr>
            <p:cNvPr id="62" name="Flowchart: Summing Junction 61">
              <a:extLst>
                <a:ext uri="{FF2B5EF4-FFF2-40B4-BE49-F238E27FC236}">
                  <a16:creationId xmlns:a16="http://schemas.microsoft.com/office/drawing/2014/main" id="{A607F5B6-7B9A-4BD0-92C7-C5B112B13D09}"/>
                </a:ext>
                <a:ext uri="{C183D7F6-B498-43B3-948B-1728B52AA6E4}">
                  <adec:decorative xmlns:adec="http://schemas.microsoft.com/office/drawing/2017/decorative" val="1"/>
                </a:ext>
              </a:extLst>
            </p:cNvPr>
            <p:cNvSpPr>
              <a:spLocks noChangeAspect="1"/>
            </p:cNvSpPr>
            <p:nvPr/>
          </p:nvSpPr>
          <p:spPr>
            <a:xfrm>
              <a:off x="5206546" y="5173891"/>
              <a:ext cx="228600" cy="228600"/>
            </a:xfrm>
            <a:prstGeom prst="flowChartSummingJunction">
              <a:avLst/>
            </a:prstGeom>
            <a:solidFill>
              <a:srgbClr val="FFFFFF">
                <a:lumMod val="85000"/>
              </a:srgbClr>
            </a:solidFill>
            <a:ln w="28575" cap="flat" cmpd="sng" algn="ctr">
              <a:solidFill>
                <a:srgbClr val="FF0000"/>
              </a:solidFill>
              <a:prstDash val="solid"/>
              <a:miter lim="800000"/>
            </a:ln>
            <a:effectLst/>
          </p:spPr>
          <p:txBody>
            <a:bodyPr rtlCol="0" anchor="ctr"/>
            <a:lstStyle/>
            <a:p>
              <a:pPr algn="ctr">
                <a:defRPr/>
              </a:pPr>
              <a:endParaRPr lang="en-US" kern="0" dirty="0">
                <a:solidFill>
                  <a:srgbClr val="232F3E"/>
                </a:solidFill>
                <a:latin typeface="Amazon Ember Light"/>
              </a:endParaRPr>
            </a:p>
          </p:txBody>
        </p:sp>
        <p:sp>
          <p:nvSpPr>
            <p:cNvPr id="63" name="Flowchart: Summing Junction 62">
              <a:extLst>
                <a:ext uri="{FF2B5EF4-FFF2-40B4-BE49-F238E27FC236}">
                  <a16:creationId xmlns:a16="http://schemas.microsoft.com/office/drawing/2014/main" id="{265E4172-218B-4FB1-82C9-59D278FC3ABD}"/>
                </a:ext>
                <a:ext uri="{C183D7F6-B498-43B3-948B-1728B52AA6E4}">
                  <adec:decorative xmlns:adec="http://schemas.microsoft.com/office/drawing/2017/decorative" val="1"/>
                </a:ext>
              </a:extLst>
            </p:cNvPr>
            <p:cNvSpPr>
              <a:spLocks noChangeAspect="1"/>
            </p:cNvSpPr>
            <p:nvPr/>
          </p:nvSpPr>
          <p:spPr>
            <a:xfrm>
              <a:off x="5206546" y="5563104"/>
              <a:ext cx="228600" cy="228600"/>
            </a:xfrm>
            <a:prstGeom prst="flowChartSummingJunction">
              <a:avLst/>
            </a:prstGeom>
            <a:solidFill>
              <a:srgbClr val="FFFFFF">
                <a:lumMod val="85000"/>
              </a:srgbClr>
            </a:solidFill>
            <a:ln w="28575" cap="flat" cmpd="sng" algn="ctr">
              <a:solidFill>
                <a:srgbClr val="FF0000"/>
              </a:solidFill>
              <a:prstDash val="solid"/>
              <a:miter lim="800000"/>
            </a:ln>
            <a:effectLst/>
          </p:spPr>
          <p:txBody>
            <a:bodyPr rtlCol="0" anchor="ctr"/>
            <a:lstStyle/>
            <a:p>
              <a:pPr algn="ctr">
                <a:defRPr/>
              </a:pPr>
              <a:endParaRPr lang="en-US" kern="0" dirty="0">
                <a:solidFill>
                  <a:srgbClr val="232F3E"/>
                </a:solidFill>
                <a:latin typeface="Amazon Ember Light"/>
              </a:endParaRPr>
            </a:p>
          </p:txBody>
        </p:sp>
      </p:grpSp>
    </p:spTree>
    <p:custDataLst>
      <p:tags r:id="rId1"/>
    </p:custDataLst>
    <p:extLst>
      <p:ext uri="{BB962C8B-B14F-4D97-AF65-F5344CB8AC3E}">
        <p14:creationId xmlns:p14="http://schemas.microsoft.com/office/powerpoint/2010/main" val="355218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10DF86B-0E7B-4A29-82E8-C47EB87F5F37}"/>
              </a:ext>
            </a:extLst>
          </p:cNvPr>
          <p:cNvSpPr>
            <a:spLocks noGrp="1"/>
          </p:cNvSpPr>
          <p:nvPr>
            <p:ph type="sldNum" idx="97"/>
          </p:nvPr>
        </p:nvSpPr>
        <p:spPr/>
        <p:txBody>
          <a:bodyPr/>
          <a:lstStyle/>
          <a:p>
            <a:fld id="{4037B1B0-0345-4E15-985A-6BECCDBE474F}" type="slidenum">
              <a:rPr lang="en-US" smtClean="0"/>
              <a:pPr/>
              <a:t>13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S3 Object Lock mode</a:t>
            </a:r>
          </a:p>
        </p:txBody>
      </p:sp>
      <p:sp>
        <p:nvSpPr>
          <p:cNvPr id="4" name="Content Placeholder 2">
            <a:extLst>
              <a:ext uri="{FF2B5EF4-FFF2-40B4-BE49-F238E27FC236}">
                <a16:creationId xmlns:a16="http://schemas.microsoft.com/office/drawing/2014/main" id="{C5CD825E-AE45-4FD7-89EB-746AE89BAFF8}"/>
              </a:ext>
            </a:extLst>
          </p:cNvPr>
          <p:cNvSpPr txBox="1">
            <a:spLocks/>
          </p:cNvSpPr>
          <p:nvPr/>
        </p:nvSpPr>
        <p:spPr>
          <a:xfrm>
            <a:off x="419100" y="1363579"/>
            <a:ext cx="4778542" cy="4957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Store objects using the write-once-read-many (WORM) model.</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Configure Object Lock at the bucket or object level.</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Apply legal holds at the object level:</a:t>
            </a:r>
          </a:p>
          <a:p>
            <a:pPr lvl="1"/>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S3 Object Lock must be enabled</a:t>
            </a:r>
          </a:p>
          <a:p>
            <a:pPr lvl="1"/>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Independent from retention periods</a:t>
            </a:r>
            <a:endParaRPr lang="en-US" dirty="0"/>
          </a:p>
        </p:txBody>
      </p:sp>
      <p:pic>
        <p:nvPicPr>
          <p:cNvPr id="6" name="Picture 5">
            <a:extLst>
              <a:ext uri="{FF2B5EF4-FFF2-40B4-BE49-F238E27FC236}">
                <a16:creationId xmlns:a16="http://schemas.microsoft.com/office/drawing/2014/main" id="{06C2E782-30A5-4D84-9268-011B4388E9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526" y="1050384"/>
            <a:ext cx="6485714" cy="5380952"/>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9083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2B1E80E-CC65-453C-AFC1-5C523FCE9F8F}"/>
              </a:ext>
            </a:extLst>
          </p:cNvPr>
          <p:cNvSpPr>
            <a:spLocks noGrp="1"/>
          </p:cNvSpPr>
          <p:nvPr>
            <p:ph type="sldNum" idx="97"/>
          </p:nvPr>
        </p:nvSpPr>
        <p:spPr/>
        <p:txBody>
          <a:bodyPr/>
          <a:lstStyle/>
          <a:p>
            <a:fld id="{4037B1B0-0345-4E15-985A-6BECCDBE474F}" type="slidenum">
              <a:rPr lang="en-US" smtClean="0"/>
              <a:pPr/>
              <a:t>14</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Amazon S3 tiers and </a:t>
            </a:r>
            <a:br>
              <a:rPr lang="en-US" dirty="0"/>
            </a:br>
            <a:r>
              <a:rPr lang="en-US" dirty="0"/>
              <a:t>lifecycle rules</a:t>
            </a:r>
          </a:p>
        </p:txBody>
      </p:sp>
    </p:spTree>
    <p:custDataLst>
      <p:tags r:id="rId1"/>
    </p:custDataLst>
    <p:extLst>
      <p:ext uri="{BB962C8B-B14F-4D97-AF65-F5344CB8AC3E}">
        <p14:creationId xmlns:p14="http://schemas.microsoft.com/office/powerpoint/2010/main" val="138776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94705C7-19DA-4C37-8810-F7DB9CD34736}"/>
              </a:ext>
            </a:extLst>
          </p:cNvPr>
          <p:cNvSpPr>
            <a:spLocks noGrp="1"/>
          </p:cNvSpPr>
          <p:nvPr>
            <p:ph type="sldNum" idx="97"/>
          </p:nvPr>
        </p:nvSpPr>
        <p:spPr/>
        <p:txBody>
          <a:bodyPr/>
          <a:lstStyle/>
          <a:p>
            <a:fld id="{4037B1B0-0345-4E15-985A-6BECCDBE474F}" type="slidenum">
              <a:rPr lang="en-US" smtClean="0"/>
              <a:pPr/>
              <a:t>15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Traditional S3 storage classes</a:t>
            </a:r>
          </a:p>
        </p:txBody>
      </p:sp>
      <p:grpSp>
        <p:nvGrpSpPr>
          <p:cNvPr id="5" name="ServiceIcons" descr="Amazon S3 storage classes aligned left to right from frequent access to infrequent access patterns, as described in the notes.">
            <a:extLst>
              <a:ext uri="{FF2B5EF4-FFF2-40B4-BE49-F238E27FC236}">
                <a16:creationId xmlns:a16="http://schemas.microsoft.com/office/drawing/2014/main" id="{23FDC4AC-F936-43BB-BDCD-1853CB53F449}"/>
              </a:ext>
            </a:extLst>
          </p:cNvPr>
          <p:cNvGrpSpPr/>
          <p:nvPr/>
        </p:nvGrpSpPr>
        <p:grpSpPr>
          <a:xfrm>
            <a:off x="522624" y="1105605"/>
            <a:ext cx="11201402" cy="1812617"/>
            <a:chOff x="522624" y="1105605"/>
            <a:chExt cx="11201402" cy="1812617"/>
          </a:xfrm>
        </p:grpSpPr>
        <p:cxnSp>
          <p:nvCxnSpPr>
            <p:cNvPr id="39" name="Straight Arrow Connector 38" descr="S3 storage classes placed in order by">
              <a:extLst>
                <a:ext uri="{FF2B5EF4-FFF2-40B4-BE49-F238E27FC236}">
                  <a16:creationId xmlns:a16="http://schemas.microsoft.com/office/drawing/2014/main" id="{F3D8F5AD-5EAE-49CE-B015-43C82561A5CD}"/>
                </a:ext>
              </a:extLst>
            </p:cNvPr>
            <p:cNvCxnSpPr>
              <a:cxnSpLocks/>
            </p:cNvCxnSpPr>
            <p:nvPr/>
          </p:nvCxnSpPr>
          <p:spPr>
            <a:xfrm flipV="1">
              <a:off x="522624" y="1545961"/>
              <a:ext cx="11201402" cy="0"/>
            </a:xfrm>
            <a:prstGeom prst="straightConnector1">
              <a:avLst/>
            </a:prstGeom>
            <a:ln w="44450">
              <a:solidFill>
                <a:schemeClr val="hlink"/>
              </a:solidFill>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C279FB3-D72F-4800-9B97-C7135EF75155}"/>
                </a:ext>
                <a:ext uri="{C183D7F6-B498-43B3-948B-1728B52AA6E4}">
                  <adec:decorative xmlns:adec="http://schemas.microsoft.com/office/drawing/2017/decorative" val="0"/>
                </a:ext>
              </a:extLst>
            </p:cNvPr>
            <p:cNvSpPr txBox="1"/>
            <p:nvPr/>
          </p:nvSpPr>
          <p:spPr>
            <a:xfrm>
              <a:off x="775476" y="1116495"/>
              <a:ext cx="5128208" cy="369332"/>
            </a:xfrm>
            <a:prstGeom prst="rect">
              <a:avLst/>
            </a:prstGeom>
            <a:noFill/>
          </p:spPr>
          <p:txBody>
            <a:bodyPr wrap="square" rtlCol="0">
              <a:spAutoFit/>
            </a:bodyPr>
            <a:lstStyle/>
            <a:p>
              <a:pPr defTabSz="914308">
                <a:defRPr/>
              </a:pPr>
              <a:r>
                <a:rPr lang="en-US" b="1" dirty="0">
                  <a:solidFill>
                    <a:schemeClr val="tx2"/>
                  </a:solidFill>
                  <a:ea typeface="Amazon Ember" panose="020B0603020204020204" pitchFamily="34" charset="0"/>
                  <a:cs typeface="Amazon Ember" panose="020B0603020204020204" pitchFamily="34" charset="0"/>
                </a:rPr>
                <a:t>Higher cost, frequent access</a:t>
              </a:r>
            </a:p>
          </p:txBody>
        </p:sp>
        <p:sp>
          <p:nvSpPr>
            <p:cNvPr id="41" name="TextBox 40">
              <a:extLst>
                <a:ext uri="{FF2B5EF4-FFF2-40B4-BE49-F238E27FC236}">
                  <a16:creationId xmlns:a16="http://schemas.microsoft.com/office/drawing/2014/main" id="{75147582-158F-4F9A-8826-F37EB6B0402D}"/>
                </a:ext>
                <a:ext uri="{C183D7F6-B498-43B3-948B-1728B52AA6E4}">
                  <adec:decorative xmlns:adec="http://schemas.microsoft.com/office/drawing/2017/decorative" val="0"/>
                </a:ext>
              </a:extLst>
            </p:cNvPr>
            <p:cNvSpPr txBox="1"/>
            <p:nvPr/>
          </p:nvSpPr>
          <p:spPr>
            <a:xfrm>
              <a:off x="8223003" y="1105605"/>
              <a:ext cx="3366627" cy="369332"/>
            </a:xfrm>
            <a:prstGeom prst="rect">
              <a:avLst/>
            </a:prstGeom>
            <a:noFill/>
          </p:spPr>
          <p:txBody>
            <a:bodyPr wrap="none" rtlCol="0">
              <a:spAutoFit/>
            </a:bodyPr>
            <a:lstStyle/>
            <a:p>
              <a:pPr algn="r" defTabSz="914308">
                <a:defRPr/>
              </a:pPr>
              <a:r>
                <a:rPr lang="en-US" b="1" dirty="0">
                  <a:solidFill>
                    <a:schemeClr val="tx2"/>
                  </a:solidFill>
                  <a:ea typeface="Amazon Ember" panose="020B0603020204020204" pitchFamily="34" charset="0"/>
                  <a:cs typeface="Amazon Ember" panose="020B0603020204020204" pitchFamily="34" charset="0"/>
                </a:rPr>
                <a:t>Lower cost, infrequent access</a:t>
              </a:r>
            </a:p>
          </p:txBody>
        </p:sp>
        <p:pic>
          <p:nvPicPr>
            <p:cNvPr id="55" name="Graphic 63">
              <a:extLst>
                <a:ext uri="{FF2B5EF4-FFF2-40B4-BE49-F238E27FC236}">
                  <a16:creationId xmlns:a16="http://schemas.microsoft.com/office/drawing/2014/main" id="{4A73E2ED-8EE3-464D-96DC-0481367981A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690461" y="1781283"/>
              <a:ext cx="1118923" cy="111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aphic 56">
              <a:extLst>
                <a:ext uri="{FF2B5EF4-FFF2-40B4-BE49-F238E27FC236}">
                  <a16:creationId xmlns:a16="http://schemas.microsoft.com/office/drawing/2014/main" id="{55DE1DA1-2A81-4132-9799-E71220A298F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4425542" y="1781283"/>
              <a:ext cx="1118923" cy="111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Graphic 58">
              <a:extLst>
                <a:ext uri="{FF2B5EF4-FFF2-40B4-BE49-F238E27FC236}">
                  <a16:creationId xmlns:a16="http://schemas.microsoft.com/office/drawing/2014/main" id="{4B19F642-A1C4-48A0-BEA2-AE6DD6288AB7}"/>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auto">
            <a:xfrm>
              <a:off x="2556567" y="1781283"/>
              <a:ext cx="1118923" cy="111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Graphic 66">
              <a:extLst>
                <a:ext uri="{FF2B5EF4-FFF2-40B4-BE49-F238E27FC236}">
                  <a16:creationId xmlns:a16="http://schemas.microsoft.com/office/drawing/2014/main" id="{28635FAF-4091-42E4-AA5E-7F0E62AC9AC1}"/>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bwMode="auto">
            <a:xfrm>
              <a:off x="8456165" y="1802654"/>
              <a:ext cx="1115568"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Graphic 65">
              <a:extLst>
                <a:ext uri="{FF2B5EF4-FFF2-40B4-BE49-F238E27FC236}">
                  <a16:creationId xmlns:a16="http://schemas.microsoft.com/office/drawing/2014/main" id="{D7CDD3EF-82A1-4451-B22B-BC4B72D6EED8}"/>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bwMode="auto">
            <a:xfrm>
              <a:off x="6517159" y="1781283"/>
              <a:ext cx="1115568"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Graphic 65">
              <a:extLst>
                <a:ext uri="{FF2B5EF4-FFF2-40B4-BE49-F238E27FC236}">
                  <a16:creationId xmlns:a16="http://schemas.microsoft.com/office/drawing/2014/main" id="{B3A0C4A1-7D77-407E-9E8F-D50EE3AE54CA}"/>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auto">
            <a:xfrm>
              <a:off x="10411996" y="1802665"/>
              <a:ext cx="1115557" cy="11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Box 41">
            <a:extLst>
              <a:ext uri="{FF2B5EF4-FFF2-40B4-BE49-F238E27FC236}">
                <a16:creationId xmlns:a16="http://schemas.microsoft.com/office/drawing/2014/main" id="{FB015094-82D4-46EF-AE8D-E3F9D1ED0294}"/>
              </a:ext>
              <a:ext uri="{C183D7F6-B498-43B3-948B-1728B52AA6E4}">
                <adec:decorative xmlns:adec="http://schemas.microsoft.com/office/drawing/2017/decorative" val="0"/>
              </a:ext>
            </a:extLst>
          </p:cNvPr>
          <p:cNvSpPr txBox="1"/>
          <p:nvPr/>
        </p:nvSpPr>
        <p:spPr>
          <a:xfrm>
            <a:off x="514785" y="2938800"/>
            <a:ext cx="1470275" cy="341632"/>
          </a:xfrm>
          <a:prstGeom prst="rect">
            <a:avLst/>
          </a:prstGeom>
          <a:noFill/>
        </p:spPr>
        <p:txBody>
          <a:bodyPr wrap="none" rtlCol="0" anchor="ctr">
            <a:spAutoFit/>
          </a:bodyPr>
          <a:lstStyle/>
          <a:p>
            <a:pPr algn="ctr" defTabSz="914308">
              <a:lnSpc>
                <a:spcPct val="90000"/>
              </a:lnSpc>
              <a:defRPr/>
            </a:pPr>
            <a:r>
              <a:rPr lang="en-US" dirty="0">
                <a:solidFill>
                  <a:schemeClr val="tx2"/>
                </a:solidFill>
                <a:ea typeface="Amazon Ember" panose="020B0603020204020204" pitchFamily="34" charset="0"/>
                <a:cs typeface="Amazon Ember" panose="020B0603020204020204" pitchFamily="34" charset="0"/>
              </a:rPr>
              <a:t>S3 Standard</a:t>
            </a:r>
          </a:p>
        </p:txBody>
      </p:sp>
      <p:sp>
        <p:nvSpPr>
          <p:cNvPr id="43" name="TextBox 42">
            <a:extLst>
              <a:ext uri="{FF2B5EF4-FFF2-40B4-BE49-F238E27FC236}">
                <a16:creationId xmlns:a16="http://schemas.microsoft.com/office/drawing/2014/main" id="{146B9AAD-91E3-43E9-99EC-EF502A684DD2}"/>
              </a:ext>
              <a:ext uri="{C183D7F6-B498-43B3-948B-1728B52AA6E4}">
                <adec:decorative xmlns:adec="http://schemas.microsoft.com/office/drawing/2017/decorative" val="0"/>
              </a:ext>
            </a:extLst>
          </p:cNvPr>
          <p:cNvSpPr txBox="1"/>
          <p:nvPr/>
        </p:nvSpPr>
        <p:spPr>
          <a:xfrm>
            <a:off x="381243" y="3594157"/>
            <a:ext cx="1729406" cy="2194560"/>
          </a:xfrm>
          <a:prstGeom prst="rect">
            <a:avLst/>
          </a:prstGeom>
          <a:solidFill>
            <a:srgbClr val="F1F3F3"/>
          </a:solidFill>
          <a:ln w="12700">
            <a:solidFill>
              <a:schemeClr val="tx1"/>
            </a:solidFill>
          </a:ln>
        </p:spPr>
        <p:txBody>
          <a:bodyPr wrap="square" rtlCol="0" anchor="t" anchorCtr="0">
            <a:noAutofit/>
          </a:bodyPr>
          <a:lstStyle>
            <a:defPPr>
              <a:defRPr lang="en-US"/>
            </a:defPPr>
            <a:lvl1pPr marL="171450" indent="-171450">
              <a:buFont typeface="Arial" panose="020B0604020202020204" pitchFamily="34" charset="0"/>
              <a:buChar char="•"/>
              <a:defRPr sz="1200"/>
            </a:lvl1pPr>
          </a:lstStyle>
          <a:p>
            <a:pPr defTabSz="914308">
              <a:spcAft>
                <a:spcPts val="1200"/>
              </a:spcAft>
              <a:defRPr/>
            </a:pPr>
            <a:r>
              <a:rPr lang="en-US" sz="1600" dirty="0">
                <a:ea typeface="Amazon Ember" panose="020B0603020204020204" pitchFamily="34" charset="0"/>
                <a:cs typeface="Amazon Ember" panose="020B0603020204020204" pitchFamily="34" charset="0"/>
              </a:rPr>
              <a:t>Active, frequently accessed data</a:t>
            </a:r>
          </a:p>
          <a:p>
            <a:pPr defTabSz="914308">
              <a:spcAft>
                <a:spcPts val="1200"/>
              </a:spcAft>
              <a:defRPr/>
            </a:pPr>
            <a:r>
              <a:rPr lang="en-US" sz="1600" dirty="0">
                <a:ea typeface="Amazon Ember" panose="020B0603020204020204" pitchFamily="34" charset="0"/>
                <a:cs typeface="Amazon Ember" panose="020B0603020204020204" pitchFamily="34" charset="0"/>
              </a:rPr>
              <a:t>No minimum storage duration charge </a:t>
            </a:r>
          </a:p>
        </p:txBody>
      </p:sp>
      <p:sp>
        <p:nvSpPr>
          <p:cNvPr id="44" name="TextBox 43">
            <a:extLst>
              <a:ext uri="{FF2B5EF4-FFF2-40B4-BE49-F238E27FC236}">
                <a16:creationId xmlns:a16="http://schemas.microsoft.com/office/drawing/2014/main" id="{F6258951-0C26-48FE-9676-CDAF38E6B4DF}"/>
              </a:ext>
              <a:ext uri="{C183D7F6-B498-43B3-948B-1728B52AA6E4}">
                <adec:decorative xmlns:adec="http://schemas.microsoft.com/office/drawing/2017/decorative" val="0"/>
              </a:ext>
            </a:extLst>
          </p:cNvPr>
          <p:cNvSpPr txBox="1"/>
          <p:nvPr/>
        </p:nvSpPr>
        <p:spPr>
          <a:xfrm>
            <a:off x="2230209" y="2942887"/>
            <a:ext cx="1771639" cy="341632"/>
          </a:xfrm>
          <a:prstGeom prst="rect">
            <a:avLst/>
          </a:prstGeom>
          <a:noFill/>
        </p:spPr>
        <p:txBody>
          <a:bodyPr wrap="none" rtlCol="0" anchor="ctr">
            <a:spAutoFit/>
          </a:bodyPr>
          <a:lstStyle/>
          <a:p>
            <a:pPr algn="ctr" defTabSz="914308">
              <a:lnSpc>
                <a:spcPct val="90000"/>
              </a:lnSpc>
              <a:defRPr/>
            </a:pPr>
            <a:r>
              <a:rPr lang="en-US" dirty="0">
                <a:solidFill>
                  <a:schemeClr val="tx2"/>
                </a:solidFill>
                <a:ea typeface="Amazon Ember" panose="020B0603020204020204" pitchFamily="34" charset="0"/>
                <a:cs typeface="Amazon Ember" panose="020B0603020204020204" pitchFamily="34" charset="0"/>
              </a:rPr>
              <a:t>S3 Standard-IA</a:t>
            </a:r>
          </a:p>
        </p:txBody>
      </p:sp>
      <p:sp>
        <p:nvSpPr>
          <p:cNvPr id="45" name="TextBox 44">
            <a:extLst>
              <a:ext uri="{FF2B5EF4-FFF2-40B4-BE49-F238E27FC236}">
                <a16:creationId xmlns:a16="http://schemas.microsoft.com/office/drawing/2014/main" id="{82DDF6E0-3725-47BB-A87F-80B4B406E909}"/>
              </a:ext>
              <a:ext uri="{C183D7F6-B498-43B3-948B-1728B52AA6E4}">
                <adec:decorative xmlns:adec="http://schemas.microsoft.com/office/drawing/2017/decorative" val="0"/>
              </a:ext>
            </a:extLst>
          </p:cNvPr>
          <p:cNvSpPr txBox="1"/>
          <p:nvPr/>
        </p:nvSpPr>
        <p:spPr>
          <a:xfrm>
            <a:off x="2251325" y="3599551"/>
            <a:ext cx="1729406" cy="2194560"/>
          </a:xfrm>
          <a:prstGeom prst="rect">
            <a:avLst/>
          </a:prstGeom>
          <a:solidFill>
            <a:srgbClr val="F1F3F3"/>
          </a:solidFill>
          <a:ln w="12700">
            <a:solidFill>
              <a:schemeClr val="tx1"/>
            </a:solidFill>
          </a:ln>
        </p:spPr>
        <p:txBody>
          <a:bodyPr wrap="square" rtlCol="0" anchor="t" anchorCtr="0">
            <a:noAutofit/>
          </a:bodyPr>
          <a:lstStyle>
            <a:defPPr>
              <a:defRPr lang="en-US"/>
            </a:defPPr>
            <a:lvl1pPr marL="171450" indent="-171450">
              <a:buFont typeface="Arial" panose="020B0604020202020204" pitchFamily="34" charset="0"/>
              <a:buChar char="•"/>
              <a:defRPr sz="1920"/>
            </a:lvl1pPr>
          </a:lstStyle>
          <a:p>
            <a:pPr defTabSz="914308">
              <a:spcAft>
                <a:spcPts val="1200"/>
              </a:spcAft>
              <a:defRPr/>
            </a:pPr>
            <a:r>
              <a:rPr lang="en-US" sz="1600" dirty="0">
                <a:ea typeface="Amazon Ember" panose="020B0603020204020204" pitchFamily="34" charset="0"/>
                <a:cs typeface="Amazon Ember" panose="020B0603020204020204" pitchFamily="34" charset="0"/>
              </a:rPr>
              <a:t>Infrequently accessed objects</a:t>
            </a:r>
          </a:p>
          <a:p>
            <a:pPr defTabSz="914308">
              <a:spcAft>
                <a:spcPts val="1200"/>
              </a:spcAft>
              <a:defRPr/>
            </a:pPr>
            <a:r>
              <a:rPr lang="en-US" sz="1600" dirty="0">
                <a:ea typeface="Amazon Ember" panose="020B0603020204020204" pitchFamily="34" charset="0"/>
                <a:cs typeface="Amazon Ember" panose="020B0603020204020204" pitchFamily="34" charset="0"/>
              </a:rPr>
              <a:t>30 day minimum storage duration charge</a:t>
            </a:r>
          </a:p>
        </p:txBody>
      </p:sp>
      <p:sp>
        <p:nvSpPr>
          <p:cNvPr id="46" name="TextBox 45">
            <a:extLst>
              <a:ext uri="{FF2B5EF4-FFF2-40B4-BE49-F238E27FC236}">
                <a16:creationId xmlns:a16="http://schemas.microsoft.com/office/drawing/2014/main" id="{5D2C483C-2DD8-43C2-961C-F906808A8924}"/>
              </a:ext>
              <a:ext uri="{C183D7F6-B498-43B3-948B-1728B52AA6E4}">
                <adec:decorative xmlns:adec="http://schemas.microsoft.com/office/drawing/2017/decorative" val="0"/>
              </a:ext>
            </a:extLst>
          </p:cNvPr>
          <p:cNvSpPr txBox="1"/>
          <p:nvPr/>
        </p:nvSpPr>
        <p:spPr>
          <a:xfrm>
            <a:off x="4066322" y="2942887"/>
            <a:ext cx="1837362" cy="341632"/>
          </a:xfrm>
          <a:prstGeom prst="rect">
            <a:avLst/>
          </a:prstGeom>
          <a:noFill/>
        </p:spPr>
        <p:txBody>
          <a:bodyPr wrap="none" rtlCol="0" anchor="ctr">
            <a:spAutoFit/>
          </a:bodyPr>
          <a:lstStyle/>
          <a:p>
            <a:pPr algn="ctr" defTabSz="914308">
              <a:lnSpc>
                <a:spcPct val="90000"/>
              </a:lnSpc>
              <a:defRPr/>
            </a:pPr>
            <a:r>
              <a:rPr lang="en-US" dirty="0">
                <a:solidFill>
                  <a:schemeClr val="tx2"/>
                </a:solidFill>
                <a:ea typeface="Amazon Ember" panose="020B0603020204020204" pitchFamily="34" charset="0"/>
                <a:cs typeface="Amazon Ember" panose="020B0603020204020204" pitchFamily="34" charset="0"/>
              </a:rPr>
              <a:t>S3 One Zone-IA</a:t>
            </a:r>
          </a:p>
        </p:txBody>
      </p:sp>
      <p:sp>
        <p:nvSpPr>
          <p:cNvPr id="47" name="TextBox 46">
            <a:extLst>
              <a:ext uri="{FF2B5EF4-FFF2-40B4-BE49-F238E27FC236}">
                <a16:creationId xmlns:a16="http://schemas.microsoft.com/office/drawing/2014/main" id="{7A8E29C8-4801-4502-B3AB-677045FA3A03}"/>
              </a:ext>
              <a:ext uri="{C183D7F6-B498-43B3-948B-1728B52AA6E4}">
                <adec:decorative xmlns:adec="http://schemas.microsoft.com/office/drawing/2017/decorative" val="0"/>
              </a:ext>
            </a:extLst>
          </p:cNvPr>
          <p:cNvSpPr txBox="1"/>
          <p:nvPr/>
        </p:nvSpPr>
        <p:spPr>
          <a:xfrm>
            <a:off x="4107851" y="3594158"/>
            <a:ext cx="1754304" cy="2194560"/>
          </a:xfrm>
          <a:prstGeom prst="rect">
            <a:avLst/>
          </a:prstGeom>
          <a:solidFill>
            <a:srgbClr val="F1F3F3"/>
          </a:solidFill>
          <a:ln w="12700">
            <a:solidFill>
              <a:schemeClr val="tx1"/>
            </a:solidFill>
          </a:ln>
        </p:spPr>
        <p:txBody>
          <a:bodyPr wrap="square" rtlCol="0" anchor="t" anchorCtr="0">
            <a:noAutofit/>
          </a:bodyPr>
          <a:lstStyle>
            <a:defPPr>
              <a:defRPr lang="en-US"/>
            </a:defPPr>
            <a:lvl1pPr marL="171450" indent="-171450">
              <a:buFont typeface="Arial" panose="020B0604020202020204" pitchFamily="34" charset="0"/>
              <a:buChar char="•"/>
              <a:defRPr sz="1920"/>
            </a:lvl1pPr>
          </a:lstStyle>
          <a:p>
            <a:pPr defTabSz="914308">
              <a:spcAft>
                <a:spcPts val="1200"/>
              </a:spcAft>
              <a:defRPr/>
            </a:pPr>
            <a:r>
              <a:rPr lang="en-US" sz="1600" dirty="0">
                <a:ea typeface="Amazon Ember" panose="020B0603020204020204" pitchFamily="34" charset="0"/>
                <a:cs typeface="Amazon Ember" panose="020B0603020204020204" pitchFamily="34" charset="0"/>
              </a:rPr>
              <a:t>Recreatable, less accessed data</a:t>
            </a:r>
          </a:p>
          <a:p>
            <a:pPr defTabSz="914308">
              <a:spcAft>
                <a:spcPts val="1200"/>
              </a:spcAft>
              <a:defRPr/>
            </a:pPr>
            <a:r>
              <a:rPr lang="en-US" sz="1600" dirty="0">
                <a:ea typeface="Amazon Ember" panose="020B0603020204020204" pitchFamily="34" charset="0"/>
                <a:cs typeface="Amazon Ember" panose="020B0603020204020204" pitchFamily="34" charset="0"/>
              </a:rPr>
              <a:t>30 day minimum storage duration charge</a:t>
            </a:r>
          </a:p>
        </p:txBody>
      </p:sp>
      <p:cxnSp>
        <p:nvCxnSpPr>
          <p:cNvPr id="48" name="Straight Arrow Connector 47" descr="Line object separating S3 Standard, Standard I A, One Zone I A, from the S3 Glacier storage classes.">
            <a:extLst>
              <a:ext uri="{FF2B5EF4-FFF2-40B4-BE49-F238E27FC236}">
                <a16:creationId xmlns:a16="http://schemas.microsoft.com/office/drawing/2014/main" id="{8DAE8923-6171-42CF-B5A5-76267B752BEE}"/>
              </a:ext>
              <a:ext uri="{C183D7F6-B498-43B3-948B-1728B52AA6E4}">
                <adec:decorative xmlns:adec="http://schemas.microsoft.com/office/drawing/2017/decorative" val="0"/>
              </a:ext>
            </a:extLst>
          </p:cNvPr>
          <p:cNvCxnSpPr>
            <a:cxnSpLocks/>
          </p:cNvCxnSpPr>
          <p:nvPr/>
        </p:nvCxnSpPr>
        <p:spPr>
          <a:xfrm>
            <a:off x="6017721" y="1994017"/>
            <a:ext cx="0" cy="3594477"/>
          </a:xfrm>
          <a:prstGeom prst="straightConnector1">
            <a:avLst/>
          </a:prstGeom>
          <a:ln w="28575">
            <a:solidFill>
              <a:schemeClr val="accent4">
                <a:lumMod val="50000"/>
              </a:schemeClr>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B5F32CA-B315-4893-ACE8-37C882DF8076}"/>
              </a:ext>
            </a:extLst>
          </p:cNvPr>
          <p:cNvSpPr txBox="1"/>
          <p:nvPr/>
        </p:nvSpPr>
        <p:spPr>
          <a:xfrm>
            <a:off x="6121054" y="2917720"/>
            <a:ext cx="1907778" cy="646331"/>
          </a:xfrm>
          <a:prstGeom prst="rect">
            <a:avLst/>
          </a:prstGeom>
          <a:noFill/>
        </p:spPr>
        <p:txBody>
          <a:bodyPr wrap="square">
            <a:spAutoFit/>
          </a:bodyPr>
          <a:lstStyle/>
          <a:p>
            <a:pPr algn="ctr"/>
            <a:r>
              <a:rPr lang="en-US" sz="1800" dirty="0">
                <a:solidFill>
                  <a:schemeClr val="tx2"/>
                </a:solidFill>
                <a:ea typeface="Amazon Ember" panose="020B0603020204020204" pitchFamily="34" charset="0"/>
                <a:cs typeface="Amazon Ember" panose="020B0603020204020204" pitchFamily="34" charset="0"/>
              </a:rPr>
              <a:t>S3 Glacier Instant Retrieval </a:t>
            </a:r>
          </a:p>
        </p:txBody>
      </p:sp>
      <p:sp>
        <p:nvSpPr>
          <p:cNvPr id="50" name="Rectangle 49">
            <a:extLst>
              <a:ext uri="{FF2B5EF4-FFF2-40B4-BE49-F238E27FC236}">
                <a16:creationId xmlns:a16="http://schemas.microsoft.com/office/drawing/2014/main" id="{ABCA3FC2-7C31-41B2-9E94-732746FDF3F2}"/>
              </a:ext>
              <a:ext uri="{C183D7F6-B498-43B3-948B-1728B52AA6E4}">
                <adec:decorative xmlns:adec="http://schemas.microsoft.com/office/drawing/2017/decorative" val="0"/>
              </a:ext>
            </a:extLst>
          </p:cNvPr>
          <p:cNvSpPr/>
          <p:nvPr/>
        </p:nvSpPr>
        <p:spPr>
          <a:xfrm>
            <a:off x="6179462" y="3599551"/>
            <a:ext cx="1790963" cy="2194560"/>
          </a:xfrm>
          <a:prstGeom prst="rect">
            <a:avLst/>
          </a:prstGeom>
          <a:solidFill>
            <a:srgbClr val="F1F3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736" indent="-173736">
              <a:spcAft>
                <a:spcPts val="1200"/>
              </a:spcAft>
              <a:buFont typeface="Arial" panose="020B0604020202020204" pitchFamily="34" charset="0"/>
              <a:buChar char="•"/>
            </a:pPr>
            <a:r>
              <a:rPr lang="en-US" sz="1600" dirty="0">
                <a:solidFill>
                  <a:schemeClr val="tx1"/>
                </a:solidFill>
                <a:ea typeface="Amazon Ember" panose="020B0603020204020204" pitchFamily="34" charset="0"/>
                <a:cs typeface="Amazon Ember" panose="020B0603020204020204" pitchFamily="34" charset="0"/>
              </a:rPr>
              <a:t>Archived data that needs fast restore times</a:t>
            </a:r>
          </a:p>
          <a:p>
            <a:pPr marL="173736" indent="-173736">
              <a:spcAft>
                <a:spcPts val="1200"/>
              </a:spcAft>
              <a:buFont typeface="Arial" panose="020B0604020202020204" pitchFamily="34" charset="0"/>
              <a:buChar char="•"/>
            </a:pPr>
            <a:r>
              <a:rPr lang="en-US" sz="1600" dirty="0">
                <a:solidFill>
                  <a:schemeClr val="tx1"/>
                </a:solidFill>
                <a:ea typeface="Amazon Ember" panose="020B0603020204020204" pitchFamily="34" charset="0"/>
                <a:cs typeface="Amazon Ember" panose="020B0603020204020204" pitchFamily="34" charset="0"/>
              </a:rPr>
              <a:t>90 day minimum storage duration charge</a:t>
            </a:r>
          </a:p>
        </p:txBody>
      </p:sp>
      <p:sp>
        <p:nvSpPr>
          <p:cNvPr id="51" name="TextBox 50">
            <a:extLst>
              <a:ext uri="{FF2B5EF4-FFF2-40B4-BE49-F238E27FC236}">
                <a16:creationId xmlns:a16="http://schemas.microsoft.com/office/drawing/2014/main" id="{64EB519A-CDE1-4522-A279-A099FFCC3A5A}"/>
              </a:ext>
            </a:extLst>
          </p:cNvPr>
          <p:cNvSpPr txBox="1"/>
          <p:nvPr/>
        </p:nvSpPr>
        <p:spPr>
          <a:xfrm>
            <a:off x="8032319" y="2917720"/>
            <a:ext cx="1963260" cy="646331"/>
          </a:xfrm>
          <a:prstGeom prst="rect">
            <a:avLst/>
          </a:prstGeom>
          <a:noFill/>
        </p:spPr>
        <p:txBody>
          <a:bodyPr wrap="square">
            <a:spAutoFit/>
          </a:bodyPr>
          <a:lstStyle/>
          <a:p>
            <a:pPr algn="ctr"/>
            <a:r>
              <a:rPr lang="en-US" sz="1800" dirty="0">
                <a:solidFill>
                  <a:schemeClr val="tx2"/>
                </a:solidFill>
                <a:ea typeface="Amazon Ember" panose="020B0603020204020204" pitchFamily="34" charset="0"/>
                <a:cs typeface="Amazon Ember" panose="020B0603020204020204" pitchFamily="34" charset="0"/>
              </a:rPr>
              <a:t>S3 Glacier </a:t>
            </a:r>
            <a:r>
              <a:rPr lang="en-US" dirty="0">
                <a:solidFill>
                  <a:schemeClr val="tx2"/>
                </a:solidFill>
                <a:ea typeface="Amazon Ember" panose="020B0603020204020204" pitchFamily="34" charset="0"/>
                <a:cs typeface="Amazon Ember" panose="020B0603020204020204" pitchFamily="34" charset="0"/>
              </a:rPr>
              <a:t>Flexible Retrieval</a:t>
            </a:r>
            <a:endParaRPr lang="en-US" sz="1800" dirty="0">
              <a:solidFill>
                <a:schemeClr val="tx2"/>
              </a:solidFill>
              <a:ea typeface="Amazon Ember" panose="020B0603020204020204" pitchFamily="34" charset="0"/>
              <a:cs typeface="Amazon Ember" panose="020B0603020204020204" pitchFamily="34" charset="0"/>
            </a:endParaRPr>
          </a:p>
        </p:txBody>
      </p:sp>
      <p:sp>
        <p:nvSpPr>
          <p:cNvPr id="52" name="Rectangle 51">
            <a:extLst>
              <a:ext uri="{FF2B5EF4-FFF2-40B4-BE49-F238E27FC236}">
                <a16:creationId xmlns:a16="http://schemas.microsoft.com/office/drawing/2014/main" id="{2D75A703-63DF-4E71-9A19-025A81077D53}"/>
              </a:ext>
              <a:ext uri="{C183D7F6-B498-43B3-948B-1728B52AA6E4}">
                <adec:decorative xmlns:adec="http://schemas.microsoft.com/office/drawing/2017/decorative" val="0"/>
              </a:ext>
            </a:extLst>
          </p:cNvPr>
          <p:cNvSpPr/>
          <p:nvPr/>
        </p:nvSpPr>
        <p:spPr>
          <a:xfrm>
            <a:off x="8084441" y="3600363"/>
            <a:ext cx="1859016" cy="2194560"/>
          </a:xfrm>
          <a:prstGeom prst="rect">
            <a:avLst/>
          </a:prstGeom>
          <a:solidFill>
            <a:srgbClr val="F1F3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736" indent="-173736">
              <a:spcAft>
                <a:spcPts val="1200"/>
              </a:spcAft>
              <a:buFont typeface="Arial" panose="020B0604020202020204" pitchFamily="34" charset="0"/>
              <a:buChar char="•"/>
            </a:pPr>
            <a:r>
              <a:rPr lang="en-US" sz="1600" dirty="0">
                <a:solidFill>
                  <a:schemeClr val="tx1"/>
                </a:solidFill>
                <a:ea typeface="Amazon Ember" panose="020B0603020204020204" pitchFamily="34" charset="0"/>
                <a:cs typeface="Amazon Ember" panose="020B0603020204020204" pitchFamily="34" charset="0"/>
              </a:rPr>
              <a:t>Objects with unpredictable restore needs</a:t>
            </a:r>
          </a:p>
          <a:p>
            <a:pPr marL="173736" indent="-173736">
              <a:spcAft>
                <a:spcPts val="1200"/>
              </a:spcAft>
              <a:buFont typeface="Arial" panose="020B0604020202020204" pitchFamily="34" charset="0"/>
              <a:buChar char="•"/>
            </a:pPr>
            <a:r>
              <a:rPr lang="en-US" sz="1600" dirty="0">
                <a:solidFill>
                  <a:schemeClr val="tx1"/>
                </a:solidFill>
                <a:ea typeface="Amazon Ember" panose="020B0603020204020204" pitchFamily="34" charset="0"/>
                <a:cs typeface="Amazon Ember" panose="020B0603020204020204" pitchFamily="34" charset="0"/>
              </a:rPr>
              <a:t>90 day minimum storage duration charge</a:t>
            </a:r>
          </a:p>
        </p:txBody>
      </p:sp>
      <p:sp>
        <p:nvSpPr>
          <p:cNvPr id="53" name="TextBox 52">
            <a:extLst>
              <a:ext uri="{FF2B5EF4-FFF2-40B4-BE49-F238E27FC236}">
                <a16:creationId xmlns:a16="http://schemas.microsoft.com/office/drawing/2014/main" id="{2BCF4DB4-9B24-468F-B70F-003708461CEA}"/>
              </a:ext>
            </a:extLst>
          </p:cNvPr>
          <p:cNvSpPr txBox="1"/>
          <p:nvPr/>
        </p:nvSpPr>
        <p:spPr>
          <a:xfrm>
            <a:off x="10091950" y="2917720"/>
            <a:ext cx="1755648" cy="646331"/>
          </a:xfrm>
          <a:prstGeom prst="rect">
            <a:avLst/>
          </a:prstGeom>
          <a:noFill/>
        </p:spPr>
        <p:txBody>
          <a:bodyPr wrap="square">
            <a:spAutoFit/>
          </a:bodyPr>
          <a:lstStyle/>
          <a:p>
            <a:pPr algn="ctr"/>
            <a:r>
              <a:rPr lang="en-US" sz="1800" dirty="0">
                <a:solidFill>
                  <a:schemeClr val="tx2"/>
                </a:solidFill>
                <a:ea typeface="Amazon Ember" panose="020B0603020204020204" pitchFamily="34" charset="0"/>
                <a:cs typeface="Amazon Ember" panose="020B0603020204020204" pitchFamily="34" charset="0"/>
              </a:rPr>
              <a:t>S3 Glacier Deep Archive</a:t>
            </a:r>
          </a:p>
        </p:txBody>
      </p:sp>
      <p:sp>
        <p:nvSpPr>
          <p:cNvPr id="54" name="Rectangle 53">
            <a:extLst>
              <a:ext uri="{FF2B5EF4-FFF2-40B4-BE49-F238E27FC236}">
                <a16:creationId xmlns:a16="http://schemas.microsoft.com/office/drawing/2014/main" id="{95F4E31D-B6F2-4A5D-BFD5-D5BA57E370CD}"/>
              </a:ext>
              <a:ext uri="{C183D7F6-B498-43B3-948B-1728B52AA6E4}">
                <adec:decorative xmlns:adec="http://schemas.microsoft.com/office/drawing/2017/decorative" val="0"/>
              </a:ext>
            </a:extLst>
          </p:cNvPr>
          <p:cNvSpPr/>
          <p:nvPr/>
        </p:nvSpPr>
        <p:spPr>
          <a:xfrm>
            <a:off x="10062242" y="3600362"/>
            <a:ext cx="1815064" cy="2194560"/>
          </a:xfrm>
          <a:prstGeom prst="rect">
            <a:avLst/>
          </a:prstGeom>
          <a:solidFill>
            <a:srgbClr val="F1F3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736" indent="-173736">
              <a:spcAft>
                <a:spcPts val="1200"/>
              </a:spcAft>
              <a:buFont typeface="Arial" panose="020B0604020202020204" pitchFamily="34" charset="0"/>
              <a:buChar char="•"/>
            </a:pPr>
            <a:r>
              <a:rPr lang="en-US" sz="1600" dirty="0">
                <a:solidFill>
                  <a:schemeClr val="tx1"/>
                </a:solidFill>
                <a:ea typeface="Amazon Ember" panose="020B0603020204020204" pitchFamily="34" charset="0"/>
                <a:cs typeface="Amazon Ember" panose="020B0603020204020204" pitchFamily="34" charset="0"/>
              </a:rPr>
              <a:t>Archive data not likely to be restored</a:t>
            </a:r>
          </a:p>
          <a:p>
            <a:pPr marL="173736" indent="-173736">
              <a:spcAft>
                <a:spcPts val="1200"/>
              </a:spcAft>
              <a:buFont typeface="Arial" panose="020B0604020202020204" pitchFamily="34" charset="0"/>
              <a:buChar char="•"/>
            </a:pPr>
            <a:r>
              <a:rPr lang="en-US" sz="1600" dirty="0">
                <a:solidFill>
                  <a:schemeClr val="tx1"/>
                </a:solidFill>
                <a:ea typeface="Amazon Ember" panose="020B0603020204020204" pitchFamily="34" charset="0"/>
                <a:cs typeface="Amazon Ember" panose="020B0603020204020204" pitchFamily="34" charset="0"/>
              </a:rPr>
              <a:t>180 day minimum storage duration charge</a:t>
            </a:r>
          </a:p>
        </p:txBody>
      </p:sp>
      <p:sp>
        <p:nvSpPr>
          <p:cNvPr id="61" name="Right Arrow 5">
            <a:extLst>
              <a:ext uri="{FF2B5EF4-FFF2-40B4-BE49-F238E27FC236}">
                <a16:creationId xmlns:a16="http://schemas.microsoft.com/office/drawing/2014/main" id="{7677E228-06B6-4E5A-915B-75BDF1A09A78}"/>
              </a:ext>
            </a:extLst>
          </p:cNvPr>
          <p:cNvSpPr/>
          <p:nvPr/>
        </p:nvSpPr>
        <p:spPr>
          <a:xfrm>
            <a:off x="365760" y="5860632"/>
            <a:ext cx="11511542" cy="672671"/>
          </a:xfrm>
          <a:prstGeom prst="rightArrow">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S3 Intelligent-Tiering – Data with unknown or changing access patterns. Milliseconds to access.</a:t>
            </a:r>
          </a:p>
        </p:txBody>
      </p:sp>
    </p:spTree>
    <p:custDataLst>
      <p:tags r:id="rId1"/>
    </p:custDataLst>
    <p:extLst>
      <p:ext uri="{BB962C8B-B14F-4D97-AF65-F5344CB8AC3E}">
        <p14:creationId xmlns:p14="http://schemas.microsoft.com/office/powerpoint/2010/main" val="26520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6E13B83-CA41-4FBA-8EDE-58AEF161DE61}"/>
              </a:ext>
            </a:extLst>
          </p:cNvPr>
          <p:cNvSpPr>
            <a:spLocks noGrp="1"/>
          </p:cNvSpPr>
          <p:nvPr>
            <p:ph type="sldNum" idx="97"/>
          </p:nvPr>
        </p:nvSpPr>
        <p:spPr/>
        <p:txBody>
          <a:bodyPr/>
          <a:lstStyle/>
          <a:p>
            <a:fld id="{4037B1B0-0345-4E15-985A-6BECCDBE474F}" type="slidenum">
              <a:rPr lang="en-US" smtClean="0"/>
              <a:pPr/>
              <a:t>16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Storage class: S3 Intelligent-Tiering</a:t>
            </a:r>
          </a:p>
        </p:txBody>
      </p:sp>
      <p:grpSp>
        <p:nvGrpSpPr>
          <p:cNvPr id="4" name="TieringGroup 3" descr="S3 Intelligent-Tiering monitors access patterns and moves objects between tiers, as described in the notes. &#10;">
            <a:extLst>
              <a:ext uri="{FF2B5EF4-FFF2-40B4-BE49-F238E27FC236}">
                <a16:creationId xmlns:a16="http://schemas.microsoft.com/office/drawing/2014/main" id="{C5040F26-2E20-4EB8-A05C-AFB9500DAD74}"/>
              </a:ext>
            </a:extLst>
          </p:cNvPr>
          <p:cNvGrpSpPr/>
          <p:nvPr/>
        </p:nvGrpSpPr>
        <p:grpSpPr>
          <a:xfrm>
            <a:off x="205570" y="1175318"/>
            <a:ext cx="11567330" cy="5239095"/>
            <a:chOff x="205570" y="1175318"/>
            <a:chExt cx="11567330" cy="5239095"/>
          </a:xfrm>
        </p:grpSpPr>
        <p:sp>
          <p:nvSpPr>
            <p:cNvPr id="24" name="TextBox 23">
              <a:extLst>
                <a:ext uri="{FF2B5EF4-FFF2-40B4-BE49-F238E27FC236}">
                  <a16:creationId xmlns:a16="http://schemas.microsoft.com/office/drawing/2014/main" id="{646E20C2-CA75-43DC-97E8-51A6F226C984}"/>
                </a:ext>
                <a:ext uri="{C183D7F6-B498-43B3-948B-1728B52AA6E4}">
                  <adec:decorative xmlns:adec="http://schemas.microsoft.com/office/drawing/2017/decorative" val="1"/>
                </a:ext>
              </a:extLst>
            </p:cNvPr>
            <p:cNvSpPr txBox="1"/>
            <p:nvPr/>
          </p:nvSpPr>
          <p:spPr>
            <a:xfrm>
              <a:off x="205570" y="2759419"/>
              <a:ext cx="3037866" cy="400110"/>
            </a:xfrm>
            <a:prstGeom prst="rect">
              <a:avLst/>
            </a:prstGeom>
            <a:noFill/>
            <a:ln w="28575">
              <a:noFill/>
            </a:ln>
          </p:spPr>
          <p:txBody>
            <a:bodyPr wrap="square" rtlCol="0">
              <a:spAutoFit/>
            </a:bodyPr>
            <a:lstStyle/>
            <a:p>
              <a:pPr algn="ctr"/>
              <a:r>
                <a:rPr lang="en-US" sz="2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S3 Intelligent-Tiering</a:t>
              </a:r>
            </a:p>
          </p:txBody>
        </p:sp>
        <p:grpSp>
          <p:nvGrpSpPr>
            <p:cNvPr id="25" name="Group 24">
              <a:extLst>
                <a:ext uri="{FF2B5EF4-FFF2-40B4-BE49-F238E27FC236}">
                  <a16:creationId xmlns:a16="http://schemas.microsoft.com/office/drawing/2014/main" id="{D866B621-B008-4343-AAB9-E1FC366D9797}"/>
                </a:ext>
              </a:extLst>
            </p:cNvPr>
            <p:cNvGrpSpPr/>
            <p:nvPr/>
          </p:nvGrpSpPr>
          <p:grpSpPr>
            <a:xfrm>
              <a:off x="6538642" y="1175318"/>
              <a:ext cx="5234258" cy="735864"/>
              <a:chOff x="6538642" y="1175318"/>
              <a:chExt cx="5130162" cy="735864"/>
            </a:xfrm>
          </p:grpSpPr>
          <p:sp>
            <p:nvSpPr>
              <p:cNvPr id="26" name="Rectangle 25">
                <a:extLst>
                  <a:ext uri="{FF2B5EF4-FFF2-40B4-BE49-F238E27FC236}">
                    <a16:creationId xmlns:a16="http://schemas.microsoft.com/office/drawing/2014/main" id="{8B196670-70D8-408E-A249-125EB05C5DAB}"/>
                  </a:ext>
                  <a:ext uri="{C183D7F6-B498-43B3-948B-1728B52AA6E4}">
                    <adec:decorative xmlns:adec="http://schemas.microsoft.com/office/drawing/2017/decorative" val="1"/>
                  </a:ext>
                </a:extLst>
              </p:cNvPr>
              <p:cNvSpPr/>
              <p:nvPr/>
            </p:nvSpPr>
            <p:spPr>
              <a:xfrm>
                <a:off x="6538642" y="1522488"/>
                <a:ext cx="5130162" cy="388694"/>
              </a:xfrm>
              <a:prstGeom prst="rect">
                <a:avLst/>
              </a:prstGeom>
              <a:solidFill>
                <a:schemeClr val="bg1">
                  <a:lumMod val="95000"/>
                </a:scheme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r>
                  <a:rPr lang="en-US" dirty="0">
                    <a:solidFill>
                      <a:srgbClr val="232F3E"/>
                    </a:solidFill>
                  </a:rPr>
                  <a:t>Accessed in the past 30 days ($$$$)</a:t>
                </a:r>
              </a:p>
            </p:txBody>
          </p:sp>
          <p:sp>
            <p:nvSpPr>
              <p:cNvPr id="27" name="Rectangle 26">
                <a:extLst>
                  <a:ext uri="{FF2B5EF4-FFF2-40B4-BE49-F238E27FC236}">
                    <a16:creationId xmlns:a16="http://schemas.microsoft.com/office/drawing/2014/main" id="{4B6EB5A8-179B-4B0C-A88A-75D883D41F00}"/>
                  </a:ext>
                  <a:ext uri="{C183D7F6-B498-43B3-948B-1728B52AA6E4}">
                    <adec:decorative xmlns:adec="http://schemas.microsoft.com/office/drawing/2017/decorative" val="1"/>
                  </a:ext>
                </a:extLst>
              </p:cNvPr>
              <p:cNvSpPr/>
              <p:nvPr/>
            </p:nvSpPr>
            <p:spPr>
              <a:xfrm>
                <a:off x="6538642" y="1175318"/>
                <a:ext cx="5130162" cy="347170"/>
              </a:xfrm>
              <a:prstGeom prst="rect">
                <a:avLst/>
              </a:prstGeom>
              <a:solidFill>
                <a:srgbClr val="248814"/>
              </a:solidFill>
              <a:ln w="28575">
                <a:solidFill>
                  <a:srgbClr val="24881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Frequent Access tier</a:t>
                </a:r>
              </a:p>
            </p:txBody>
          </p:sp>
        </p:grpSp>
        <p:grpSp>
          <p:nvGrpSpPr>
            <p:cNvPr id="28" name="Group 27">
              <a:extLst>
                <a:ext uri="{FF2B5EF4-FFF2-40B4-BE49-F238E27FC236}">
                  <a16:creationId xmlns:a16="http://schemas.microsoft.com/office/drawing/2014/main" id="{D952FA87-ED3A-43C5-86F8-6430C0A97C24}"/>
                </a:ext>
              </a:extLst>
            </p:cNvPr>
            <p:cNvGrpSpPr/>
            <p:nvPr/>
          </p:nvGrpSpPr>
          <p:grpSpPr>
            <a:xfrm>
              <a:off x="6538642" y="2301126"/>
              <a:ext cx="5234258" cy="735864"/>
              <a:chOff x="6538642" y="2219195"/>
              <a:chExt cx="5130162" cy="735864"/>
            </a:xfrm>
          </p:grpSpPr>
          <p:sp>
            <p:nvSpPr>
              <p:cNvPr id="29" name="Rectangle 28">
                <a:extLst>
                  <a:ext uri="{FF2B5EF4-FFF2-40B4-BE49-F238E27FC236}">
                    <a16:creationId xmlns:a16="http://schemas.microsoft.com/office/drawing/2014/main" id="{886846B7-506F-42A6-B41E-508671D34730}"/>
                  </a:ext>
                  <a:ext uri="{C183D7F6-B498-43B3-948B-1728B52AA6E4}">
                    <adec:decorative xmlns:adec="http://schemas.microsoft.com/office/drawing/2017/decorative" val="1"/>
                  </a:ext>
                </a:extLst>
              </p:cNvPr>
              <p:cNvSpPr/>
              <p:nvPr/>
            </p:nvSpPr>
            <p:spPr>
              <a:xfrm>
                <a:off x="6538642" y="2566365"/>
                <a:ext cx="5130162" cy="388694"/>
              </a:xfrm>
              <a:prstGeom prst="rect">
                <a:avLst/>
              </a:prstGeom>
              <a:solidFill>
                <a:schemeClr val="bg1">
                  <a:lumMod val="95000"/>
                </a:scheme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r>
                  <a:rPr lang="en-US" dirty="0">
                    <a:solidFill>
                      <a:srgbClr val="232F3E"/>
                    </a:solidFill>
                  </a:rPr>
                  <a:t>Not accessed in the past 30 days ($$$)</a:t>
                </a:r>
              </a:p>
            </p:txBody>
          </p:sp>
          <p:sp>
            <p:nvSpPr>
              <p:cNvPr id="30" name="Rectangle 29">
                <a:extLst>
                  <a:ext uri="{FF2B5EF4-FFF2-40B4-BE49-F238E27FC236}">
                    <a16:creationId xmlns:a16="http://schemas.microsoft.com/office/drawing/2014/main" id="{5ED4073F-4E92-4C90-8676-EA04FC0CDBAD}"/>
                  </a:ext>
                  <a:ext uri="{C183D7F6-B498-43B3-948B-1728B52AA6E4}">
                    <adec:decorative xmlns:adec="http://schemas.microsoft.com/office/drawing/2017/decorative" val="1"/>
                  </a:ext>
                </a:extLst>
              </p:cNvPr>
              <p:cNvSpPr/>
              <p:nvPr/>
            </p:nvSpPr>
            <p:spPr>
              <a:xfrm>
                <a:off x="6538642" y="2219195"/>
                <a:ext cx="5130162" cy="347170"/>
              </a:xfrm>
              <a:prstGeom prst="rect">
                <a:avLst/>
              </a:prstGeom>
              <a:solidFill>
                <a:srgbClr val="248814"/>
              </a:solidFill>
              <a:ln w="28575">
                <a:solidFill>
                  <a:srgbClr val="24881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Infrequent Access tier</a:t>
                </a:r>
              </a:p>
            </p:txBody>
          </p:sp>
        </p:grpSp>
        <p:grpSp>
          <p:nvGrpSpPr>
            <p:cNvPr id="31" name="Group 30">
              <a:extLst>
                <a:ext uri="{FF2B5EF4-FFF2-40B4-BE49-F238E27FC236}">
                  <a16:creationId xmlns:a16="http://schemas.microsoft.com/office/drawing/2014/main" id="{6BE33D18-CE56-4A57-890F-6245A246172F}"/>
                </a:ext>
              </a:extLst>
            </p:cNvPr>
            <p:cNvGrpSpPr/>
            <p:nvPr/>
          </p:nvGrpSpPr>
          <p:grpSpPr>
            <a:xfrm>
              <a:off x="6538642" y="4552742"/>
              <a:ext cx="5234258" cy="735864"/>
              <a:chOff x="6538642" y="4120322"/>
              <a:chExt cx="5130162" cy="735864"/>
            </a:xfrm>
          </p:grpSpPr>
          <p:sp>
            <p:nvSpPr>
              <p:cNvPr id="32" name="Rectangle 31">
                <a:extLst>
                  <a:ext uri="{FF2B5EF4-FFF2-40B4-BE49-F238E27FC236}">
                    <a16:creationId xmlns:a16="http://schemas.microsoft.com/office/drawing/2014/main" id="{8D43280E-880D-48FA-B3CF-4E5135BD9BD6}"/>
                  </a:ext>
                  <a:ext uri="{C183D7F6-B498-43B3-948B-1728B52AA6E4}">
                    <adec:decorative xmlns:adec="http://schemas.microsoft.com/office/drawing/2017/decorative" val="1"/>
                  </a:ext>
                </a:extLst>
              </p:cNvPr>
              <p:cNvSpPr/>
              <p:nvPr/>
            </p:nvSpPr>
            <p:spPr>
              <a:xfrm>
                <a:off x="6538642" y="4467492"/>
                <a:ext cx="5130162" cy="388694"/>
              </a:xfrm>
              <a:prstGeom prst="rect">
                <a:avLst/>
              </a:prstGeom>
              <a:solidFill>
                <a:schemeClr val="bg2">
                  <a:lumMod val="95000"/>
                </a:scheme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r>
                  <a:rPr lang="en-US" dirty="0">
                    <a:solidFill>
                      <a:srgbClr val="232F3E"/>
                    </a:solidFill>
                  </a:rPr>
                  <a:t>Not accessed in the past 90 days ($$)</a:t>
                </a:r>
              </a:p>
            </p:txBody>
          </p:sp>
          <p:sp>
            <p:nvSpPr>
              <p:cNvPr id="33" name="Rectangle 32">
                <a:extLst>
                  <a:ext uri="{FF2B5EF4-FFF2-40B4-BE49-F238E27FC236}">
                    <a16:creationId xmlns:a16="http://schemas.microsoft.com/office/drawing/2014/main" id="{328BE210-E5F1-40CF-90EB-CECF466CB3F9}"/>
                  </a:ext>
                  <a:ext uri="{C183D7F6-B498-43B3-948B-1728B52AA6E4}">
                    <adec:decorative xmlns:adec="http://schemas.microsoft.com/office/drawing/2017/decorative" val="1"/>
                  </a:ext>
                </a:extLst>
              </p:cNvPr>
              <p:cNvSpPr/>
              <p:nvPr/>
            </p:nvSpPr>
            <p:spPr>
              <a:xfrm>
                <a:off x="6538642" y="4120322"/>
                <a:ext cx="5130162" cy="347170"/>
              </a:xfrm>
              <a:prstGeom prst="rect">
                <a:avLst/>
              </a:prstGeom>
              <a:solidFill>
                <a:srgbClr val="248814"/>
              </a:solidFill>
              <a:ln w="28575">
                <a:solidFill>
                  <a:srgbClr val="24881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Archive Access tier</a:t>
                </a:r>
              </a:p>
            </p:txBody>
          </p:sp>
        </p:grpSp>
        <p:grpSp>
          <p:nvGrpSpPr>
            <p:cNvPr id="34" name="Group 33">
              <a:extLst>
                <a:ext uri="{FF2B5EF4-FFF2-40B4-BE49-F238E27FC236}">
                  <a16:creationId xmlns:a16="http://schemas.microsoft.com/office/drawing/2014/main" id="{4EA5C390-C6B7-40B0-B9E2-953EEFF8A656}"/>
                </a:ext>
              </a:extLst>
            </p:cNvPr>
            <p:cNvGrpSpPr/>
            <p:nvPr/>
          </p:nvGrpSpPr>
          <p:grpSpPr>
            <a:xfrm>
              <a:off x="6538642" y="5678549"/>
              <a:ext cx="5234258" cy="735864"/>
              <a:chOff x="6538642" y="5449949"/>
              <a:chExt cx="5130162" cy="735864"/>
            </a:xfrm>
          </p:grpSpPr>
          <p:sp>
            <p:nvSpPr>
              <p:cNvPr id="35" name="Rectangle 34">
                <a:extLst>
                  <a:ext uri="{FF2B5EF4-FFF2-40B4-BE49-F238E27FC236}">
                    <a16:creationId xmlns:a16="http://schemas.microsoft.com/office/drawing/2014/main" id="{C1334E13-2A19-46AD-8973-F79844A4A1AC}"/>
                  </a:ext>
                  <a:ext uri="{C183D7F6-B498-43B3-948B-1728B52AA6E4}">
                    <adec:decorative xmlns:adec="http://schemas.microsoft.com/office/drawing/2017/decorative" val="1"/>
                  </a:ext>
                </a:extLst>
              </p:cNvPr>
              <p:cNvSpPr/>
              <p:nvPr/>
            </p:nvSpPr>
            <p:spPr>
              <a:xfrm>
                <a:off x="6538642" y="5797119"/>
                <a:ext cx="5130162" cy="388694"/>
              </a:xfrm>
              <a:prstGeom prst="rect">
                <a:avLst/>
              </a:prstGeom>
              <a:solidFill>
                <a:schemeClr val="bg1">
                  <a:lumMod val="95000"/>
                </a:scheme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r>
                  <a:rPr lang="en-US" dirty="0">
                    <a:solidFill>
                      <a:srgbClr val="232F3E"/>
                    </a:solidFill>
                  </a:rPr>
                  <a:t>Not accessed in the past 180 days ($)</a:t>
                </a:r>
              </a:p>
            </p:txBody>
          </p:sp>
          <p:sp>
            <p:nvSpPr>
              <p:cNvPr id="36" name="Rectangle 35">
                <a:extLst>
                  <a:ext uri="{FF2B5EF4-FFF2-40B4-BE49-F238E27FC236}">
                    <a16:creationId xmlns:a16="http://schemas.microsoft.com/office/drawing/2014/main" id="{F3DC00E1-7358-4178-BBB3-E5EE2B13E444}"/>
                  </a:ext>
                  <a:ext uri="{C183D7F6-B498-43B3-948B-1728B52AA6E4}">
                    <adec:decorative xmlns:adec="http://schemas.microsoft.com/office/drawing/2017/decorative" val="1"/>
                  </a:ext>
                </a:extLst>
              </p:cNvPr>
              <p:cNvSpPr/>
              <p:nvPr/>
            </p:nvSpPr>
            <p:spPr>
              <a:xfrm>
                <a:off x="6538642" y="5449949"/>
                <a:ext cx="5130162" cy="347170"/>
              </a:xfrm>
              <a:prstGeom prst="rect">
                <a:avLst/>
              </a:prstGeom>
              <a:solidFill>
                <a:srgbClr val="248814"/>
              </a:solidFill>
              <a:ln w="28575">
                <a:solidFill>
                  <a:srgbClr val="24881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Deep Archive Access tier</a:t>
                </a:r>
              </a:p>
            </p:txBody>
          </p:sp>
        </p:grpSp>
        <p:pic>
          <p:nvPicPr>
            <p:cNvPr id="37" name="Graphic 64">
              <a:extLst>
                <a:ext uri="{FF2B5EF4-FFF2-40B4-BE49-F238E27FC236}">
                  <a16:creationId xmlns:a16="http://schemas.microsoft.com/office/drawing/2014/main" id="{06EE4558-AC66-4BB2-B366-06FC3BDF5C3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1102624" y="1388247"/>
              <a:ext cx="1243758" cy="12437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E50BAE85-7763-46AF-9E78-B15CB9925D5B}"/>
                </a:ext>
                <a:ext uri="{C183D7F6-B498-43B3-948B-1728B52AA6E4}">
                  <adec:decorative xmlns:adec="http://schemas.microsoft.com/office/drawing/2017/decorative" val="1"/>
                </a:ext>
              </a:extLst>
            </p:cNvPr>
            <p:cNvCxnSpPr/>
            <p:nvPr/>
          </p:nvCxnSpPr>
          <p:spPr>
            <a:xfrm>
              <a:off x="2904481" y="1743991"/>
              <a:ext cx="1881963"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875279F-E3EE-4E50-9E03-8BF704098806}"/>
                </a:ext>
                <a:ext uri="{C183D7F6-B498-43B3-948B-1728B52AA6E4}">
                  <adec:decorative xmlns:adec="http://schemas.microsoft.com/office/drawing/2017/decorative" val="1"/>
                </a:ext>
              </a:extLst>
            </p:cNvPr>
            <p:cNvSpPr>
              <a:spLocks noChangeAspect="1"/>
            </p:cNvSpPr>
            <p:nvPr/>
          </p:nvSpPr>
          <p:spPr>
            <a:xfrm>
              <a:off x="3653534" y="1583970"/>
              <a:ext cx="320040" cy="320040"/>
            </a:xfrm>
            <a:prstGeom prst="rect">
              <a:avLst/>
            </a:prstGeom>
            <a:solidFill>
              <a:schemeClr val="bg1"/>
            </a:solidFill>
            <a:ln w="28575" cap="rnd">
              <a:solidFill>
                <a:srgbClr val="299A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a:extLst>
                <a:ext uri="{FF2B5EF4-FFF2-40B4-BE49-F238E27FC236}">
                  <a16:creationId xmlns:a16="http://schemas.microsoft.com/office/drawing/2014/main" id="{E37BE7A1-2C16-401E-8C74-C3DA52811B1A}"/>
                </a:ext>
                <a:ext uri="{C183D7F6-B498-43B3-948B-1728B52AA6E4}">
                  <adec:decorative xmlns:adec="http://schemas.microsoft.com/office/drawing/2017/decorative" val="1"/>
                </a:ext>
              </a:extLst>
            </p:cNvPr>
            <p:cNvSpPr>
              <a:spLocks noChangeAspect="1"/>
            </p:cNvSpPr>
            <p:nvPr/>
          </p:nvSpPr>
          <p:spPr>
            <a:xfrm>
              <a:off x="4151221" y="1559304"/>
              <a:ext cx="371246" cy="320040"/>
            </a:xfrm>
            <a:prstGeom prst="triangle">
              <a:avLst/>
            </a:prstGeom>
            <a:solidFill>
              <a:schemeClr val="bg1"/>
            </a:solidFill>
            <a:ln w="28575" cap="rnd">
              <a:solidFill>
                <a:srgbClr val="299A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58BB133-80A7-4A0E-AC75-F1EE4AB65539}"/>
                </a:ext>
                <a:ext uri="{C183D7F6-B498-43B3-948B-1728B52AA6E4}">
                  <adec:decorative xmlns:adec="http://schemas.microsoft.com/office/drawing/2017/decorative" val="1"/>
                </a:ext>
              </a:extLst>
            </p:cNvPr>
            <p:cNvSpPr/>
            <p:nvPr/>
          </p:nvSpPr>
          <p:spPr>
            <a:xfrm>
              <a:off x="3130894" y="1576799"/>
              <a:ext cx="334383" cy="334383"/>
            </a:xfrm>
            <a:prstGeom prst="ellipse">
              <a:avLst/>
            </a:prstGeom>
            <a:solidFill>
              <a:schemeClr val="bg1"/>
            </a:solidFill>
            <a:ln w="28575" cap="rnd">
              <a:solidFill>
                <a:srgbClr val="299A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C813CBC2-1112-4888-B9E5-DBD56A2C338B}"/>
                </a:ext>
                <a:ext uri="{C183D7F6-B498-43B3-948B-1728B52AA6E4}">
                  <adec:decorative xmlns:adec="http://schemas.microsoft.com/office/drawing/2017/decorative" val="1"/>
                </a:ext>
              </a:extLst>
            </p:cNvPr>
            <p:cNvCxnSpPr/>
            <p:nvPr/>
          </p:nvCxnSpPr>
          <p:spPr>
            <a:xfrm>
              <a:off x="2904481" y="2344048"/>
              <a:ext cx="1881963" cy="0"/>
            </a:xfrm>
            <a:prstGeom prst="straightConnector1">
              <a:avLst/>
            </a:prstGeom>
            <a:ln w="28575">
              <a:headEnd type="arrow"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BC8FDFC-D4DA-4A29-B29E-3042DE992436}"/>
                </a:ext>
                <a:ext uri="{C183D7F6-B498-43B3-948B-1728B52AA6E4}">
                  <adec:decorative xmlns:adec="http://schemas.microsoft.com/office/drawing/2017/decorative" val="1"/>
                </a:ext>
              </a:extLst>
            </p:cNvPr>
            <p:cNvSpPr>
              <a:spLocks noChangeAspect="1"/>
            </p:cNvSpPr>
            <p:nvPr/>
          </p:nvSpPr>
          <p:spPr>
            <a:xfrm>
              <a:off x="3653534" y="2184027"/>
              <a:ext cx="320040" cy="320040"/>
            </a:xfrm>
            <a:prstGeom prst="rect">
              <a:avLst/>
            </a:prstGeom>
            <a:solidFill>
              <a:schemeClr val="bg1"/>
            </a:solidFill>
            <a:ln w="28575" cap="rnd">
              <a:solidFill>
                <a:srgbClr val="299A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407B01BC-4A30-4011-852D-630E53B62779}"/>
                </a:ext>
                <a:ext uri="{C183D7F6-B498-43B3-948B-1728B52AA6E4}">
                  <adec:decorative xmlns:adec="http://schemas.microsoft.com/office/drawing/2017/decorative" val="1"/>
                </a:ext>
              </a:extLst>
            </p:cNvPr>
            <p:cNvSpPr>
              <a:spLocks noChangeAspect="1"/>
            </p:cNvSpPr>
            <p:nvPr/>
          </p:nvSpPr>
          <p:spPr>
            <a:xfrm>
              <a:off x="4151221" y="2159361"/>
              <a:ext cx="371246" cy="320040"/>
            </a:xfrm>
            <a:prstGeom prst="triangle">
              <a:avLst/>
            </a:prstGeom>
            <a:solidFill>
              <a:schemeClr val="bg1"/>
            </a:solidFill>
            <a:ln w="28575" cap="rnd">
              <a:solidFill>
                <a:srgbClr val="299A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6A1E3790-A8E4-4011-BC39-040D74C96BE5}"/>
                </a:ext>
                <a:ext uri="{C183D7F6-B498-43B3-948B-1728B52AA6E4}">
                  <adec:decorative xmlns:adec="http://schemas.microsoft.com/office/drawing/2017/decorative" val="1"/>
                </a:ext>
              </a:extLst>
            </p:cNvPr>
            <p:cNvSpPr/>
            <p:nvPr/>
          </p:nvSpPr>
          <p:spPr>
            <a:xfrm>
              <a:off x="3130894" y="2176856"/>
              <a:ext cx="334383" cy="334383"/>
            </a:xfrm>
            <a:prstGeom prst="ellipse">
              <a:avLst/>
            </a:prstGeom>
            <a:solidFill>
              <a:schemeClr val="bg1"/>
            </a:solidFill>
            <a:ln w="28575" cap="rnd">
              <a:solidFill>
                <a:srgbClr val="299A1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9CC4C6CE-CFA8-4F51-878B-7EC7F00EE83F}"/>
                </a:ext>
                <a:ext uri="{C183D7F6-B498-43B3-948B-1728B52AA6E4}">
                  <adec:decorative xmlns:adec="http://schemas.microsoft.com/office/drawing/2017/decorative" val="1"/>
                </a:ext>
              </a:extLst>
            </p:cNvPr>
            <p:cNvCxnSpPr/>
            <p:nvPr/>
          </p:nvCxnSpPr>
          <p:spPr>
            <a:xfrm flipH="1">
              <a:off x="5636418" y="2842913"/>
              <a:ext cx="897461" cy="0"/>
            </a:xfrm>
            <a:prstGeom prst="line">
              <a:avLst/>
            </a:prstGeom>
            <a:ln w="28575">
              <a:prstDash val="lgDash"/>
              <a:headEnd type="arrow"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D98A61-02E6-4B90-B263-D4EAE397C5E1}"/>
                </a:ext>
                <a:ext uri="{C183D7F6-B498-43B3-948B-1728B52AA6E4}">
                  <adec:decorative xmlns:adec="http://schemas.microsoft.com/office/drawing/2017/decorative" val="1"/>
                </a:ext>
              </a:extLst>
            </p:cNvPr>
            <p:cNvCxnSpPr/>
            <p:nvPr/>
          </p:nvCxnSpPr>
          <p:spPr>
            <a:xfrm flipH="1">
              <a:off x="5636417" y="5094259"/>
              <a:ext cx="897461" cy="0"/>
            </a:xfrm>
            <a:prstGeom prst="line">
              <a:avLst/>
            </a:prstGeom>
            <a:ln w="28575">
              <a:prstDash val="lgDash"/>
              <a:headEnd type="arrow" w="lg" len="med"/>
            </a:ln>
          </p:spPr>
          <p:style>
            <a:lnRef idx="1">
              <a:schemeClr val="accent1"/>
            </a:lnRef>
            <a:fillRef idx="0">
              <a:schemeClr val="accent1"/>
            </a:fillRef>
            <a:effectRef idx="0">
              <a:schemeClr val="accent1"/>
            </a:effectRef>
            <a:fontRef idx="minor">
              <a:schemeClr val="tx1"/>
            </a:fontRef>
          </p:style>
        </p:cxnSp>
        <p:sp>
          <p:nvSpPr>
            <p:cNvPr id="48" name="Rounded Rectangle 90">
              <a:extLst>
                <a:ext uri="{FF2B5EF4-FFF2-40B4-BE49-F238E27FC236}">
                  <a16:creationId xmlns:a16="http://schemas.microsoft.com/office/drawing/2014/main" id="{41B0F6DA-2E76-415C-9721-A49D69327D09}"/>
                </a:ext>
                <a:ext uri="{C183D7F6-B498-43B3-948B-1728B52AA6E4}">
                  <adec:decorative xmlns:adec="http://schemas.microsoft.com/office/drawing/2017/decorative" val="1"/>
                </a:ext>
              </a:extLst>
            </p:cNvPr>
            <p:cNvSpPr/>
            <p:nvPr/>
          </p:nvSpPr>
          <p:spPr>
            <a:xfrm>
              <a:off x="419101" y="3956288"/>
              <a:ext cx="4478576" cy="1978637"/>
            </a:xfrm>
            <a:prstGeom prst="roundRect">
              <a:avLst>
                <a:gd name="adj" fmla="val 1121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Monitor access patterns.</a:t>
              </a:r>
            </a:p>
            <a:p>
              <a:endPar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Move objects</a:t>
              </a:r>
              <a:r>
                <a:rPr lang="en-US" sz="28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t>
              </a:r>
            </a:p>
          </p:txBody>
        </p:sp>
        <p:sp>
          <p:nvSpPr>
            <p:cNvPr id="49" name="Oval 48">
              <a:extLst>
                <a:ext uri="{FF2B5EF4-FFF2-40B4-BE49-F238E27FC236}">
                  <a16:creationId xmlns:a16="http://schemas.microsoft.com/office/drawing/2014/main" id="{7844B602-7AD1-4574-B5F7-69B282199787}"/>
                </a:ext>
                <a:ext uri="{C183D7F6-B498-43B3-948B-1728B52AA6E4}">
                  <adec:decorative xmlns:adec="http://schemas.microsoft.com/office/drawing/2017/decorative" val="1"/>
                </a:ext>
              </a:extLst>
            </p:cNvPr>
            <p:cNvSpPr/>
            <p:nvPr/>
          </p:nvSpPr>
          <p:spPr>
            <a:xfrm>
              <a:off x="531483" y="4329192"/>
              <a:ext cx="413358" cy="413358"/>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1</a:t>
              </a: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0" name="Oval 49">
              <a:extLst>
                <a:ext uri="{FF2B5EF4-FFF2-40B4-BE49-F238E27FC236}">
                  <a16:creationId xmlns:a16="http://schemas.microsoft.com/office/drawing/2014/main" id="{DA56B0A5-472A-4398-AD89-15B26975C9C5}"/>
                </a:ext>
                <a:ext uri="{C183D7F6-B498-43B3-948B-1728B52AA6E4}">
                  <adec:decorative xmlns:adec="http://schemas.microsoft.com/office/drawing/2017/decorative" val="1"/>
                </a:ext>
              </a:extLst>
            </p:cNvPr>
            <p:cNvSpPr/>
            <p:nvPr/>
          </p:nvSpPr>
          <p:spPr>
            <a:xfrm>
              <a:off x="531483" y="5130814"/>
              <a:ext cx="413358" cy="413358"/>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2</a:t>
              </a: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51" name="Elbow Connector 94">
              <a:extLst>
                <a:ext uri="{FF2B5EF4-FFF2-40B4-BE49-F238E27FC236}">
                  <a16:creationId xmlns:a16="http://schemas.microsoft.com/office/drawing/2014/main" id="{6AB46F08-3FC8-4501-8B39-92DAA75C5B39}"/>
                </a:ext>
                <a:ext uri="{C183D7F6-B498-43B3-948B-1728B52AA6E4}">
                  <adec:decorative xmlns:adec="http://schemas.microsoft.com/office/drawing/2017/decorative" val="1"/>
                </a:ext>
              </a:extLst>
            </p:cNvPr>
            <p:cNvCxnSpPr>
              <a:stCxn id="48" idx="0"/>
            </p:cNvCxnSpPr>
            <p:nvPr/>
          </p:nvCxnSpPr>
          <p:spPr>
            <a:xfrm rot="5400000" flipH="1" flipV="1">
              <a:off x="2571009" y="2719386"/>
              <a:ext cx="1324283" cy="1149523"/>
            </a:xfrm>
            <a:prstGeom prst="bentConnector3">
              <a:avLst>
                <a:gd name="adj1" fmla="val 38650"/>
              </a:avLst>
            </a:prstGeom>
            <a:ln w="28575">
              <a:prstDash val="lgDash"/>
              <a:tailEnd type="arrow" w="lg" len="med"/>
            </a:ln>
          </p:spPr>
          <p:style>
            <a:lnRef idx="1">
              <a:schemeClr val="accent1"/>
            </a:lnRef>
            <a:fillRef idx="0">
              <a:schemeClr val="accent1"/>
            </a:fillRef>
            <a:effectRef idx="0">
              <a:schemeClr val="accent1"/>
            </a:effectRef>
            <a:fontRef idx="minor">
              <a:schemeClr val="tx1"/>
            </a:fontRef>
          </p:style>
        </p:cxnSp>
        <p:cxnSp>
          <p:nvCxnSpPr>
            <p:cNvPr id="52" name="Elbow Connector 100">
              <a:extLst>
                <a:ext uri="{FF2B5EF4-FFF2-40B4-BE49-F238E27FC236}">
                  <a16:creationId xmlns:a16="http://schemas.microsoft.com/office/drawing/2014/main" id="{3BA2E469-4E81-424C-878E-BE4989BF9E95}"/>
                </a:ext>
                <a:ext uri="{C183D7F6-B498-43B3-948B-1728B52AA6E4}">
                  <adec:decorative xmlns:adec="http://schemas.microsoft.com/office/drawing/2017/decorative" val="1"/>
                </a:ext>
              </a:extLst>
            </p:cNvPr>
            <p:cNvCxnSpPr>
              <a:stCxn id="48" idx="3"/>
            </p:cNvCxnSpPr>
            <p:nvPr/>
          </p:nvCxnSpPr>
          <p:spPr>
            <a:xfrm flipV="1">
              <a:off x="4897677" y="4293907"/>
              <a:ext cx="738741" cy="651700"/>
            </a:xfrm>
            <a:prstGeom prst="bentConnector3">
              <a:avLst/>
            </a:prstGeom>
            <a:ln w="28575">
              <a:prstDash val="lgDash"/>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129AFB4C-F1A0-4EF1-A568-B488C837A868}"/>
                </a:ext>
              </a:extLst>
            </p:cNvPr>
            <p:cNvGrpSpPr/>
            <p:nvPr/>
          </p:nvGrpSpPr>
          <p:grpSpPr>
            <a:xfrm>
              <a:off x="6538642" y="3426934"/>
              <a:ext cx="5234258" cy="735864"/>
              <a:chOff x="6538642" y="3128644"/>
              <a:chExt cx="5130162" cy="735864"/>
            </a:xfrm>
          </p:grpSpPr>
          <p:sp>
            <p:nvSpPr>
              <p:cNvPr id="54" name="Rectangle 53">
                <a:extLst>
                  <a:ext uri="{FF2B5EF4-FFF2-40B4-BE49-F238E27FC236}">
                    <a16:creationId xmlns:a16="http://schemas.microsoft.com/office/drawing/2014/main" id="{B8CCF69F-F956-44AE-9E5D-F5A654AC478A}"/>
                  </a:ext>
                  <a:ext uri="{C183D7F6-B498-43B3-948B-1728B52AA6E4}">
                    <adec:decorative xmlns:adec="http://schemas.microsoft.com/office/drawing/2017/decorative" val="1"/>
                  </a:ext>
                </a:extLst>
              </p:cNvPr>
              <p:cNvSpPr/>
              <p:nvPr/>
            </p:nvSpPr>
            <p:spPr>
              <a:xfrm>
                <a:off x="6538642" y="3475814"/>
                <a:ext cx="5130162" cy="388694"/>
              </a:xfrm>
              <a:prstGeom prst="rect">
                <a:avLst/>
              </a:prstGeom>
              <a:solidFill>
                <a:schemeClr val="bg2">
                  <a:lumMod val="95000"/>
                </a:scheme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45720" numCol="1" spcCol="0" rtlCol="0" fromWordArt="0" anchor="ctr" anchorCtr="0" forceAA="0" compatLnSpc="1">
                <a:prstTxWarp prst="textNoShape">
                  <a:avLst/>
                </a:prstTxWarp>
                <a:noAutofit/>
              </a:bodyPr>
              <a:lstStyle/>
              <a:p>
                <a:pPr algn="ctr"/>
                <a:r>
                  <a:rPr lang="en-US" dirty="0">
                    <a:solidFill>
                      <a:srgbClr val="232F3E"/>
                    </a:solidFill>
                  </a:rPr>
                  <a:t>Not accessed in the past 90 days, low latency ($$)</a:t>
                </a:r>
              </a:p>
            </p:txBody>
          </p:sp>
          <p:sp>
            <p:nvSpPr>
              <p:cNvPr id="55" name="Rectangle 54">
                <a:extLst>
                  <a:ext uri="{FF2B5EF4-FFF2-40B4-BE49-F238E27FC236}">
                    <a16:creationId xmlns:a16="http://schemas.microsoft.com/office/drawing/2014/main" id="{B44AC48C-290F-4D68-B01F-905CB135EE0A}"/>
                  </a:ext>
                  <a:ext uri="{C183D7F6-B498-43B3-948B-1728B52AA6E4}">
                    <adec:decorative xmlns:adec="http://schemas.microsoft.com/office/drawing/2017/decorative" val="1"/>
                  </a:ext>
                </a:extLst>
              </p:cNvPr>
              <p:cNvSpPr/>
              <p:nvPr/>
            </p:nvSpPr>
            <p:spPr>
              <a:xfrm>
                <a:off x="6538642" y="3128644"/>
                <a:ext cx="5130162" cy="347170"/>
              </a:xfrm>
              <a:prstGeom prst="rect">
                <a:avLst/>
              </a:prstGeom>
              <a:solidFill>
                <a:srgbClr val="248814"/>
              </a:solidFill>
              <a:ln w="28575">
                <a:solidFill>
                  <a:srgbClr val="24881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Archive Instant Access tier</a:t>
                </a:r>
              </a:p>
            </p:txBody>
          </p:sp>
        </p:grpSp>
        <p:cxnSp>
          <p:nvCxnSpPr>
            <p:cNvPr id="56" name="Connector: Elbow 55">
              <a:extLst>
                <a:ext uri="{FF2B5EF4-FFF2-40B4-BE49-F238E27FC236}">
                  <a16:creationId xmlns:a16="http://schemas.microsoft.com/office/drawing/2014/main" id="{1086D8D9-BA84-4E0C-984C-6EA41E95D458}"/>
                </a:ext>
                <a:ext uri="{C183D7F6-B498-43B3-948B-1728B52AA6E4}">
                  <adec:decorative xmlns:adec="http://schemas.microsoft.com/office/drawing/2017/decorative" val="1"/>
                </a:ext>
              </a:extLst>
            </p:cNvPr>
            <p:cNvCxnSpPr>
              <a:cxnSpLocks/>
              <a:stCxn id="26" idx="1"/>
              <a:endCxn id="35" idx="1"/>
            </p:cNvCxnSpPr>
            <p:nvPr/>
          </p:nvCxnSpPr>
          <p:spPr>
            <a:xfrm rot="10800000" flipV="1">
              <a:off x="6538642" y="1716834"/>
              <a:ext cx="12700" cy="4503231"/>
            </a:xfrm>
            <a:prstGeom prst="bentConnector3">
              <a:avLst>
                <a:gd name="adj1" fmla="val 7110000"/>
              </a:avLst>
            </a:prstGeom>
            <a:ln w="28575">
              <a:prstDash val="lgDash"/>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F29149-C549-4B07-ABCC-8984F09C1033}"/>
                </a:ext>
                <a:ext uri="{C183D7F6-B498-43B3-948B-1728B52AA6E4}">
                  <adec:decorative xmlns:adec="http://schemas.microsoft.com/office/drawing/2017/decorative" val="1"/>
                </a:ext>
              </a:extLst>
            </p:cNvPr>
            <p:cNvCxnSpPr/>
            <p:nvPr/>
          </p:nvCxnSpPr>
          <p:spPr>
            <a:xfrm flipH="1">
              <a:off x="5641180" y="3968449"/>
              <a:ext cx="897461" cy="0"/>
            </a:xfrm>
            <a:prstGeom prst="line">
              <a:avLst/>
            </a:prstGeom>
            <a:ln w="28575">
              <a:prstDash val="lgDash"/>
              <a:headEnd type="arrow" w="lg"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6693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46E46A-798E-476B-A966-1F8289EF465F}"/>
              </a:ext>
            </a:extLst>
          </p:cNvPr>
          <p:cNvSpPr>
            <a:spLocks noGrp="1"/>
          </p:cNvSpPr>
          <p:nvPr>
            <p:ph type="sldNum" idx="97"/>
          </p:nvPr>
        </p:nvSpPr>
        <p:spPr/>
        <p:txBody>
          <a:bodyPr/>
          <a:lstStyle/>
          <a:p>
            <a:fld id="{4037B1B0-0345-4E15-985A-6BECCDBE474F}" type="slidenum">
              <a:rPr lang="en-US" smtClean="0"/>
              <a:pPr/>
              <a:t>17</a:t>
            </a:fld>
            <a:endParaRPr lang="en-US" dirty="0"/>
          </a:p>
        </p:txBody>
      </p:sp>
      <p:sp>
        <p:nvSpPr>
          <p:cNvPr id="3" name="Title">
            <a:extLst>
              <a:ext uri="{FF2B5EF4-FFF2-40B4-BE49-F238E27FC236}">
                <a16:creationId xmlns:a16="http://schemas.microsoft.com/office/drawing/2014/main" id="{A41EC7BF-0EEF-B0A2-3B73-1BC60E208287}"/>
              </a:ext>
            </a:extLst>
          </p:cNvPr>
          <p:cNvSpPr>
            <a:spLocks noGrp="1"/>
          </p:cNvSpPr>
          <p:nvPr>
            <p:ph type="title" idx="1"/>
          </p:nvPr>
        </p:nvSpPr>
        <p:spPr/>
        <p:txBody>
          <a:bodyPr>
            <a:normAutofit/>
          </a:bodyPr>
          <a:lstStyle/>
          <a:p>
            <a:r>
              <a:rPr lang="en-US" i="0" u="none" strike="noStrike" dirty="0">
                <a:solidFill>
                  <a:srgbClr val="374151"/>
                </a:solidFill>
                <a:effectLst/>
                <a:latin typeface="+mj-lt"/>
                <a:ea typeface="Amazon Ember Heavy" panose="020B0803020204020204" pitchFamily="34" charset="0"/>
                <a:cs typeface="Amazon Ember Heavy" panose="020B0803020204020204" pitchFamily="34" charset="0"/>
              </a:rPr>
              <a:t>S3 Express One Zone storage class</a:t>
            </a:r>
            <a:endParaRPr lang="en-US" dirty="0">
              <a:latin typeface="+mj-lt"/>
              <a:ea typeface="Amazon Ember Heavy" panose="020B0803020204020204" pitchFamily="34" charset="0"/>
              <a:cs typeface="Amazon Ember Heavy" panose="020B0803020204020204" pitchFamily="34" charset="0"/>
            </a:endParaRPr>
          </a:p>
        </p:txBody>
      </p:sp>
      <p:grpSp>
        <p:nvGrpSpPr>
          <p:cNvPr id="4" name="S3 express" descr="Description of S3 Express One Zone storage class with focus on low-latency use cases. Details in notes.">
            <a:extLst>
              <a:ext uri="{FF2B5EF4-FFF2-40B4-BE49-F238E27FC236}">
                <a16:creationId xmlns:a16="http://schemas.microsoft.com/office/drawing/2014/main" id="{FA858A0F-04FE-4033-932A-E526B27D7FB0}"/>
              </a:ext>
            </a:extLst>
          </p:cNvPr>
          <p:cNvGrpSpPr/>
          <p:nvPr/>
        </p:nvGrpSpPr>
        <p:grpSpPr>
          <a:xfrm>
            <a:off x="359664" y="1189519"/>
            <a:ext cx="11472672" cy="5183058"/>
            <a:chOff x="359664" y="1189519"/>
            <a:chExt cx="11472672" cy="5183058"/>
          </a:xfrm>
        </p:grpSpPr>
        <p:grpSp>
          <p:nvGrpSpPr>
            <p:cNvPr id="229" name="Group 228">
              <a:extLst>
                <a:ext uri="{FF2B5EF4-FFF2-40B4-BE49-F238E27FC236}">
                  <a16:creationId xmlns:a16="http://schemas.microsoft.com/office/drawing/2014/main" id="{8A794519-5BC4-4067-B9A0-B31B21E1E5DE}"/>
                </a:ext>
              </a:extLst>
            </p:cNvPr>
            <p:cNvGrpSpPr/>
            <p:nvPr/>
          </p:nvGrpSpPr>
          <p:grpSpPr>
            <a:xfrm>
              <a:off x="1354566" y="2052251"/>
              <a:ext cx="2104712" cy="770474"/>
              <a:chOff x="1354566" y="2252963"/>
              <a:chExt cx="2104712" cy="770474"/>
            </a:xfrm>
          </p:grpSpPr>
          <p:cxnSp>
            <p:nvCxnSpPr>
              <p:cNvPr id="45" name="Straight Arrow Connector 44">
                <a:extLst>
                  <a:ext uri="{FF2B5EF4-FFF2-40B4-BE49-F238E27FC236}">
                    <a16:creationId xmlns:a16="http://schemas.microsoft.com/office/drawing/2014/main" id="{BFC7F5DD-E4E7-4537-AD5A-1E1383A82E43}"/>
                  </a:ext>
                </a:extLst>
              </p:cNvPr>
              <p:cNvCxnSpPr>
                <a:cxnSpLocks/>
              </p:cNvCxnSpPr>
              <p:nvPr/>
            </p:nvCxnSpPr>
            <p:spPr>
              <a:xfrm>
                <a:off x="1354566" y="2638200"/>
                <a:ext cx="372796" cy="0"/>
              </a:xfrm>
              <a:prstGeom prst="straightConnector1">
                <a:avLst/>
              </a:prstGeom>
              <a:ln w="25400">
                <a:solidFill>
                  <a:schemeClr val="tx2"/>
                </a:solidFill>
                <a:tailEnd type="arrow" w="lg" len="med"/>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D21E3E70-A9F3-47C7-991D-B139E558B53D}"/>
                  </a:ext>
                </a:extLst>
              </p:cNvPr>
              <p:cNvGrpSpPr/>
              <p:nvPr/>
            </p:nvGrpSpPr>
            <p:grpSpPr>
              <a:xfrm>
                <a:off x="1744737" y="2392834"/>
                <a:ext cx="1697167" cy="490732"/>
                <a:chOff x="-1378039" y="3433991"/>
                <a:chExt cx="1697167" cy="490732"/>
              </a:xfrm>
            </p:grpSpPr>
            <p:sp>
              <p:nvSpPr>
                <p:cNvPr id="47" name="Rectangle: Rounded Corners 46">
                  <a:extLst>
                    <a:ext uri="{FF2B5EF4-FFF2-40B4-BE49-F238E27FC236}">
                      <a16:creationId xmlns:a16="http://schemas.microsoft.com/office/drawing/2014/main" id="{8C038CD8-5E42-47F8-B586-C9D41AB765F3}"/>
                    </a:ext>
                  </a:extLst>
                </p:cNvPr>
                <p:cNvSpPr/>
                <p:nvPr/>
              </p:nvSpPr>
              <p:spPr>
                <a:xfrm>
                  <a:off x="-1378039" y="3433991"/>
                  <a:ext cx="1697167" cy="49073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r"/>
                  <a:r>
                    <a:rPr lang="en-US" sz="1600" dirty="0">
                      <a:solidFill>
                        <a:schemeClr val="bg1"/>
                      </a:solidFill>
                    </a:rPr>
                    <a:t>         </a:t>
                  </a:r>
                  <a:r>
                    <a:rPr lang="en-US" sz="1600" dirty="0">
                      <a:solidFill>
                        <a:srgbClr val="232F3E"/>
                      </a:solidFill>
                    </a:rPr>
                    <a:t>Session based auth</a:t>
                  </a:r>
                </a:p>
              </p:txBody>
            </p:sp>
            <p:pic>
              <p:nvPicPr>
                <p:cNvPr id="48" name="Picture 47">
                  <a:extLst>
                    <a:ext uri="{FF2B5EF4-FFF2-40B4-BE49-F238E27FC236}">
                      <a16:creationId xmlns:a16="http://schemas.microsoft.com/office/drawing/2014/main" id="{C0A2FDEE-E9FD-4882-8123-789168F5F961}"/>
                    </a:ext>
                  </a:extLst>
                </p:cNvPr>
                <p:cNvPicPr>
                  <a:picLocks noChangeAspect="1"/>
                </p:cNvPicPr>
                <p:nvPr/>
              </p:nvPicPr>
              <p:blipFill>
                <a:blip r:embed="rId4"/>
                <a:stretch>
                  <a:fillRect/>
                </a:stretch>
              </p:blipFill>
              <p:spPr>
                <a:xfrm>
                  <a:off x="-1280886" y="3460192"/>
                  <a:ext cx="398110" cy="411833"/>
                </a:xfrm>
                <a:prstGeom prst="rect">
                  <a:avLst/>
                </a:prstGeom>
              </p:spPr>
            </p:pic>
          </p:grpSp>
          <p:sp>
            <p:nvSpPr>
              <p:cNvPr id="49" name="Rounded Rectangle 21">
                <a:extLst>
                  <a:ext uri="{FF2B5EF4-FFF2-40B4-BE49-F238E27FC236}">
                    <a16:creationId xmlns:a16="http://schemas.microsoft.com/office/drawing/2014/main" id="{F705B787-A03E-45E8-9A3F-95C274248BDD}"/>
                  </a:ext>
                </a:extLst>
              </p:cNvPr>
              <p:cNvSpPr/>
              <p:nvPr/>
            </p:nvSpPr>
            <p:spPr>
              <a:xfrm>
                <a:off x="1727362" y="2252963"/>
                <a:ext cx="1731916" cy="770474"/>
              </a:xfrm>
              <a:prstGeom prst="roundRect">
                <a:avLst/>
              </a:prstGeom>
              <a:no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3025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ea typeface="+mn-ea"/>
                  <a:cs typeface="+mn-cs"/>
                </a:endParaRPr>
              </a:p>
            </p:txBody>
          </p:sp>
        </p:grpSp>
        <p:sp>
          <p:nvSpPr>
            <p:cNvPr id="50" name="Rectangle: Rounded Corners 49">
              <a:extLst>
                <a:ext uri="{FF2B5EF4-FFF2-40B4-BE49-F238E27FC236}">
                  <a16:creationId xmlns:a16="http://schemas.microsoft.com/office/drawing/2014/main" id="{6ECA7501-7CD7-4B96-8D8F-2A09139C1284}"/>
                </a:ext>
              </a:extLst>
            </p:cNvPr>
            <p:cNvSpPr/>
            <p:nvPr/>
          </p:nvSpPr>
          <p:spPr>
            <a:xfrm>
              <a:off x="2024791" y="1684239"/>
              <a:ext cx="1219490" cy="412445"/>
            </a:xfrm>
            <a:prstGeom prst="roundRect">
              <a:avLst/>
            </a:prstGeom>
            <a:solidFill>
              <a:schemeClr val="tx2"/>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lIns="45720" rIns="45720" bIns="45720" rtlCol="0" anchor="ctr"/>
            <a:lstStyle/>
            <a:p>
              <a:pPr algn="ctr"/>
              <a:r>
                <a:rPr lang="en-US" sz="1600" dirty="0">
                  <a:solidFill>
                    <a:schemeClr val="bg1"/>
                  </a:solidFill>
                </a:rPr>
                <a:t>AWS SDK</a:t>
              </a:r>
            </a:p>
          </p:txBody>
        </p:sp>
        <p:sp>
          <p:nvSpPr>
            <p:cNvPr id="97" name="Rectangle 96">
              <a:extLst>
                <a:ext uri="{FF2B5EF4-FFF2-40B4-BE49-F238E27FC236}">
                  <a16:creationId xmlns:a16="http://schemas.microsoft.com/office/drawing/2014/main" id="{F5BF19B2-ED70-44BF-ADC9-8ABD4460E74B}"/>
                </a:ext>
              </a:extLst>
            </p:cNvPr>
            <p:cNvSpPr/>
            <p:nvPr/>
          </p:nvSpPr>
          <p:spPr>
            <a:xfrm>
              <a:off x="4288796" y="1541015"/>
              <a:ext cx="5141579" cy="1792947"/>
            </a:xfrm>
            <a:prstGeom prst="rect">
              <a:avLst/>
            </a:prstGeom>
            <a:noFill/>
            <a:ln w="254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eaLnBrk="1" fontAlgn="auto" hangingPunct="1">
                <a:spcBef>
                  <a:spcPts val="0"/>
                </a:spcBef>
                <a:spcAft>
                  <a:spcPts val="0"/>
                </a:spcAft>
                <a:defRPr/>
              </a:pPr>
              <a:r>
                <a:rPr lang="en-US" sz="1600" dirty="0">
                  <a:ln w="0"/>
                  <a:solidFill>
                    <a:schemeClr val="tx1"/>
                  </a:solidFill>
                  <a:cs typeface="Arial" panose="020B0604020202020204" pitchFamily="34" charset="0"/>
                </a:rPr>
                <a:t>VPC</a:t>
              </a:r>
            </a:p>
          </p:txBody>
        </p:sp>
        <p:pic>
          <p:nvPicPr>
            <p:cNvPr id="98" name="Graphic 97">
              <a:extLst>
                <a:ext uri="{FF2B5EF4-FFF2-40B4-BE49-F238E27FC236}">
                  <a16:creationId xmlns:a16="http://schemas.microsoft.com/office/drawing/2014/main" id="{8EA1404B-F1D8-4EFF-BB36-E5E316129BB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88796" y="1541015"/>
              <a:ext cx="381000" cy="381000"/>
            </a:xfrm>
            <a:prstGeom prst="rect">
              <a:avLst/>
            </a:prstGeom>
          </p:spPr>
        </p:pic>
        <p:grpSp>
          <p:nvGrpSpPr>
            <p:cNvPr id="236" name="Group 235">
              <a:extLst>
                <a:ext uri="{FF2B5EF4-FFF2-40B4-BE49-F238E27FC236}">
                  <a16:creationId xmlns:a16="http://schemas.microsoft.com/office/drawing/2014/main" id="{42CD4CCC-E0D2-4CEE-8CD2-2239ACDA642F}"/>
                </a:ext>
              </a:extLst>
            </p:cNvPr>
            <p:cNvGrpSpPr/>
            <p:nvPr/>
          </p:nvGrpSpPr>
          <p:grpSpPr>
            <a:xfrm>
              <a:off x="5540139" y="1921061"/>
              <a:ext cx="3379937" cy="1035637"/>
              <a:chOff x="5540139" y="1921061"/>
              <a:chExt cx="3379937" cy="1035637"/>
            </a:xfrm>
          </p:grpSpPr>
          <p:grpSp>
            <p:nvGrpSpPr>
              <p:cNvPr id="105" name="Group 104">
                <a:extLst>
                  <a:ext uri="{FF2B5EF4-FFF2-40B4-BE49-F238E27FC236}">
                    <a16:creationId xmlns:a16="http://schemas.microsoft.com/office/drawing/2014/main" id="{240F3F40-4E70-4D8B-B420-BCDDE803F922}"/>
                  </a:ext>
                </a:extLst>
              </p:cNvPr>
              <p:cNvGrpSpPr/>
              <p:nvPr/>
            </p:nvGrpSpPr>
            <p:grpSpPr>
              <a:xfrm>
                <a:off x="6513020" y="2177979"/>
                <a:ext cx="1410552" cy="521801"/>
                <a:chOff x="7064062" y="3037054"/>
                <a:chExt cx="2028011" cy="750215"/>
              </a:xfrm>
            </p:grpSpPr>
            <p:cxnSp>
              <p:nvCxnSpPr>
                <p:cNvPr id="34" name="Straight Connector 33">
                  <a:extLst>
                    <a:ext uri="{FF2B5EF4-FFF2-40B4-BE49-F238E27FC236}">
                      <a16:creationId xmlns:a16="http://schemas.microsoft.com/office/drawing/2014/main" id="{ECCD9205-A776-41BF-A758-A80E79DCC834}"/>
                    </a:ext>
                  </a:extLst>
                </p:cNvPr>
                <p:cNvCxnSpPr>
                  <a:cxnSpLocks/>
                </p:cNvCxnSpPr>
                <p:nvPr/>
              </p:nvCxnSpPr>
              <p:spPr>
                <a:xfrm>
                  <a:off x="7064062" y="3412901"/>
                  <a:ext cx="2028011" cy="5296"/>
                </a:xfrm>
                <a:prstGeom prst="line">
                  <a:avLst/>
                </a:prstGeom>
                <a:ln w="25400">
                  <a:solidFill>
                    <a:schemeClr val="tx2"/>
                  </a:solidFill>
                </a:ln>
              </p:spPr>
              <p:style>
                <a:lnRef idx="1">
                  <a:schemeClr val="accent6"/>
                </a:lnRef>
                <a:fillRef idx="0">
                  <a:schemeClr val="accent6"/>
                </a:fillRef>
                <a:effectRef idx="0">
                  <a:schemeClr val="accent6"/>
                </a:effectRef>
                <a:fontRef idx="minor">
                  <a:schemeClr val="tx1"/>
                </a:fontRef>
              </p:style>
            </p:cxnSp>
            <p:grpSp>
              <p:nvGrpSpPr>
                <p:cNvPr id="96" name="Group 95">
                  <a:extLst>
                    <a:ext uri="{FF2B5EF4-FFF2-40B4-BE49-F238E27FC236}">
                      <a16:creationId xmlns:a16="http://schemas.microsoft.com/office/drawing/2014/main" id="{BEA2180C-CAF2-471B-8738-4F410AB8F2C8}"/>
                    </a:ext>
                  </a:extLst>
                </p:cNvPr>
                <p:cNvGrpSpPr/>
                <p:nvPr/>
              </p:nvGrpSpPr>
              <p:grpSpPr>
                <a:xfrm>
                  <a:off x="7655680" y="3037054"/>
                  <a:ext cx="745687" cy="750215"/>
                  <a:chOff x="7834025" y="3122411"/>
                  <a:chExt cx="692851" cy="750215"/>
                </a:xfrm>
              </p:grpSpPr>
              <p:sp>
                <p:nvSpPr>
                  <p:cNvPr id="35" name="Oval 34">
                    <a:extLst>
                      <a:ext uri="{FF2B5EF4-FFF2-40B4-BE49-F238E27FC236}">
                        <a16:creationId xmlns:a16="http://schemas.microsoft.com/office/drawing/2014/main" id="{6427401F-922D-4B04-9737-8C7948FD7F0C}"/>
                      </a:ext>
                    </a:extLst>
                  </p:cNvPr>
                  <p:cNvSpPr/>
                  <p:nvPr/>
                </p:nvSpPr>
                <p:spPr>
                  <a:xfrm>
                    <a:off x="7834025" y="3122411"/>
                    <a:ext cx="692851" cy="750215"/>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3025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ea typeface="+mn-ea"/>
                      <a:cs typeface="+mn-cs"/>
                    </a:endParaRPr>
                  </a:p>
                </p:txBody>
              </p:sp>
              <p:pic>
                <p:nvPicPr>
                  <p:cNvPr id="36" name="Graphic 35" descr="Lightning bolt">
                    <a:extLst>
                      <a:ext uri="{FF2B5EF4-FFF2-40B4-BE49-F238E27FC236}">
                        <a16:creationId xmlns:a16="http://schemas.microsoft.com/office/drawing/2014/main" id="{80E79479-2494-462A-A3C9-80C3D04451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13640" y="3199457"/>
                    <a:ext cx="533620" cy="596123"/>
                  </a:xfrm>
                  <a:prstGeom prst="rect">
                    <a:avLst/>
                  </a:prstGeom>
                </p:spPr>
              </p:pic>
            </p:grpSp>
          </p:grpSp>
          <p:grpSp>
            <p:nvGrpSpPr>
              <p:cNvPr id="90" name="Group 89">
                <a:extLst>
                  <a:ext uri="{FF2B5EF4-FFF2-40B4-BE49-F238E27FC236}">
                    <a16:creationId xmlns:a16="http://schemas.microsoft.com/office/drawing/2014/main" id="{9240776C-6EEF-40BE-B43B-DC31914B54A8}"/>
                  </a:ext>
                </a:extLst>
              </p:cNvPr>
              <p:cNvGrpSpPr/>
              <p:nvPr/>
            </p:nvGrpSpPr>
            <p:grpSpPr>
              <a:xfrm>
                <a:off x="5540139" y="1921061"/>
                <a:ext cx="942781" cy="1035637"/>
                <a:chOff x="245181" y="4365479"/>
                <a:chExt cx="1298722" cy="1426636"/>
              </a:xfrm>
            </p:grpSpPr>
            <p:pic>
              <p:nvPicPr>
                <p:cNvPr id="53" name="Graphic 52">
                  <a:extLst>
                    <a:ext uri="{FF2B5EF4-FFF2-40B4-BE49-F238E27FC236}">
                      <a16:creationId xmlns:a16="http://schemas.microsoft.com/office/drawing/2014/main" id="{65DDB6C5-0484-4155-89A9-9729023082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5181" y="4365479"/>
                  <a:ext cx="1298722" cy="1298722"/>
                </a:xfrm>
                <a:prstGeom prst="rect">
                  <a:avLst/>
                </a:prstGeom>
              </p:spPr>
            </p:pic>
            <p:grpSp>
              <p:nvGrpSpPr>
                <p:cNvPr id="89" name="Group 88">
                  <a:extLst>
                    <a:ext uri="{FF2B5EF4-FFF2-40B4-BE49-F238E27FC236}">
                      <a16:creationId xmlns:a16="http://schemas.microsoft.com/office/drawing/2014/main" id="{10756DF6-AB2E-4A02-AA46-A1C77DDBDA60}"/>
                    </a:ext>
                  </a:extLst>
                </p:cNvPr>
                <p:cNvGrpSpPr/>
                <p:nvPr/>
              </p:nvGrpSpPr>
              <p:grpSpPr>
                <a:xfrm>
                  <a:off x="655809" y="5270735"/>
                  <a:ext cx="888094" cy="521380"/>
                  <a:chOff x="655809" y="5270735"/>
                  <a:chExt cx="888094" cy="521380"/>
                </a:xfrm>
              </p:grpSpPr>
              <p:grpSp>
                <p:nvGrpSpPr>
                  <p:cNvPr id="86" name="Group 85">
                    <a:extLst>
                      <a:ext uri="{FF2B5EF4-FFF2-40B4-BE49-F238E27FC236}">
                        <a16:creationId xmlns:a16="http://schemas.microsoft.com/office/drawing/2014/main" id="{F250F168-4FF8-4CCB-B7BD-5E176E53AC98}"/>
                      </a:ext>
                    </a:extLst>
                  </p:cNvPr>
                  <p:cNvGrpSpPr/>
                  <p:nvPr/>
                </p:nvGrpSpPr>
                <p:grpSpPr>
                  <a:xfrm>
                    <a:off x="655809" y="5270735"/>
                    <a:ext cx="888094" cy="521380"/>
                    <a:chOff x="203287" y="5685328"/>
                    <a:chExt cx="888094" cy="521380"/>
                  </a:xfrm>
                </p:grpSpPr>
                <p:sp>
                  <p:nvSpPr>
                    <p:cNvPr id="85" name="Oval 84">
                      <a:extLst>
                        <a:ext uri="{FF2B5EF4-FFF2-40B4-BE49-F238E27FC236}">
                          <a16:creationId xmlns:a16="http://schemas.microsoft.com/office/drawing/2014/main" id="{699C51A8-13AB-4851-9BFD-E1E8C7625B67}"/>
                        </a:ext>
                      </a:extLst>
                    </p:cNvPr>
                    <p:cNvSpPr/>
                    <p:nvPr/>
                  </p:nvSpPr>
                  <p:spPr>
                    <a:xfrm>
                      <a:off x="554139" y="5685328"/>
                      <a:ext cx="537242" cy="498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0" name="Group 79">
                      <a:extLst>
                        <a:ext uri="{FF2B5EF4-FFF2-40B4-BE49-F238E27FC236}">
                          <a16:creationId xmlns:a16="http://schemas.microsoft.com/office/drawing/2014/main" id="{AABC8AE4-46F1-47DC-90B2-853B792D062D}"/>
                        </a:ext>
                      </a:extLst>
                    </p:cNvPr>
                    <p:cNvGrpSpPr/>
                    <p:nvPr/>
                  </p:nvGrpSpPr>
                  <p:grpSpPr>
                    <a:xfrm rot="20569225">
                      <a:off x="511991" y="5741367"/>
                      <a:ext cx="538090" cy="389719"/>
                      <a:chOff x="1517445" y="5770712"/>
                      <a:chExt cx="483420" cy="389719"/>
                    </a:xfrm>
                  </p:grpSpPr>
                  <p:sp>
                    <p:nvSpPr>
                      <p:cNvPr id="77" name="Chord 76">
                        <a:extLst>
                          <a:ext uri="{FF2B5EF4-FFF2-40B4-BE49-F238E27FC236}">
                            <a16:creationId xmlns:a16="http://schemas.microsoft.com/office/drawing/2014/main" id="{3576AF4B-5965-4D40-89A0-5A0366478A56}"/>
                          </a:ext>
                        </a:extLst>
                      </p:cNvPr>
                      <p:cNvSpPr/>
                      <p:nvPr/>
                    </p:nvSpPr>
                    <p:spPr>
                      <a:xfrm rot="5520000">
                        <a:off x="1566623" y="5756476"/>
                        <a:ext cx="389719" cy="418191"/>
                      </a:xfrm>
                      <a:prstGeom prst="chord">
                        <a:avLst>
                          <a:gd name="adj1" fmla="val 5056794"/>
                          <a:gd name="adj2" fmla="val 16299860"/>
                        </a:avLst>
                      </a:prstGeom>
                      <a:noFill/>
                      <a:ln w="41275">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ectangle 77">
                        <a:extLst>
                          <a:ext uri="{FF2B5EF4-FFF2-40B4-BE49-F238E27FC236}">
                            <a16:creationId xmlns:a16="http://schemas.microsoft.com/office/drawing/2014/main" id="{A336C2AA-0FC5-4E70-A366-6360FA1B6FBF}"/>
                          </a:ext>
                        </a:extLst>
                      </p:cNvPr>
                      <p:cNvSpPr/>
                      <p:nvPr/>
                    </p:nvSpPr>
                    <p:spPr>
                      <a:xfrm>
                        <a:off x="1517445" y="5875300"/>
                        <a:ext cx="483420" cy="14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Rectangle 78">
                        <a:extLst>
                          <a:ext uri="{FF2B5EF4-FFF2-40B4-BE49-F238E27FC236}">
                            <a16:creationId xmlns:a16="http://schemas.microsoft.com/office/drawing/2014/main" id="{5014527E-3E4A-4DB1-88CE-056319F72EBD}"/>
                          </a:ext>
                        </a:extLst>
                      </p:cNvPr>
                      <p:cNvSpPr/>
                      <p:nvPr/>
                    </p:nvSpPr>
                    <p:spPr>
                      <a:xfrm rot="18934678">
                        <a:off x="1528122" y="5785610"/>
                        <a:ext cx="112486" cy="2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5" name="Group 74">
                      <a:extLst>
                        <a:ext uri="{FF2B5EF4-FFF2-40B4-BE49-F238E27FC236}">
                          <a16:creationId xmlns:a16="http://schemas.microsoft.com/office/drawing/2014/main" id="{0EA9A7AC-60C4-40E7-A63D-99DF64BA7B06}"/>
                        </a:ext>
                      </a:extLst>
                    </p:cNvPr>
                    <p:cNvGrpSpPr/>
                    <p:nvPr/>
                  </p:nvGrpSpPr>
                  <p:grpSpPr>
                    <a:xfrm>
                      <a:off x="203287" y="5694372"/>
                      <a:ext cx="823002" cy="512336"/>
                      <a:chOff x="203287" y="5694372"/>
                      <a:chExt cx="823002" cy="512336"/>
                    </a:xfrm>
                  </p:grpSpPr>
                  <p:sp>
                    <p:nvSpPr>
                      <p:cNvPr id="74" name="Oval 73">
                        <a:extLst>
                          <a:ext uri="{FF2B5EF4-FFF2-40B4-BE49-F238E27FC236}">
                            <a16:creationId xmlns:a16="http://schemas.microsoft.com/office/drawing/2014/main" id="{DE6CD754-D58C-416F-9396-A92E54EE160F}"/>
                          </a:ext>
                        </a:extLst>
                      </p:cNvPr>
                      <p:cNvSpPr/>
                      <p:nvPr/>
                    </p:nvSpPr>
                    <p:spPr>
                      <a:xfrm>
                        <a:off x="203287" y="5694372"/>
                        <a:ext cx="470827" cy="470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 name="Straight Connector 16">
                        <a:extLst>
                          <a:ext uri="{FF2B5EF4-FFF2-40B4-BE49-F238E27FC236}">
                            <a16:creationId xmlns:a16="http://schemas.microsoft.com/office/drawing/2014/main" id="{B233E838-CD36-4826-AED8-E4A9C35AD2A7}"/>
                          </a:ext>
                        </a:extLst>
                      </p:cNvPr>
                      <p:cNvCxnSpPr/>
                      <p:nvPr/>
                    </p:nvCxnSpPr>
                    <p:spPr>
                      <a:xfrm>
                        <a:off x="315539" y="5804033"/>
                        <a:ext cx="185738" cy="0"/>
                      </a:xfrm>
                      <a:prstGeom prst="line">
                        <a:avLst/>
                      </a:prstGeom>
                      <a:ln w="41275">
                        <a:solidFill>
                          <a:srgbClr val="7AA11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E84FD2-8783-4737-B70B-66734872C6C4}"/>
                          </a:ext>
                        </a:extLst>
                      </p:cNvPr>
                      <p:cNvCxnSpPr>
                        <a:cxnSpLocks/>
                      </p:cNvCxnSpPr>
                      <p:nvPr/>
                    </p:nvCxnSpPr>
                    <p:spPr>
                      <a:xfrm>
                        <a:off x="265831" y="5908213"/>
                        <a:ext cx="285155" cy="0"/>
                      </a:xfrm>
                      <a:prstGeom prst="line">
                        <a:avLst/>
                      </a:prstGeom>
                      <a:ln w="41275">
                        <a:solidFill>
                          <a:srgbClr val="7AA11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FAE99F2-A8E6-48D3-8156-78FC3300EF5A}"/>
                          </a:ext>
                        </a:extLst>
                      </p:cNvPr>
                      <p:cNvCxnSpPr/>
                      <p:nvPr/>
                    </p:nvCxnSpPr>
                    <p:spPr>
                      <a:xfrm>
                        <a:off x="315539" y="6013583"/>
                        <a:ext cx="185738" cy="0"/>
                      </a:xfrm>
                      <a:prstGeom prst="line">
                        <a:avLst/>
                      </a:prstGeom>
                      <a:ln w="41275">
                        <a:solidFill>
                          <a:srgbClr val="7AA116"/>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E0D760BA-6822-42A5-A437-795A09C7F80E}"/>
                          </a:ext>
                        </a:extLst>
                      </p:cNvPr>
                      <p:cNvGrpSpPr/>
                      <p:nvPr/>
                    </p:nvGrpSpPr>
                    <p:grpSpPr>
                      <a:xfrm>
                        <a:off x="757848" y="5788682"/>
                        <a:ext cx="251869" cy="259795"/>
                        <a:chOff x="757848" y="5788682"/>
                        <a:chExt cx="251869" cy="259795"/>
                      </a:xfrm>
                    </p:grpSpPr>
                    <p:cxnSp>
                      <p:nvCxnSpPr>
                        <p:cNvPr id="61" name="Straight Connector 60">
                          <a:extLst>
                            <a:ext uri="{FF2B5EF4-FFF2-40B4-BE49-F238E27FC236}">
                              <a16:creationId xmlns:a16="http://schemas.microsoft.com/office/drawing/2014/main" id="{FF55DB1D-9261-409C-AEC0-ACBA2A67EF4D}"/>
                            </a:ext>
                          </a:extLst>
                        </p:cNvPr>
                        <p:cNvCxnSpPr>
                          <a:cxnSpLocks/>
                        </p:cNvCxnSpPr>
                        <p:nvPr/>
                      </p:nvCxnSpPr>
                      <p:spPr>
                        <a:xfrm flipV="1">
                          <a:off x="840053" y="5788682"/>
                          <a:ext cx="169664" cy="173236"/>
                        </a:xfrm>
                        <a:prstGeom prst="line">
                          <a:avLst/>
                        </a:prstGeom>
                        <a:ln w="50800">
                          <a:solidFill>
                            <a:srgbClr val="7AA116"/>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3787D8F-CDD3-4BAC-83D4-F68D586D9954}"/>
                            </a:ext>
                          </a:extLst>
                        </p:cNvPr>
                        <p:cNvSpPr/>
                        <p:nvPr/>
                      </p:nvSpPr>
                      <p:spPr>
                        <a:xfrm>
                          <a:off x="757848" y="5929786"/>
                          <a:ext cx="118691" cy="118691"/>
                        </a:xfrm>
                        <a:prstGeom prst="ellipse">
                          <a:avLst/>
                        </a:prstGeom>
                        <a:solidFill>
                          <a:srgbClr val="7AA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Oval 64">
                          <a:extLst>
                            <a:ext uri="{FF2B5EF4-FFF2-40B4-BE49-F238E27FC236}">
                              <a16:creationId xmlns:a16="http://schemas.microsoft.com/office/drawing/2014/main" id="{1AA45EA3-728C-49D3-939D-511287955A7C}"/>
                            </a:ext>
                          </a:extLst>
                        </p:cNvPr>
                        <p:cNvSpPr/>
                        <p:nvPr/>
                      </p:nvSpPr>
                      <p:spPr>
                        <a:xfrm>
                          <a:off x="794334" y="59662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68" name="Chord 67">
                        <a:extLst>
                          <a:ext uri="{FF2B5EF4-FFF2-40B4-BE49-F238E27FC236}">
                            <a16:creationId xmlns:a16="http://schemas.microsoft.com/office/drawing/2014/main" id="{CFC6FADE-1A66-48B8-8AB5-0DDB6BF47241}"/>
                          </a:ext>
                        </a:extLst>
                      </p:cNvPr>
                      <p:cNvSpPr/>
                      <p:nvPr/>
                    </p:nvSpPr>
                    <p:spPr>
                      <a:xfrm rot="5520000">
                        <a:off x="622334" y="5802753"/>
                        <a:ext cx="389719" cy="418191"/>
                      </a:xfrm>
                      <a:prstGeom prst="chord">
                        <a:avLst>
                          <a:gd name="adj1" fmla="val 5056794"/>
                          <a:gd name="adj2" fmla="val 16299860"/>
                        </a:avLst>
                      </a:prstGeom>
                      <a:noFill/>
                      <a:ln w="381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1" name="Straight Connector 70">
                        <a:extLst>
                          <a:ext uri="{FF2B5EF4-FFF2-40B4-BE49-F238E27FC236}">
                            <a16:creationId xmlns:a16="http://schemas.microsoft.com/office/drawing/2014/main" id="{2781BD1B-64D7-4264-A91C-29EAFBEADD1B}"/>
                          </a:ext>
                        </a:extLst>
                      </p:cNvPr>
                      <p:cNvCxnSpPr>
                        <a:cxnSpLocks/>
                      </p:cNvCxnSpPr>
                      <p:nvPr/>
                    </p:nvCxnSpPr>
                    <p:spPr>
                      <a:xfrm flipV="1">
                        <a:off x="816077" y="5754373"/>
                        <a:ext cx="157823" cy="1613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a:extLst>
                        <a:ext uri="{FF2B5EF4-FFF2-40B4-BE49-F238E27FC236}">
                          <a16:creationId xmlns:a16="http://schemas.microsoft.com/office/drawing/2014/main" id="{FE8E4308-BDA3-4EF7-8C47-37CADF696AA9}"/>
                        </a:ext>
                      </a:extLst>
                    </p:cNvPr>
                    <p:cNvCxnSpPr>
                      <a:cxnSpLocks/>
                    </p:cNvCxnSpPr>
                    <p:nvPr/>
                  </p:nvCxnSpPr>
                  <p:spPr>
                    <a:xfrm flipV="1">
                      <a:off x="860152" y="5709432"/>
                      <a:ext cx="16387" cy="737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B8EBBBA6-009E-4029-9F87-3749C9D4837E}"/>
                      </a:ext>
                    </a:extLst>
                  </p:cNvPr>
                  <p:cNvCxnSpPr>
                    <a:cxnSpLocks/>
                  </p:cNvCxnSpPr>
                  <p:nvPr/>
                </p:nvCxnSpPr>
                <p:spPr>
                  <a:xfrm flipV="1">
                    <a:off x="680302" y="5477854"/>
                    <a:ext cx="0" cy="19336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4" name="Freeform: Shape 93">
                <a:extLst>
                  <a:ext uri="{FF2B5EF4-FFF2-40B4-BE49-F238E27FC236}">
                    <a16:creationId xmlns:a16="http://schemas.microsoft.com/office/drawing/2014/main" id="{B2BAD471-6B8C-46DD-9995-8E95F049C756}"/>
                  </a:ext>
                </a:extLst>
              </p:cNvPr>
              <p:cNvSpPr/>
              <p:nvPr/>
            </p:nvSpPr>
            <p:spPr>
              <a:xfrm>
                <a:off x="8002072" y="1979877"/>
                <a:ext cx="918004" cy="918004"/>
              </a:xfrm>
              <a:custGeom>
                <a:avLst/>
                <a:gdLst>
                  <a:gd name="connsiteX0" fmla="*/ 150019 w 542925"/>
                  <a:gd name="connsiteY0" fmla="*/ 397669 h 542925"/>
                  <a:gd name="connsiteX1" fmla="*/ 388144 w 542925"/>
                  <a:gd name="connsiteY1" fmla="*/ 397669 h 542925"/>
                  <a:gd name="connsiteX2" fmla="*/ 388144 w 542925"/>
                  <a:gd name="connsiteY2" fmla="*/ 159544 h 542925"/>
                  <a:gd name="connsiteX3" fmla="*/ 150019 w 542925"/>
                  <a:gd name="connsiteY3" fmla="*/ 159544 h 542925"/>
                  <a:gd name="connsiteX4" fmla="*/ 150019 w 542925"/>
                  <a:gd name="connsiteY4" fmla="*/ 397669 h 542925"/>
                  <a:gd name="connsiteX5" fmla="*/ 407194 w 542925"/>
                  <a:gd name="connsiteY5" fmla="*/ 159544 h 542925"/>
                  <a:gd name="connsiteX6" fmla="*/ 445294 w 542925"/>
                  <a:gd name="connsiteY6" fmla="*/ 159544 h 542925"/>
                  <a:gd name="connsiteX7" fmla="*/ 445294 w 542925"/>
                  <a:gd name="connsiteY7" fmla="*/ 178594 h 542925"/>
                  <a:gd name="connsiteX8" fmla="*/ 407194 w 542925"/>
                  <a:gd name="connsiteY8" fmla="*/ 178594 h 542925"/>
                  <a:gd name="connsiteX9" fmla="*/ 407194 w 542925"/>
                  <a:gd name="connsiteY9" fmla="*/ 216694 h 542925"/>
                  <a:gd name="connsiteX10" fmla="*/ 445294 w 542925"/>
                  <a:gd name="connsiteY10" fmla="*/ 216694 h 542925"/>
                  <a:gd name="connsiteX11" fmla="*/ 445294 w 542925"/>
                  <a:gd name="connsiteY11" fmla="*/ 235744 h 542925"/>
                  <a:gd name="connsiteX12" fmla="*/ 407194 w 542925"/>
                  <a:gd name="connsiteY12" fmla="*/ 235744 h 542925"/>
                  <a:gd name="connsiteX13" fmla="*/ 407194 w 542925"/>
                  <a:gd name="connsiteY13" fmla="*/ 264319 h 542925"/>
                  <a:gd name="connsiteX14" fmla="*/ 445294 w 542925"/>
                  <a:gd name="connsiteY14" fmla="*/ 264319 h 542925"/>
                  <a:gd name="connsiteX15" fmla="*/ 445294 w 542925"/>
                  <a:gd name="connsiteY15" fmla="*/ 283369 h 542925"/>
                  <a:gd name="connsiteX16" fmla="*/ 407194 w 542925"/>
                  <a:gd name="connsiteY16" fmla="*/ 283369 h 542925"/>
                  <a:gd name="connsiteX17" fmla="*/ 407194 w 542925"/>
                  <a:gd name="connsiteY17" fmla="*/ 321469 h 542925"/>
                  <a:gd name="connsiteX18" fmla="*/ 445294 w 542925"/>
                  <a:gd name="connsiteY18" fmla="*/ 321469 h 542925"/>
                  <a:gd name="connsiteX19" fmla="*/ 445294 w 542925"/>
                  <a:gd name="connsiteY19" fmla="*/ 340519 h 542925"/>
                  <a:gd name="connsiteX20" fmla="*/ 407194 w 542925"/>
                  <a:gd name="connsiteY20" fmla="*/ 340519 h 542925"/>
                  <a:gd name="connsiteX21" fmla="*/ 407194 w 542925"/>
                  <a:gd name="connsiteY21" fmla="*/ 378619 h 542925"/>
                  <a:gd name="connsiteX22" fmla="*/ 445294 w 542925"/>
                  <a:gd name="connsiteY22" fmla="*/ 378619 h 542925"/>
                  <a:gd name="connsiteX23" fmla="*/ 445294 w 542925"/>
                  <a:gd name="connsiteY23" fmla="*/ 397669 h 542925"/>
                  <a:gd name="connsiteX24" fmla="*/ 407194 w 542925"/>
                  <a:gd name="connsiteY24" fmla="*/ 397669 h 542925"/>
                  <a:gd name="connsiteX25" fmla="*/ 407194 w 542925"/>
                  <a:gd name="connsiteY25" fmla="*/ 398964 h 542925"/>
                  <a:gd name="connsiteX26" fmla="*/ 389439 w 542925"/>
                  <a:gd name="connsiteY26" fmla="*/ 416719 h 542925"/>
                  <a:gd name="connsiteX27" fmla="*/ 388144 w 542925"/>
                  <a:gd name="connsiteY27" fmla="*/ 416719 h 542925"/>
                  <a:gd name="connsiteX28" fmla="*/ 388144 w 542925"/>
                  <a:gd name="connsiteY28" fmla="*/ 454819 h 542925"/>
                  <a:gd name="connsiteX29" fmla="*/ 369094 w 542925"/>
                  <a:gd name="connsiteY29" fmla="*/ 454819 h 542925"/>
                  <a:gd name="connsiteX30" fmla="*/ 369094 w 542925"/>
                  <a:gd name="connsiteY30" fmla="*/ 416719 h 542925"/>
                  <a:gd name="connsiteX31" fmla="*/ 330994 w 542925"/>
                  <a:gd name="connsiteY31" fmla="*/ 416719 h 542925"/>
                  <a:gd name="connsiteX32" fmla="*/ 330994 w 542925"/>
                  <a:gd name="connsiteY32" fmla="*/ 454819 h 542925"/>
                  <a:gd name="connsiteX33" fmla="*/ 311944 w 542925"/>
                  <a:gd name="connsiteY33" fmla="*/ 454819 h 542925"/>
                  <a:gd name="connsiteX34" fmla="*/ 311944 w 542925"/>
                  <a:gd name="connsiteY34" fmla="*/ 416719 h 542925"/>
                  <a:gd name="connsiteX35" fmla="*/ 283369 w 542925"/>
                  <a:gd name="connsiteY35" fmla="*/ 416719 h 542925"/>
                  <a:gd name="connsiteX36" fmla="*/ 283369 w 542925"/>
                  <a:gd name="connsiteY36" fmla="*/ 454819 h 542925"/>
                  <a:gd name="connsiteX37" fmla="*/ 264319 w 542925"/>
                  <a:gd name="connsiteY37" fmla="*/ 454819 h 542925"/>
                  <a:gd name="connsiteX38" fmla="*/ 264319 w 542925"/>
                  <a:gd name="connsiteY38" fmla="*/ 416719 h 542925"/>
                  <a:gd name="connsiteX39" fmla="*/ 226219 w 542925"/>
                  <a:gd name="connsiteY39" fmla="*/ 416719 h 542925"/>
                  <a:gd name="connsiteX40" fmla="*/ 226219 w 542925"/>
                  <a:gd name="connsiteY40" fmla="*/ 454819 h 542925"/>
                  <a:gd name="connsiteX41" fmla="*/ 207169 w 542925"/>
                  <a:gd name="connsiteY41" fmla="*/ 454819 h 542925"/>
                  <a:gd name="connsiteX42" fmla="*/ 207169 w 542925"/>
                  <a:gd name="connsiteY42" fmla="*/ 416719 h 542925"/>
                  <a:gd name="connsiteX43" fmla="*/ 169069 w 542925"/>
                  <a:gd name="connsiteY43" fmla="*/ 416719 h 542925"/>
                  <a:gd name="connsiteX44" fmla="*/ 169069 w 542925"/>
                  <a:gd name="connsiteY44" fmla="*/ 454819 h 542925"/>
                  <a:gd name="connsiteX45" fmla="*/ 150019 w 542925"/>
                  <a:gd name="connsiteY45" fmla="*/ 454819 h 542925"/>
                  <a:gd name="connsiteX46" fmla="*/ 150019 w 542925"/>
                  <a:gd name="connsiteY46" fmla="*/ 416719 h 542925"/>
                  <a:gd name="connsiteX47" fmla="*/ 148723 w 542925"/>
                  <a:gd name="connsiteY47" fmla="*/ 416719 h 542925"/>
                  <a:gd name="connsiteX48" fmla="*/ 130969 w 542925"/>
                  <a:gd name="connsiteY48" fmla="*/ 398964 h 542925"/>
                  <a:gd name="connsiteX49" fmla="*/ 130969 w 542925"/>
                  <a:gd name="connsiteY49" fmla="*/ 397669 h 542925"/>
                  <a:gd name="connsiteX50" fmla="*/ 102394 w 542925"/>
                  <a:gd name="connsiteY50" fmla="*/ 397669 h 542925"/>
                  <a:gd name="connsiteX51" fmla="*/ 102394 w 542925"/>
                  <a:gd name="connsiteY51" fmla="*/ 378619 h 542925"/>
                  <a:gd name="connsiteX52" fmla="*/ 130969 w 542925"/>
                  <a:gd name="connsiteY52" fmla="*/ 378619 h 542925"/>
                  <a:gd name="connsiteX53" fmla="*/ 130969 w 542925"/>
                  <a:gd name="connsiteY53" fmla="*/ 340519 h 542925"/>
                  <a:gd name="connsiteX54" fmla="*/ 102394 w 542925"/>
                  <a:gd name="connsiteY54" fmla="*/ 340519 h 542925"/>
                  <a:gd name="connsiteX55" fmla="*/ 102394 w 542925"/>
                  <a:gd name="connsiteY55" fmla="*/ 321469 h 542925"/>
                  <a:gd name="connsiteX56" fmla="*/ 130969 w 542925"/>
                  <a:gd name="connsiteY56" fmla="*/ 321469 h 542925"/>
                  <a:gd name="connsiteX57" fmla="*/ 130969 w 542925"/>
                  <a:gd name="connsiteY57" fmla="*/ 283369 h 542925"/>
                  <a:gd name="connsiteX58" fmla="*/ 102394 w 542925"/>
                  <a:gd name="connsiteY58" fmla="*/ 283369 h 542925"/>
                  <a:gd name="connsiteX59" fmla="*/ 102394 w 542925"/>
                  <a:gd name="connsiteY59" fmla="*/ 264319 h 542925"/>
                  <a:gd name="connsiteX60" fmla="*/ 130969 w 542925"/>
                  <a:gd name="connsiteY60" fmla="*/ 264319 h 542925"/>
                  <a:gd name="connsiteX61" fmla="*/ 130969 w 542925"/>
                  <a:gd name="connsiteY61" fmla="*/ 235744 h 542925"/>
                  <a:gd name="connsiteX62" fmla="*/ 102394 w 542925"/>
                  <a:gd name="connsiteY62" fmla="*/ 235744 h 542925"/>
                  <a:gd name="connsiteX63" fmla="*/ 102394 w 542925"/>
                  <a:gd name="connsiteY63" fmla="*/ 216694 h 542925"/>
                  <a:gd name="connsiteX64" fmla="*/ 130969 w 542925"/>
                  <a:gd name="connsiteY64" fmla="*/ 216694 h 542925"/>
                  <a:gd name="connsiteX65" fmla="*/ 130969 w 542925"/>
                  <a:gd name="connsiteY65" fmla="*/ 178594 h 542925"/>
                  <a:gd name="connsiteX66" fmla="*/ 102394 w 542925"/>
                  <a:gd name="connsiteY66" fmla="*/ 178594 h 542925"/>
                  <a:gd name="connsiteX67" fmla="*/ 102394 w 542925"/>
                  <a:gd name="connsiteY67" fmla="*/ 159544 h 542925"/>
                  <a:gd name="connsiteX68" fmla="*/ 130969 w 542925"/>
                  <a:gd name="connsiteY68" fmla="*/ 159544 h 542925"/>
                  <a:gd name="connsiteX69" fmla="*/ 130969 w 542925"/>
                  <a:gd name="connsiteY69" fmla="*/ 158248 h 542925"/>
                  <a:gd name="connsiteX70" fmla="*/ 148723 w 542925"/>
                  <a:gd name="connsiteY70" fmla="*/ 140494 h 542925"/>
                  <a:gd name="connsiteX71" fmla="*/ 150019 w 542925"/>
                  <a:gd name="connsiteY71" fmla="*/ 140494 h 542925"/>
                  <a:gd name="connsiteX72" fmla="*/ 150019 w 542925"/>
                  <a:gd name="connsiteY72" fmla="*/ 102394 h 542925"/>
                  <a:gd name="connsiteX73" fmla="*/ 169069 w 542925"/>
                  <a:gd name="connsiteY73" fmla="*/ 102394 h 542925"/>
                  <a:gd name="connsiteX74" fmla="*/ 169069 w 542925"/>
                  <a:gd name="connsiteY74" fmla="*/ 140494 h 542925"/>
                  <a:gd name="connsiteX75" fmla="*/ 207169 w 542925"/>
                  <a:gd name="connsiteY75" fmla="*/ 140494 h 542925"/>
                  <a:gd name="connsiteX76" fmla="*/ 207169 w 542925"/>
                  <a:gd name="connsiteY76" fmla="*/ 102394 h 542925"/>
                  <a:gd name="connsiteX77" fmla="*/ 226219 w 542925"/>
                  <a:gd name="connsiteY77" fmla="*/ 102394 h 542925"/>
                  <a:gd name="connsiteX78" fmla="*/ 226219 w 542925"/>
                  <a:gd name="connsiteY78" fmla="*/ 140494 h 542925"/>
                  <a:gd name="connsiteX79" fmla="*/ 264319 w 542925"/>
                  <a:gd name="connsiteY79" fmla="*/ 140494 h 542925"/>
                  <a:gd name="connsiteX80" fmla="*/ 264319 w 542925"/>
                  <a:gd name="connsiteY80" fmla="*/ 102394 h 542925"/>
                  <a:gd name="connsiteX81" fmla="*/ 283369 w 542925"/>
                  <a:gd name="connsiteY81" fmla="*/ 102394 h 542925"/>
                  <a:gd name="connsiteX82" fmla="*/ 283369 w 542925"/>
                  <a:gd name="connsiteY82" fmla="*/ 140494 h 542925"/>
                  <a:gd name="connsiteX83" fmla="*/ 311944 w 542925"/>
                  <a:gd name="connsiteY83" fmla="*/ 140494 h 542925"/>
                  <a:gd name="connsiteX84" fmla="*/ 311944 w 542925"/>
                  <a:gd name="connsiteY84" fmla="*/ 102394 h 542925"/>
                  <a:gd name="connsiteX85" fmla="*/ 330994 w 542925"/>
                  <a:gd name="connsiteY85" fmla="*/ 102394 h 542925"/>
                  <a:gd name="connsiteX86" fmla="*/ 330994 w 542925"/>
                  <a:gd name="connsiteY86" fmla="*/ 140494 h 542925"/>
                  <a:gd name="connsiteX87" fmla="*/ 369094 w 542925"/>
                  <a:gd name="connsiteY87" fmla="*/ 140494 h 542925"/>
                  <a:gd name="connsiteX88" fmla="*/ 369094 w 542925"/>
                  <a:gd name="connsiteY88" fmla="*/ 102394 h 542925"/>
                  <a:gd name="connsiteX89" fmla="*/ 388144 w 542925"/>
                  <a:gd name="connsiteY89" fmla="*/ 102394 h 542925"/>
                  <a:gd name="connsiteX90" fmla="*/ 388144 w 542925"/>
                  <a:gd name="connsiteY90" fmla="*/ 140494 h 542925"/>
                  <a:gd name="connsiteX91" fmla="*/ 389439 w 542925"/>
                  <a:gd name="connsiteY91" fmla="*/ 140494 h 542925"/>
                  <a:gd name="connsiteX92" fmla="*/ 407194 w 542925"/>
                  <a:gd name="connsiteY92" fmla="*/ 158248 h 542925"/>
                  <a:gd name="connsiteX93" fmla="*/ 407194 w 542925"/>
                  <a:gd name="connsiteY93" fmla="*/ 159544 h 542925"/>
                  <a:gd name="connsiteX94" fmla="*/ 283369 w 542925"/>
                  <a:gd name="connsiteY94" fmla="*/ 520313 h 542925"/>
                  <a:gd name="connsiteX95" fmla="*/ 282188 w 542925"/>
                  <a:gd name="connsiteY95" fmla="*/ 521494 h 542925"/>
                  <a:gd name="connsiteX96" fmla="*/ 27375 w 542925"/>
                  <a:gd name="connsiteY96" fmla="*/ 521494 h 542925"/>
                  <a:gd name="connsiteX97" fmla="*/ 26194 w 542925"/>
                  <a:gd name="connsiteY97" fmla="*/ 520313 h 542925"/>
                  <a:gd name="connsiteX98" fmla="*/ 26194 w 542925"/>
                  <a:gd name="connsiteY98" fmla="*/ 265500 h 542925"/>
                  <a:gd name="connsiteX99" fmla="*/ 27375 w 542925"/>
                  <a:gd name="connsiteY99" fmla="*/ 264319 h 542925"/>
                  <a:gd name="connsiteX100" fmla="*/ 83344 w 542925"/>
                  <a:gd name="connsiteY100" fmla="*/ 264319 h 542925"/>
                  <a:gd name="connsiteX101" fmla="*/ 83344 w 542925"/>
                  <a:gd name="connsiteY101" fmla="*/ 245269 h 542925"/>
                  <a:gd name="connsiteX102" fmla="*/ 27375 w 542925"/>
                  <a:gd name="connsiteY102" fmla="*/ 245269 h 542925"/>
                  <a:gd name="connsiteX103" fmla="*/ 7144 w 542925"/>
                  <a:gd name="connsiteY103" fmla="*/ 265500 h 542925"/>
                  <a:gd name="connsiteX104" fmla="*/ 7144 w 542925"/>
                  <a:gd name="connsiteY104" fmla="*/ 520313 h 542925"/>
                  <a:gd name="connsiteX105" fmla="*/ 27375 w 542925"/>
                  <a:gd name="connsiteY105" fmla="*/ 540544 h 542925"/>
                  <a:gd name="connsiteX106" fmla="*/ 282188 w 542925"/>
                  <a:gd name="connsiteY106" fmla="*/ 540544 h 542925"/>
                  <a:gd name="connsiteX107" fmla="*/ 302419 w 542925"/>
                  <a:gd name="connsiteY107" fmla="*/ 520313 h 542925"/>
                  <a:gd name="connsiteX108" fmla="*/ 302419 w 542925"/>
                  <a:gd name="connsiteY108" fmla="*/ 473869 h 542925"/>
                  <a:gd name="connsiteX109" fmla="*/ 283369 w 542925"/>
                  <a:gd name="connsiteY109" fmla="*/ 473869 h 542925"/>
                  <a:gd name="connsiteX110" fmla="*/ 283369 w 542925"/>
                  <a:gd name="connsiteY110" fmla="*/ 520313 h 542925"/>
                  <a:gd name="connsiteX111" fmla="*/ 540544 w 542925"/>
                  <a:gd name="connsiteY111" fmla="*/ 27375 h 542925"/>
                  <a:gd name="connsiteX112" fmla="*/ 540544 w 542925"/>
                  <a:gd name="connsiteY112" fmla="*/ 282188 h 542925"/>
                  <a:gd name="connsiteX113" fmla="*/ 520313 w 542925"/>
                  <a:gd name="connsiteY113" fmla="*/ 302419 h 542925"/>
                  <a:gd name="connsiteX114" fmla="*/ 464344 w 542925"/>
                  <a:gd name="connsiteY114" fmla="*/ 302419 h 542925"/>
                  <a:gd name="connsiteX115" fmla="*/ 464344 w 542925"/>
                  <a:gd name="connsiteY115" fmla="*/ 283369 h 542925"/>
                  <a:gd name="connsiteX116" fmla="*/ 520313 w 542925"/>
                  <a:gd name="connsiteY116" fmla="*/ 283369 h 542925"/>
                  <a:gd name="connsiteX117" fmla="*/ 521494 w 542925"/>
                  <a:gd name="connsiteY117" fmla="*/ 282188 h 542925"/>
                  <a:gd name="connsiteX118" fmla="*/ 521494 w 542925"/>
                  <a:gd name="connsiteY118" fmla="*/ 27375 h 542925"/>
                  <a:gd name="connsiteX119" fmla="*/ 520313 w 542925"/>
                  <a:gd name="connsiteY119" fmla="*/ 26194 h 542925"/>
                  <a:gd name="connsiteX120" fmla="*/ 265500 w 542925"/>
                  <a:gd name="connsiteY120" fmla="*/ 26194 h 542925"/>
                  <a:gd name="connsiteX121" fmla="*/ 264319 w 542925"/>
                  <a:gd name="connsiteY121" fmla="*/ 27375 h 542925"/>
                  <a:gd name="connsiteX122" fmla="*/ 264319 w 542925"/>
                  <a:gd name="connsiteY122" fmla="*/ 83344 h 542925"/>
                  <a:gd name="connsiteX123" fmla="*/ 245269 w 542925"/>
                  <a:gd name="connsiteY123" fmla="*/ 83344 h 542925"/>
                  <a:gd name="connsiteX124" fmla="*/ 245269 w 542925"/>
                  <a:gd name="connsiteY124" fmla="*/ 27375 h 542925"/>
                  <a:gd name="connsiteX125" fmla="*/ 265500 w 542925"/>
                  <a:gd name="connsiteY125" fmla="*/ 7144 h 542925"/>
                  <a:gd name="connsiteX126" fmla="*/ 520313 w 542925"/>
                  <a:gd name="connsiteY126" fmla="*/ 7144 h 542925"/>
                  <a:gd name="connsiteX127" fmla="*/ 540544 w 542925"/>
                  <a:gd name="connsiteY127" fmla="*/ 27375 h 542925"/>
                  <a:gd name="connsiteX128" fmla="*/ 540544 w 542925"/>
                  <a:gd name="connsiteY128" fmla="*/ 2737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2925" h="542925">
                    <a:moveTo>
                      <a:pt x="150019" y="397669"/>
                    </a:moveTo>
                    <a:lnTo>
                      <a:pt x="388144" y="397669"/>
                    </a:lnTo>
                    <a:lnTo>
                      <a:pt x="388144" y="159544"/>
                    </a:lnTo>
                    <a:lnTo>
                      <a:pt x="150019" y="159544"/>
                    </a:lnTo>
                    <a:lnTo>
                      <a:pt x="150019" y="397669"/>
                    </a:lnTo>
                    <a:close/>
                    <a:moveTo>
                      <a:pt x="407194" y="159544"/>
                    </a:moveTo>
                    <a:lnTo>
                      <a:pt x="445294" y="159544"/>
                    </a:lnTo>
                    <a:lnTo>
                      <a:pt x="445294" y="178594"/>
                    </a:lnTo>
                    <a:lnTo>
                      <a:pt x="407194" y="178594"/>
                    </a:lnTo>
                    <a:lnTo>
                      <a:pt x="407194" y="216694"/>
                    </a:lnTo>
                    <a:lnTo>
                      <a:pt x="445294" y="216694"/>
                    </a:lnTo>
                    <a:lnTo>
                      <a:pt x="445294" y="235744"/>
                    </a:lnTo>
                    <a:lnTo>
                      <a:pt x="407194" y="235744"/>
                    </a:lnTo>
                    <a:lnTo>
                      <a:pt x="407194" y="264319"/>
                    </a:lnTo>
                    <a:lnTo>
                      <a:pt x="445294" y="264319"/>
                    </a:lnTo>
                    <a:lnTo>
                      <a:pt x="445294" y="283369"/>
                    </a:lnTo>
                    <a:lnTo>
                      <a:pt x="407194" y="283369"/>
                    </a:lnTo>
                    <a:lnTo>
                      <a:pt x="407194" y="321469"/>
                    </a:lnTo>
                    <a:lnTo>
                      <a:pt x="445294" y="321469"/>
                    </a:lnTo>
                    <a:lnTo>
                      <a:pt x="445294" y="340519"/>
                    </a:lnTo>
                    <a:lnTo>
                      <a:pt x="407194" y="340519"/>
                    </a:lnTo>
                    <a:lnTo>
                      <a:pt x="407194" y="378619"/>
                    </a:lnTo>
                    <a:lnTo>
                      <a:pt x="445294" y="378619"/>
                    </a:lnTo>
                    <a:lnTo>
                      <a:pt x="445294" y="397669"/>
                    </a:lnTo>
                    <a:lnTo>
                      <a:pt x="407194" y="397669"/>
                    </a:lnTo>
                    <a:lnTo>
                      <a:pt x="407194" y="398964"/>
                    </a:lnTo>
                    <a:cubicBezTo>
                      <a:pt x="407194" y="408756"/>
                      <a:pt x="399231" y="416719"/>
                      <a:pt x="389439" y="416719"/>
                    </a:cubicBezTo>
                    <a:lnTo>
                      <a:pt x="388144" y="416719"/>
                    </a:lnTo>
                    <a:lnTo>
                      <a:pt x="388144" y="454819"/>
                    </a:lnTo>
                    <a:lnTo>
                      <a:pt x="369094" y="454819"/>
                    </a:lnTo>
                    <a:lnTo>
                      <a:pt x="369094" y="416719"/>
                    </a:lnTo>
                    <a:lnTo>
                      <a:pt x="330994" y="416719"/>
                    </a:lnTo>
                    <a:lnTo>
                      <a:pt x="330994" y="454819"/>
                    </a:lnTo>
                    <a:lnTo>
                      <a:pt x="311944" y="454819"/>
                    </a:lnTo>
                    <a:lnTo>
                      <a:pt x="311944" y="416719"/>
                    </a:lnTo>
                    <a:lnTo>
                      <a:pt x="283369" y="416719"/>
                    </a:lnTo>
                    <a:lnTo>
                      <a:pt x="283369" y="454819"/>
                    </a:lnTo>
                    <a:lnTo>
                      <a:pt x="264319" y="454819"/>
                    </a:lnTo>
                    <a:lnTo>
                      <a:pt x="264319" y="416719"/>
                    </a:lnTo>
                    <a:lnTo>
                      <a:pt x="226219" y="416719"/>
                    </a:lnTo>
                    <a:lnTo>
                      <a:pt x="226219" y="454819"/>
                    </a:lnTo>
                    <a:lnTo>
                      <a:pt x="207169" y="454819"/>
                    </a:lnTo>
                    <a:lnTo>
                      <a:pt x="207169" y="416719"/>
                    </a:lnTo>
                    <a:lnTo>
                      <a:pt x="169069" y="416719"/>
                    </a:lnTo>
                    <a:lnTo>
                      <a:pt x="169069" y="454819"/>
                    </a:lnTo>
                    <a:lnTo>
                      <a:pt x="150019" y="454819"/>
                    </a:lnTo>
                    <a:lnTo>
                      <a:pt x="150019" y="416719"/>
                    </a:lnTo>
                    <a:lnTo>
                      <a:pt x="148723" y="416719"/>
                    </a:lnTo>
                    <a:cubicBezTo>
                      <a:pt x="138932" y="416719"/>
                      <a:pt x="130969" y="408756"/>
                      <a:pt x="130969" y="398964"/>
                    </a:cubicBezTo>
                    <a:lnTo>
                      <a:pt x="130969" y="397669"/>
                    </a:lnTo>
                    <a:lnTo>
                      <a:pt x="102394" y="397669"/>
                    </a:lnTo>
                    <a:lnTo>
                      <a:pt x="102394" y="378619"/>
                    </a:lnTo>
                    <a:lnTo>
                      <a:pt x="130969" y="378619"/>
                    </a:lnTo>
                    <a:lnTo>
                      <a:pt x="130969" y="340519"/>
                    </a:lnTo>
                    <a:lnTo>
                      <a:pt x="102394" y="340519"/>
                    </a:lnTo>
                    <a:lnTo>
                      <a:pt x="102394" y="321469"/>
                    </a:lnTo>
                    <a:lnTo>
                      <a:pt x="130969" y="321469"/>
                    </a:lnTo>
                    <a:lnTo>
                      <a:pt x="130969" y="283369"/>
                    </a:lnTo>
                    <a:lnTo>
                      <a:pt x="102394" y="283369"/>
                    </a:lnTo>
                    <a:lnTo>
                      <a:pt x="102394" y="264319"/>
                    </a:lnTo>
                    <a:lnTo>
                      <a:pt x="130969" y="264319"/>
                    </a:lnTo>
                    <a:lnTo>
                      <a:pt x="130969" y="235744"/>
                    </a:lnTo>
                    <a:lnTo>
                      <a:pt x="102394" y="235744"/>
                    </a:lnTo>
                    <a:lnTo>
                      <a:pt x="102394" y="216694"/>
                    </a:lnTo>
                    <a:lnTo>
                      <a:pt x="130969" y="216694"/>
                    </a:lnTo>
                    <a:lnTo>
                      <a:pt x="130969" y="178594"/>
                    </a:lnTo>
                    <a:lnTo>
                      <a:pt x="102394" y="178594"/>
                    </a:lnTo>
                    <a:lnTo>
                      <a:pt x="102394" y="159544"/>
                    </a:lnTo>
                    <a:lnTo>
                      <a:pt x="130969" y="159544"/>
                    </a:lnTo>
                    <a:lnTo>
                      <a:pt x="130969" y="158248"/>
                    </a:lnTo>
                    <a:cubicBezTo>
                      <a:pt x="130969" y="148457"/>
                      <a:pt x="138932" y="140494"/>
                      <a:pt x="148723" y="140494"/>
                    </a:cubicBezTo>
                    <a:lnTo>
                      <a:pt x="150019" y="140494"/>
                    </a:lnTo>
                    <a:lnTo>
                      <a:pt x="150019" y="102394"/>
                    </a:lnTo>
                    <a:lnTo>
                      <a:pt x="169069" y="102394"/>
                    </a:lnTo>
                    <a:lnTo>
                      <a:pt x="169069" y="140494"/>
                    </a:lnTo>
                    <a:lnTo>
                      <a:pt x="207169" y="140494"/>
                    </a:lnTo>
                    <a:lnTo>
                      <a:pt x="207169" y="102394"/>
                    </a:lnTo>
                    <a:lnTo>
                      <a:pt x="226219" y="102394"/>
                    </a:lnTo>
                    <a:lnTo>
                      <a:pt x="226219" y="140494"/>
                    </a:lnTo>
                    <a:lnTo>
                      <a:pt x="264319" y="140494"/>
                    </a:lnTo>
                    <a:lnTo>
                      <a:pt x="264319" y="102394"/>
                    </a:lnTo>
                    <a:lnTo>
                      <a:pt x="283369" y="102394"/>
                    </a:lnTo>
                    <a:lnTo>
                      <a:pt x="283369" y="140494"/>
                    </a:lnTo>
                    <a:lnTo>
                      <a:pt x="311944" y="140494"/>
                    </a:lnTo>
                    <a:lnTo>
                      <a:pt x="311944" y="102394"/>
                    </a:lnTo>
                    <a:lnTo>
                      <a:pt x="330994" y="102394"/>
                    </a:lnTo>
                    <a:lnTo>
                      <a:pt x="330994" y="140494"/>
                    </a:lnTo>
                    <a:lnTo>
                      <a:pt x="369094" y="140494"/>
                    </a:lnTo>
                    <a:lnTo>
                      <a:pt x="369094" y="102394"/>
                    </a:lnTo>
                    <a:lnTo>
                      <a:pt x="388144" y="102394"/>
                    </a:lnTo>
                    <a:lnTo>
                      <a:pt x="388144" y="140494"/>
                    </a:lnTo>
                    <a:lnTo>
                      <a:pt x="389439" y="140494"/>
                    </a:lnTo>
                    <a:cubicBezTo>
                      <a:pt x="399231" y="140494"/>
                      <a:pt x="407194" y="148457"/>
                      <a:pt x="407194" y="158248"/>
                    </a:cubicBezTo>
                    <a:lnTo>
                      <a:pt x="407194" y="159544"/>
                    </a:lnTo>
                    <a:close/>
                    <a:moveTo>
                      <a:pt x="283369" y="520313"/>
                    </a:moveTo>
                    <a:cubicBezTo>
                      <a:pt x="283369" y="520960"/>
                      <a:pt x="282835" y="521494"/>
                      <a:pt x="282188" y="521494"/>
                    </a:cubicBezTo>
                    <a:lnTo>
                      <a:pt x="27375" y="521494"/>
                    </a:lnTo>
                    <a:cubicBezTo>
                      <a:pt x="26727" y="521494"/>
                      <a:pt x="26194" y="520960"/>
                      <a:pt x="26194" y="520313"/>
                    </a:cubicBezTo>
                    <a:lnTo>
                      <a:pt x="26194" y="265500"/>
                    </a:lnTo>
                    <a:cubicBezTo>
                      <a:pt x="26194" y="264852"/>
                      <a:pt x="26727" y="264319"/>
                      <a:pt x="27375" y="264319"/>
                    </a:cubicBezTo>
                    <a:lnTo>
                      <a:pt x="83344" y="264319"/>
                    </a:lnTo>
                    <a:lnTo>
                      <a:pt x="83344" y="245269"/>
                    </a:lnTo>
                    <a:lnTo>
                      <a:pt x="27375" y="245269"/>
                    </a:lnTo>
                    <a:cubicBezTo>
                      <a:pt x="16221" y="245269"/>
                      <a:pt x="7144" y="254346"/>
                      <a:pt x="7144" y="265500"/>
                    </a:cubicBezTo>
                    <a:lnTo>
                      <a:pt x="7144" y="520313"/>
                    </a:lnTo>
                    <a:cubicBezTo>
                      <a:pt x="7144" y="531466"/>
                      <a:pt x="16221" y="540544"/>
                      <a:pt x="27375" y="540544"/>
                    </a:cubicBezTo>
                    <a:lnTo>
                      <a:pt x="282188" y="540544"/>
                    </a:lnTo>
                    <a:cubicBezTo>
                      <a:pt x="293341" y="540544"/>
                      <a:pt x="302419" y="531466"/>
                      <a:pt x="302419" y="520313"/>
                    </a:cubicBezTo>
                    <a:lnTo>
                      <a:pt x="302419" y="473869"/>
                    </a:lnTo>
                    <a:lnTo>
                      <a:pt x="283369" y="473869"/>
                    </a:lnTo>
                    <a:lnTo>
                      <a:pt x="283369" y="520313"/>
                    </a:lnTo>
                    <a:close/>
                    <a:moveTo>
                      <a:pt x="540544" y="27375"/>
                    </a:moveTo>
                    <a:lnTo>
                      <a:pt x="540544" y="282188"/>
                    </a:lnTo>
                    <a:cubicBezTo>
                      <a:pt x="540544" y="293341"/>
                      <a:pt x="531466" y="302419"/>
                      <a:pt x="520313" y="302419"/>
                    </a:cubicBezTo>
                    <a:lnTo>
                      <a:pt x="464344" y="302419"/>
                    </a:lnTo>
                    <a:lnTo>
                      <a:pt x="464344" y="283369"/>
                    </a:lnTo>
                    <a:lnTo>
                      <a:pt x="520313" y="283369"/>
                    </a:lnTo>
                    <a:cubicBezTo>
                      <a:pt x="520960" y="283369"/>
                      <a:pt x="521494" y="282835"/>
                      <a:pt x="521494" y="282188"/>
                    </a:cubicBezTo>
                    <a:lnTo>
                      <a:pt x="521494" y="27375"/>
                    </a:lnTo>
                    <a:cubicBezTo>
                      <a:pt x="521494" y="26727"/>
                      <a:pt x="520960" y="26194"/>
                      <a:pt x="520313" y="26194"/>
                    </a:cubicBezTo>
                    <a:lnTo>
                      <a:pt x="265500" y="26194"/>
                    </a:lnTo>
                    <a:cubicBezTo>
                      <a:pt x="264852" y="26194"/>
                      <a:pt x="264319" y="26727"/>
                      <a:pt x="264319" y="27375"/>
                    </a:cubicBezTo>
                    <a:lnTo>
                      <a:pt x="264319" y="83344"/>
                    </a:lnTo>
                    <a:lnTo>
                      <a:pt x="245269" y="83344"/>
                    </a:lnTo>
                    <a:lnTo>
                      <a:pt x="245269" y="27375"/>
                    </a:lnTo>
                    <a:cubicBezTo>
                      <a:pt x="245269" y="16221"/>
                      <a:pt x="254346" y="7144"/>
                      <a:pt x="265500" y="7144"/>
                    </a:cubicBezTo>
                    <a:lnTo>
                      <a:pt x="520313" y="7144"/>
                    </a:lnTo>
                    <a:cubicBezTo>
                      <a:pt x="531466" y="7144"/>
                      <a:pt x="540544" y="16221"/>
                      <a:pt x="540544" y="27375"/>
                    </a:cubicBezTo>
                    <a:lnTo>
                      <a:pt x="540544" y="27375"/>
                    </a:lnTo>
                    <a:close/>
                  </a:path>
                </a:pathLst>
              </a:custGeom>
              <a:solidFill>
                <a:srgbClr val="ED7100"/>
              </a:solidFill>
              <a:ln w="9525" cap="flat">
                <a:noFill/>
                <a:prstDash val="solid"/>
                <a:miter/>
              </a:ln>
            </p:spPr>
            <p:txBody>
              <a:bodyPr rtlCol="0" anchor="ctr"/>
              <a:lstStyle/>
              <a:p>
                <a:pPr algn="ctr"/>
                <a:endParaRPr lang="en-US" sz="1600"/>
              </a:p>
            </p:txBody>
          </p:sp>
        </p:grpSp>
        <p:sp>
          <p:nvSpPr>
            <p:cNvPr id="107" name="Rectangle 106">
              <a:extLst>
                <a:ext uri="{FF2B5EF4-FFF2-40B4-BE49-F238E27FC236}">
                  <a16:creationId xmlns:a16="http://schemas.microsoft.com/office/drawing/2014/main" id="{697CBBBE-5383-4095-84F0-C1BCECD9E3E8}"/>
                </a:ext>
              </a:extLst>
            </p:cNvPr>
            <p:cNvSpPr/>
            <p:nvPr/>
          </p:nvSpPr>
          <p:spPr>
            <a:xfrm>
              <a:off x="5231784" y="1189519"/>
              <a:ext cx="4032189" cy="2246955"/>
            </a:xfrm>
            <a:prstGeom prst="rect">
              <a:avLst/>
            </a:prstGeom>
            <a:noFill/>
            <a:ln w="25400">
              <a:solidFill>
                <a:srgbClr val="00A4A6"/>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r>
                <a:rPr lang="en-US" sz="1600" dirty="0">
                  <a:solidFill>
                    <a:schemeClr val="tx1"/>
                  </a:solidFill>
                  <a:cs typeface="Arial" panose="020B0604020202020204" pitchFamily="34" charset="0"/>
                </a:rPr>
                <a:t>Availability Zone</a:t>
              </a:r>
            </a:p>
          </p:txBody>
        </p:sp>
        <p:cxnSp>
          <p:nvCxnSpPr>
            <p:cNvPr id="112" name="Straight Arrow Connector 111">
              <a:extLst>
                <a:ext uri="{FF2B5EF4-FFF2-40B4-BE49-F238E27FC236}">
                  <a16:creationId xmlns:a16="http://schemas.microsoft.com/office/drawing/2014/main" id="{22490F87-A14B-4AF3-B11B-689126335849}"/>
                </a:ext>
              </a:extLst>
            </p:cNvPr>
            <p:cNvCxnSpPr>
              <a:cxnSpLocks/>
              <a:stCxn id="49" idx="3"/>
              <a:endCxn id="97" idx="1"/>
            </p:cNvCxnSpPr>
            <p:nvPr/>
          </p:nvCxnSpPr>
          <p:spPr>
            <a:xfrm>
              <a:off x="3459278" y="2437488"/>
              <a:ext cx="829518" cy="1"/>
            </a:xfrm>
            <a:prstGeom prst="straightConnector1">
              <a:avLst/>
            </a:prstGeom>
            <a:ln w="25400">
              <a:solidFill>
                <a:schemeClr val="tx2"/>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pic>
          <p:nvPicPr>
            <p:cNvPr id="120" name="Graphic 22">
              <a:extLst>
                <a:ext uri="{FF2B5EF4-FFF2-40B4-BE49-F238E27FC236}">
                  <a16:creationId xmlns:a16="http://schemas.microsoft.com/office/drawing/2014/main" id="{B875A4C7-F805-4CD6-8FBE-6AFA5BDFA40F}"/>
                </a:ext>
              </a:extLst>
            </p:cNvPr>
            <p:cNvPicPr>
              <a:picLocks noChangeAspect="1" noChangeArrowheads="1"/>
            </p:cNvPicPr>
            <p:nvPr/>
          </p:nvPicPr>
          <p:blipFill>
            <a:blip r:embed="rId11">
              <a:extLst>
                <a:ext uri="{96DAC541-7B7A-43D3-8B79-37D633B846F1}">
                  <asvg:svgBlip xmlns:asvg="http://schemas.microsoft.com/office/drawing/2016/SVG/main" r:embed="rId12"/>
                </a:ext>
              </a:extLst>
            </a:blip>
            <a:srcRect/>
            <a:stretch/>
          </p:blipFill>
          <p:spPr bwMode="auto">
            <a:xfrm>
              <a:off x="456320" y="1988365"/>
              <a:ext cx="898246" cy="89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844E4812-D115-44BB-9EAB-03662AD12135}"/>
                </a:ext>
              </a:extLst>
            </p:cNvPr>
            <p:cNvSpPr txBox="1"/>
            <p:nvPr/>
          </p:nvSpPr>
          <p:spPr>
            <a:xfrm>
              <a:off x="5656050" y="2886673"/>
              <a:ext cx="3183656" cy="461665"/>
            </a:xfrm>
            <a:prstGeom prst="rect">
              <a:avLst/>
            </a:prstGeom>
            <a:noFill/>
          </p:spPr>
          <p:txBody>
            <a:bodyPr wrap="square" lIns="91440" tIns="91440" rIns="91440" bIns="91440" rtlCol="0">
              <a:spAutoFit/>
            </a:bodyPr>
            <a:lstStyle/>
            <a:p>
              <a:pPr algn="ctr"/>
              <a:r>
                <a:rPr lang="en-US" dirty="0">
                  <a:solidFill>
                    <a:schemeClr val="tx2"/>
                  </a:solidFill>
                  <a:latin typeface="+mj-lt"/>
                </a:rPr>
                <a:t>Single-AZ architecture</a:t>
              </a:r>
            </a:p>
          </p:txBody>
        </p:sp>
        <p:sp>
          <p:nvSpPr>
            <p:cNvPr id="37" name="TextBox 36">
              <a:extLst>
                <a:ext uri="{FF2B5EF4-FFF2-40B4-BE49-F238E27FC236}">
                  <a16:creationId xmlns:a16="http://schemas.microsoft.com/office/drawing/2014/main" id="{548F78A3-B530-48AF-8D89-4725D549239E}"/>
                </a:ext>
              </a:extLst>
            </p:cNvPr>
            <p:cNvSpPr txBox="1"/>
            <p:nvPr/>
          </p:nvSpPr>
          <p:spPr>
            <a:xfrm>
              <a:off x="977418" y="5798643"/>
              <a:ext cx="2617975" cy="461665"/>
            </a:xfrm>
            <a:prstGeom prst="rect">
              <a:avLst/>
            </a:prstGeom>
            <a:noFill/>
          </p:spPr>
          <p:txBody>
            <a:bodyPr wrap="square" lIns="91440" tIns="91440" rIns="91440" bIns="91440" rtlCol="0">
              <a:spAutoFit/>
            </a:bodyPr>
            <a:lstStyle/>
            <a:p>
              <a:pPr algn="ctr"/>
              <a:r>
                <a:rPr lang="en-US" dirty="0">
                  <a:solidFill>
                    <a:schemeClr val="tx2"/>
                  </a:solidFill>
                  <a:latin typeface="+mj-lt"/>
                </a:rPr>
                <a:t>S3 directory buckets</a:t>
              </a:r>
            </a:p>
          </p:txBody>
        </p:sp>
        <p:grpSp>
          <p:nvGrpSpPr>
            <p:cNvPr id="212" name="Group 211">
              <a:extLst>
                <a:ext uri="{FF2B5EF4-FFF2-40B4-BE49-F238E27FC236}">
                  <a16:creationId xmlns:a16="http://schemas.microsoft.com/office/drawing/2014/main" id="{BFF62E28-71FB-478B-89D9-A928FD2E205D}"/>
                </a:ext>
              </a:extLst>
            </p:cNvPr>
            <p:cNvGrpSpPr/>
            <p:nvPr/>
          </p:nvGrpSpPr>
          <p:grpSpPr>
            <a:xfrm>
              <a:off x="1510203" y="4037478"/>
              <a:ext cx="1552405" cy="1633660"/>
              <a:chOff x="756655" y="4072295"/>
              <a:chExt cx="1379085" cy="1451268"/>
            </a:xfrm>
          </p:grpSpPr>
          <p:grpSp>
            <p:nvGrpSpPr>
              <p:cNvPr id="129" name="Group 128">
                <a:extLst>
                  <a:ext uri="{FF2B5EF4-FFF2-40B4-BE49-F238E27FC236}">
                    <a16:creationId xmlns:a16="http://schemas.microsoft.com/office/drawing/2014/main" id="{E0E3E6AF-06AA-4448-8533-AD66938484DE}"/>
                  </a:ext>
                </a:extLst>
              </p:cNvPr>
              <p:cNvGrpSpPr/>
              <p:nvPr/>
            </p:nvGrpSpPr>
            <p:grpSpPr>
              <a:xfrm>
                <a:off x="958130" y="4072295"/>
                <a:ext cx="822719" cy="830350"/>
                <a:chOff x="245181" y="4481347"/>
                <a:chExt cx="1298722" cy="1310768"/>
              </a:xfrm>
            </p:grpSpPr>
            <p:pic>
              <p:nvPicPr>
                <p:cNvPr id="130" name="Graphic 129">
                  <a:extLst>
                    <a:ext uri="{FF2B5EF4-FFF2-40B4-BE49-F238E27FC236}">
                      <a16:creationId xmlns:a16="http://schemas.microsoft.com/office/drawing/2014/main" id="{F13AE1F9-8A66-4A6C-A683-8E3809C446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5181" y="4481347"/>
                  <a:ext cx="1182852" cy="1182851"/>
                </a:xfrm>
                <a:prstGeom prst="rect">
                  <a:avLst/>
                </a:prstGeom>
              </p:spPr>
            </p:pic>
            <p:grpSp>
              <p:nvGrpSpPr>
                <p:cNvPr id="131" name="Group 130">
                  <a:extLst>
                    <a:ext uri="{FF2B5EF4-FFF2-40B4-BE49-F238E27FC236}">
                      <a16:creationId xmlns:a16="http://schemas.microsoft.com/office/drawing/2014/main" id="{6358C33A-F261-46F8-B510-531F99A3F748}"/>
                    </a:ext>
                  </a:extLst>
                </p:cNvPr>
                <p:cNvGrpSpPr/>
                <p:nvPr/>
              </p:nvGrpSpPr>
              <p:grpSpPr>
                <a:xfrm>
                  <a:off x="655809" y="5270735"/>
                  <a:ext cx="888094" cy="521380"/>
                  <a:chOff x="655809" y="5270735"/>
                  <a:chExt cx="888094" cy="521380"/>
                </a:xfrm>
              </p:grpSpPr>
              <p:grpSp>
                <p:nvGrpSpPr>
                  <p:cNvPr id="132" name="Group 131">
                    <a:extLst>
                      <a:ext uri="{FF2B5EF4-FFF2-40B4-BE49-F238E27FC236}">
                        <a16:creationId xmlns:a16="http://schemas.microsoft.com/office/drawing/2014/main" id="{478D6A4A-E2CE-4F6E-9789-9918E1219E48}"/>
                      </a:ext>
                    </a:extLst>
                  </p:cNvPr>
                  <p:cNvGrpSpPr/>
                  <p:nvPr/>
                </p:nvGrpSpPr>
                <p:grpSpPr>
                  <a:xfrm>
                    <a:off x="655809" y="5270735"/>
                    <a:ext cx="888094" cy="521380"/>
                    <a:chOff x="203287" y="5685328"/>
                    <a:chExt cx="888094" cy="521380"/>
                  </a:xfrm>
                </p:grpSpPr>
                <p:sp>
                  <p:nvSpPr>
                    <p:cNvPr id="134" name="Oval 133">
                      <a:extLst>
                        <a:ext uri="{FF2B5EF4-FFF2-40B4-BE49-F238E27FC236}">
                          <a16:creationId xmlns:a16="http://schemas.microsoft.com/office/drawing/2014/main" id="{262F62BF-4033-4BE1-A657-EB8F226A6CCF}"/>
                        </a:ext>
                      </a:extLst>
                    </p:cNvPr>
                    <p:cNvSpPr/>
                    <p:nvPr/>
                  </p:nvSpPr>
                  <p:spPr>
                    <a:xfrm>
                      <a:off x="554139" y="5685328"/>
                      <a:ext cx="537242" cy="498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F33B5181-5F89-422B-8D2F-9DF6DECAF455}"/>
                        </a:ext>
                      </a:extLst>
                    </p:cNvPr>
                    <p:cNvGrpSpPr/>
                    <p:nvPr/>
                  </p:nvGrpSpPr>
                  <p:grpSpPr>
                    <a:xfrm rot="20569225">
                      <a:off x="511991" y="5741367"/>
                      <a:ext cx="538090" cy="389719"/>
                      <a:chOff x="1517445" y="5770712"/>
                      <a:chExt cx="483420" cy="389719"/>
                    </a:xfrm>
                  </p:grpSpPr>
                  <p:sp>
                    <p:nvSpPr>
                      <p:cNvPr id="148" name="Chord 147">
                        <a:extLst>
                          <a:ext uri="{FF2B5EF4-FFF2-40B4-BE49-F238E27FC236}">
                            <a16:creationId xmlns:a16="http://schemas.microsoft.com/office/drawing/2014/main" id="{033CC86A-8DA8-42F3-87EB-F95BF4D1FC53}"/>
                          </a:ext>
                        </a:extLst>
                      </p:cNvPr>
                      <p:cNvSpPr/>
                      <p:nvPr/>
                    </p:nvSpPr>
                    <p:spPr>
                      <a:xfrm rot="5520000">
                        <a:off x="1566623" y="5756476"/>
                        <a:ext cx="389719" cy="418191"/>
                      </a:xfrm>
                      <a:prstGeom prst="chord">
                        <a:avLst>
                          <a:gd name="adj1" fmla="val 5056794"/>
                          <a:gd name="adj2" fmla="val 16299860"/>
                        </a:avLst>
                      </a:prstGeom>
                      <a:no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BD740CF-AD0A-4F7E-9F47-5163EA3548A3}"/>
                          </a:ext>
                        </a:extLst>
                      </p:cNvPr>
                      <p:cNvSpPr/>
                      <p:nvPr/>
                    </p:nvSpPr>
                    <p:spPr>
                      <a:xfrm>
                        <a:off x="1517445" y="5875300"/>
                        <a:ext cx="483420" cy="14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368872C-327C-4B23-80C4-A11A68AC4891}"/>
                          </a:ext>
                        </a:extLst>
                      </p:cNvPr>
                      <p:cNvSpPr/>
                      <p:nvPr/>
                    </p:nvSpPr>
                    <p:spPr>
                      <a:xfrm rot="18934678">
                        <a:off x="1528122" y="5785610"/>
                        <a:ext cx="112486" cy="2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4B391E46-5E01-4F37-BF1A-980651E6FC17}"/>
                        </a:ext>
                      </a:extLst>
                    </p:cNvPr>
                    <p:cNvGrpSpPr/>
                    <p:nvPr/>
                  </p:nvGrpSpPr>
                  <p:grpSpPr>
                    <a:xfrm>
                      <a:off x="203287" y="5694372"/>
                      <a:ext cx="823002" cy="512336"/>
                      <a:chOff x="203287" y="5694372"/>
                      <a:chExt cx="823002" cy="512336"/>
                    </a:xfrm>
                  </p:grpSpPr>
                  <p:sp>
                    <p:nvSpPr>
                      <p:cNvPr id="138" name="Oval 137">
                        <a:extLst>
                          <a:ext uri="{FF2B5EF4-FFF2-40B4-BE49-F238E27FC236}">
                            <a16:creationId xmlns:a16="http://schemas.microsoft.com/office/drawing/2014/main" id="{A37D2541-7527-46C2-B506-B94042A515D9}"/>
                          </a:ext>
                        </a:extLst>
                      </p:cNvPr>
                      <p:cNvSpPr/>
                      <p:nvPr/>
                    </p:nvSpPr>
                    <p:spPr>
                      <a:xfrm>
                        <a:off x="203287" y="5694372"/>
                        <a:ext cx="470827" cy="470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4D9C89E5-6C7C-44BC-BD73-2BA1FEB4E2DA}"/>
                          </a:ext>
                        </a:extLst>
                      </p:cNvPr>
                      <p:cNvCxnSpPr/>
                      <p:nvPr/>
                    </p:nvCxnSpPr>
                    <p:spPr>
                      <a:xfrm>
                        <a:off x="315539" y="5804033"/>
                        <a:ext cx="185738" cy="0"/>
                      </a:xfrm>
                      <a:prstGeom prst="line">
                        <a:avLst/>
                      </a:prstGeom>
                      <a:ln w="31750">
                        <a:solidFill>
                          <a:srgbClr val="7AA11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6DB38D0-E89D-4CAA-A2A0-3EBC07D77EE7}"/>
                          </a:ext>
                        </a:extLst>
                      </p:cNvPr>
                      <p:cNvCxnSpPr>
                        <a:cxnSpLocks/>
                      </p:cNvCxnSpPr>
                      <p:nvPr/>
                    </p:nvCxnSpPr>
                    <p:spPr>
                      <a:xfrm>
                        <a:off x="265831" y="5908213"/>
                        <a:ext cx="285155" cy="0"/>
                      </a:xfrm>
                      <a:prstGeom prst="line">
                        <a:avLst/>
                      </a:prstGeom>
                      <a:ln w="31750">
                        <a:solidFill>
                          <a:srgbClr val="7AA11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46A308A-E3F4-4372-AC57-F2AC269D1C03}"/>
                          </a:ext>
                        </a:extLst>
                      </p:cNvPr>
                      <p:cNvCxnSpPr/>
                      <p:nvPr/>
                    </p:nvCxnSpPr>
                    <p:spPr>
                      <a:xfrm>
                        <a:off x="315539" y="6013583"/>
                        <a:ext cx="185738" cy="0"/>
                      </a:xfrm>
                      <a:prstGeom prst="line">
                        <a:avLst/>
                      </a:prstGeom>
                      <a:ln w="31750">
                        <a:solidFill>
                          <a:srgbClr val="7AA116"/>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003BB4D-FE61-4130-9F93-0DBF20BE7647}"/>
                          </a:ext>
                        </a:extLst>
                      </p:cNvPr>
                      <p:cNvGrpSpPr/>
                      <p:nvPr/>
                    </p:nvGrpSpPr>
                    <p:grpSpPr>
                      <a:xfrm>
                        <a:off x="757848" y="5788682"/>
                        <a:ext cx="251869" cy="259795"/>
                        <a:chOff x="757848" y="5788682"/>
                        <a:chExt cx="251869" cy="259795"/>
                      </a:xfrm>
                    </p:grpSpPr>
                    <p:cxnSp>
                      <p:nvCxnSpPr>
                        <p:cNvPr id="145" name="Straight Connector 144">
                          <a:extLst>
                            <a:ext uri="{FF2B5EF4-FFF2-40B4-BE49-F238E27FC236}">
                              <a16:creationId xmlns:a16="http://schemas.microsoft.com/office/drawing/2014/main" id="{E004B7D4-292F-4151-A387-6C3FFBF5BA54}"/>
                            </a:ext>
                          </a:extLst>
                        </p:cNvPr>
                        <p:cNvCxnSpPr>
                          <a:cxnSpLocks/>
                        </p:cNvCxnSpPr>
                        <p:nvPr/>
                      </p:nvCxnSpPr>
                      <p:spPr>
                        <a:xfrm flipV="1">
                          <a:off x="840053" y="5788682"/>
                          <a:ext cx="169664" cy="173236"/>
                        </a:xfrm>
                        <a:prstGeom prst="line">
                          <a:avLst/>
                        </a:prstGeom>
                        <a:ln w="28575">
                          <a:solidFill>
                            <a:srgbClr val="7AA116"/>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FB1A0604-CC11-4011-A256-D273C70735D7}"/>
                            </a:ext>
                          </a:extLst>
                        </p:cNvPr>
                        <p:cNvSpPr/>
                        <p:nvPr/>
                      </p:nvSpPr>
                      <p:spPr>
                        <a:xfrm>
                          <a:off x="757848" y="5929786"/>
                          <a:ext cx="118691" cy="118691"/>
                        </a:xfrm>
                        <a:prstGeom prst="ellipse">
                          <a:avLst/>
                        </a:prstGeom>
                        <a:solidFill>
                          <a:srgbClr val="7AA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8F282D6-C135-4F64-A81D-E642BE8B84C4}"/>
                            </a:ext>
                          </a:extLst>
                        </p:cNvPr>
                        <p:cNvSpPr/>
                        <p:nvPr/>
                      </p:nvSpPr>
                      <p:spPr>
                        <a:xfrm>
                          <a:off x="794334" y="59662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3" name="Chord 142">
                        <a:extLst>
                          <a:ext uri="{FF2B5EF4-FFF2-40B4-BE49-F238E27FC236}">
                            <a16:creationId xmlns:a16="http://schemas.microsoft.com/office/drawing/2014/main" id="{C37F7165-F228-405A-85C2-C14B4367ED06}"/>
                          </a:ext>
                        </a:extLst>
                      </p:cNvPr>
                      <p:cNvSpPr/>
                      <p:nvPr/>
                    </p:nvSpPr>
                    <p:spPr>
                      <a:xfrm rot="5520000">
                        <a:off x="622334" y="5802753"/>
                        <a:ext cx="389719" cy="418191"/>
                      </a:xfrm>
                      <a:prstGeom prst="chord">
                        <a:avLst>
                          <a:gd name="adj1" fmla="val 5056794"/>
                          <a:gd name="adj2" fmla="val 16299860"/>
                        </a:avLst>
                      </a:prstGeom>
                      <a:no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312668EF-29EA-4FDB-B662-435763E44705}"/>
                          </a:ext>
                        </a:extLst>
                      </p:cNvPr>
                      <p:cNvCxnSpPr>
                        <a:cxnSpLocks/>
                      </p:cNvCxnSpPr>
                      <p:nvPr/>
                    </p:nvCxnSpPr>
                    <p:spPr>
                      <a:xfrm flipV="1">
                        <a:off x="824265" y="5759832"/>
                        <a:ext cx="157823" cy="1613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a:extLst>
                        <a:ext uri="{FF2B5EF4-FFF2-40B4-BE49-F238E27FC236}">
                          <a16:creationId xmlns:a16="http://schemas.microsoft.com/office/drawing/2014/main" id="{70338284-6B4A-4A54-8BE4-0E6CE817FF17}"/>
                        </a:ext>
                      </a:extLst>
                    </p:cNvPr>
                    <p:cNvCxnSpPr>
                      <a:cxnSpLocks/>
                    </p:cNvCxnSpPr>
                    <p:nvPr/>
                  </p:nvCxnSpPr>
                  <p:spPr>
                    <a:xfrm flipV="1">
                      <a:off x="860152" y="5709432"/>
                      <a:ext cx="16387" cy="7374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3" name="Straight Connector 132">
                    <a:extLst>
                      <a:ext uri="{FF2B5EF4-FFF2-40B4-BE49-F238E27FC236}">
                        <a16:creationId xmlns:a16="http://schemas.microsoft.com/office/drawing/2014/main" id="{F23AEAD3-BFF7-4AC5-BCAF-8A6F16D49394}"/>
                      </a:ext>
                    </a:extLst>
                  </p:cNvPr>
                  <p:cNvCxnSpPr>
                    <a:cxnSpLocks/>
                  </p:cNvCxnSpPr>
                  <p:nvPr/>
                </p:nvCxnSpPr>
                <p:spPr>
                  <a:xfrm flipV="1">
                    <a:off x="680302" y="5477854"/>
                    <a:ext cx="0" cy="19336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94" name="Group 193">
                <a:extLst>
                  <a:ext uri="{FF2B5EF4-FFF2-40B4-BE49-F238E27FC236}">
                    <a16:creationId xmlns:a16="http://schemas.microsoft.com/office/drawing/2014/main" id="{1ACD262C-C4B2-4B2C-87FD-024FBD8CA121}"/>
                  </a:ext>
                </a:extLst>
              </p:cNvPr>
              <p:cNvGrpSpPr/>
              <p:nvPr/>
            </p:nvGrpSpPr>
            <p:grpSpPr>
              <a:xfrm>
                <a:off x="756655" y="5250212"/>
                <a:ext cx="316211" cy="273351"/>
                <a:chOff x="4208241" y="3635928"/>
                <a:chExt cx="428017" cy="370003"/>
              </a:xfrm>
            </p:grpSpPr>
            <p:sp>
              <p:nvSpPr>
                <p:cNvPr id="201" name="Rectangle: Rounded Corners 154">
                  <a:extLst>
                    <a:ext uri="{FF2B5EF4-FFF2-40B4-BE49-F238E27FC236}">
                      <a16:creationId xmlns:a16="http://schemas.microsoft.com/office/drawing/2014/main" id="{D13DA589-1E38-4C40-8D3A-EECCEB178405}"/>
                    </a:ext>
                  </a:extLst>
                </p:cNvPr>
                <p:cNvSpPr/>
                <p:nvPr/>
              </p:nvSpPr>
              <p:spPr>
                <a:xfrm>
                  <a:off x="4208241" y="3635928"/>
                  <a:ext cx="196724" cy="153071"/>
                </a:xfrm>
                <a:prstGeom prst="roundRect">
                  <a:avLst/>
                </a:prstGeom>
                <a:solidFill>
                  <a:schemeClr val="bg1"/>
                </a:solid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2" name="Rectangle: Rounded Corners 153">
                  <a:extLst>
                    <a:ext uri="{FF2B5EF4-FFF2-40B4-BE49-F238E27FC236}">
                      <a16:creationId xmlns:a16="http://schemas.microsoft.com/office/drawing/2014/main" id="{79A165AF-6D84-4B15-8EFF-88D276D9AEDC}"/>
                    </a:ext>
                  </a:extLst>
                </p:cNvPr>
                <p:cNvSpPr/>
                <p:nvPr/>
              </p:nvSpPr>
              <p:spPr>
                <a:xfrm>
                  <a:off x="4208241" y="3701118"/>
                  <a:ext cx="428017" cy="304813"/>
                </a:xfrm>
                <a:prstGeom prst="roundRect">
                  <a:avLst>
                    <a:gd name="adj" fmla="val 13146"/>
                  </a:avLst>
                </a:prstGeom>
                <a:solidFill>
                  <a:schemeClr val="bg1"/>
                </a:solid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9" name="Group 158">
                <a:extLst>
                  <a:ext uri="{FF2B5EF4-FFF2-40B4-BE49-F238E27FC236}">
                    <a16:creationId xmlns:a16="http://schemas.microsoft.com/office/drawing/2014/main" id="{231BEB17-9FB2-4B33-A873-D4BEE8032415}"/>
                  </a:ext>
                </a:extLst>
              </p:cNvPr>
              <p:cNvGrpSpPr/>
              <p:nvPr/>
            </p:nvGrpSpPr>
            <p:grpSpPr>
              <a:xfrm>
                <a:off x="1295313" y="5250212"/>
                <a:ext cx="316210" cy="273351"/>
                <a:chOff x="4208241" y="3635928"/>
                <a:chExt cx="428017" cy="370003"/>
              </a:xfrm>
            </p:grpSpPr>
            <p:sp>
              <p:nvSpPr>
                <p:cNvPr id="188" name="Rectangle: Rounded Corners 178">
                  <a:extLst>
                    <a:ext uri="{FF2B5EF4-FFF2-40B4-BE49-F238E27FC236}">
                      <a16:creationId xmlns:a16="http://schemas.microsoft.com/office/drawing/2014/main" id="{B99049BC-CF18-42AC-A391-45529C22782B}"/>
                    </a:ext>
                  </a:extLst>
                </p:cNvPr>
                <p:cNvSpPr/>
                <p:nvPr/>
              </p:nvSpPr>
              <p:spPr>
                <a:xfrm>
                  <a:off x="4208241" y="3635928"/>
                  <a:ext cx="196724" cy="153071"/>
                </a:xfrm>
                <a:prstGeom prst="roundRect">
                  <a:avLst/>
                </a:prstGeom>
                <a:solidFill>
                  <a:schemeClr val="bg1"/>
                </a:solid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9" name="Rectangle: Rounded Corners 179">
                  <a:extLst>
                    <a:ext uri="{FF2B5EF4-FFF2-40B4-BE49-F238E27FC236}">
                      <a16:creationId xmlns:a16="http://schemas.microsoft.com/office/drawing/2014/main" id="{B2A00D76-41D2-4997-BC47-0CC3319A7CB1}"/>
                    </a:ext>
                  </a:extLst>
                </p:cNvPr>
                <p:cNvSpPr/>
                <p:nvPr/>
              </p:nvSpPr>
              <p:spPr>
                <a:xfrm>
                  <a:off x="4208241" y="3701118"/>
                  <a:ext cx="428017" cy="304813"/>
                </a:xfrm>
                <a:prstGeom prst="roundRect">
                  <a:avLst>
                    <a:gd name="adj" fmla="val 13146"/>
                  </a:avLst>
                </a:prstGeom>
                <a:solidFill>
                  <a:schemeClr val="bg1"/>
                </a:solid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62" name="Connector: Elbow 198">
                <a:extLst>
                  <a:ext uri="{FF2B5EF4-FFF2-40B4-BE49-F238E27FC236}">
                    <a16:creationId xmlns:a16="http://schemas.microsoft.com/office/drawing/2014/main" id="{9E1ECA3B-F5D8-4C16-A656-1B94CA7BE3A4}"/>
                  </a:ext>
                </a:extLst>
              </p:cNvPr>
              <p:cNvCxnSpPr>
                <a:cxnSpLocks/>
                <a:stCxn id="138" idx="4"/>
                <a:endCxn id="201" idx="0"/>
              </p:cNvCxnSpPr>
              <p:nvPr/>
            </p:nvCxnSpPr>
            <p:spPr>
              <a:xfrm rot="5400000">
                <a:off x="911424" y="4794249"/>
                <a:ext cx="373862" cy="538064"/>
              </a:xfrm>
              <a:prstGeom prst="bentConnector3">
                <a:avLst>
                  <a:gd name="adj1" fmla="val 50000"/>
                </a:avLst>
              </a:prstGeom>
              <a:ln w="31750" cap="rnd">
                <a:solidFill>
                  <a:srgbClr val="7AA116"/>
                </a:solidFill>
              </a:ln>
            </p:spPr>
            <p:style>
              <a:lnRef idx="1">
                <a:schemeClr val="accent1"/>
              </a:lnRef>
              <a:fillRef idx="0">
                <a:schemeClr val="accent1"/>
              </a:fillRef>
              <a:effectRef idx="0">
                <a:schemeClr val="accent1"/>
              </a:effectRef>
              <a:fontRef idx="minor">
                <a:schemeClr val="tx1"/>
              </a:fontRef>
            </p:style>
          </p:cxnSp>
          <p:cxnSp>
            <p:nvCxnSpPr>
              <p:cNvPr id="163" name="Connector: Elbow 200">
                <a:extLst>
                  <a:ext uri="{FF2B5EF4-FFF2-40B4-BE49-F238E27FC236}">
                    <a16:creationId xmlns:a16="http://schemas.microsoft.com/office/drawing/2014/main" id="{184B549C-54C0-4A2A-9849-B7A4CC0CEBFB}"/>
                  </a:ext>
                </a:extLst>
              </p:cNvPr>
              <p:cNvCxnSpPr>
                <a:cxnSpLocks/>
                <a:stCxn id="138" idx="4"/>
                <a:endCxn id="188" idx="0"/>
              </p:cNvCxnSpPr>
              <p:nvPr/>
            </p:nvCxnSpPr>
            <p:spPr>
              <a:xfrm rot="16200000" flipH="1">
                <a:off x="1180753" y="5062984"/>
                <a:ext cx="373862" cy="594"/>
              </a:xfrm>
              <a:prstGeom prst="bentConnector3">
                <a:avLst/>
              </a:prstGeom>
              <a:ln w="31750" cap="rnd">
                <a:solidFill>
                  <a:srgbClr val="7AA116"/>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19131C5A-1C01-4C37-AFD4-C2A89DA41211}"/>
                  </a:ext>
                </a:extLst>
              </p:cNvPr>
              <p:cNvGrpSpPr/>
              <p:nvPr/>
            </p:nvGrpSpPr>
            <p:grpSpPr>
              <a:xfrm>
                <a:off x="1819530" y="5250212"/>
                <a:ext cx="316210" cy="273351"/>
                <a:chOff x="4208241" y="3635928"/>
                <a:chExt cx="428017" cy="370003"/>
              </a:xfrm>
            </p:grpSpPr>
            <p:sp>
              <p:nvSpPr>
                <p:cNvPr id="173" name="Rectangle: Rounded Corners 181">
                  <a:extLst>
                    <a:ext uri="{FF2B5EF4-FFF2-40B4-BE49-F238E27FC236}">
                      <a16:creationId xmlns:a16="http://schemas.microsoft.com/office/drawing/2014/main" id="{4D329322-D79C-490C-A277-A681B4816727}"/>
                    </a:ext>
                  </a:extLst>
                </p:cNvPr>
                <p:cNvSpPr/>
                <p:nvPr/>
              </p:nvSpPr>
              <p:spPr>
                <a:xfrm>
                  <a:off x="4208241" y="3635928"/>
                  <a:ext cx="196724" cy="153071"/>
                </a:xfrm>
                <a:prstGeom prst="roundRect">
                  <a:avLst/>
                </a:prstGeom>
                <a:solidFill>
                  <a:schemeClr val="bg1"/>
                </a:solid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4" name="Rectangle: Rounded Corners 182">
                  <a:extLst>
                    <a:ext uri="{FF2B5EF4-FFF2-40B4-BE49-F238E27FC236}">
                      <a16:creationId xmlns:a16="http://schemas.microsoft.com/office/drawing/2014/main" id="{10597910-2A20-4698-9F6F-4443CC30098B}"/>
                    </a:ext>
                  </a:extLst>
                </p:cNvPr>
                <p:cNvSpPr/>
                <p:nvPr/>
              </p:nvSpPr>
              <p:spPr>
                <a:xfrm>
                  <a:off x="4208241" y="3701118"/>
                  <a:ext cx="428017" cy="304813"/>
                </a:xfrm>
                <a:prstGeom prst="roundRect">
                  <a:avLst>
                    <a:gd name="adj" fmla="val 13146"/>
                  </a:avLst>
                </a:prstGeom>
                <a:solidFill>
                  <a:schemeClr val="bg1"/>
                </a:solidFill>
                <a:ln w="3175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203" name="Connector: Elbow 200">
                <a:extLst>
                  <a:ext uri="{FF2B5EF4-FFF2-40B4-BE49-F238E27FC236}">
                    <a16:creationId xmlns:a16="http://schemas.microsoft.com/office/drawing/2014/main" id="{300051E6-C235-4D53-AAEF-DF3B4D3C78D1}"/>
                  </a:ext>
                </a:extLst>
              </p:cNvPr>
              <p:cNvCxnSpPr>
                <a:cxnSpLocks/>
                <a:stCxn id="138" idx="4"/>
                <a:endCxn id="173" idx="0"/>
              </p:cNvCxnSpPr>
              <p:nvPr/>
            </p:nvCxnSpPr>
            <p:spPr>
              <a:xfrm rot="16200000" flipH="1">
                <a:off x="1442861" y="4800875"/>
                <a:ext cx="373862" cy="524811"/>
              </a:xfrm>
              <a:prstGeom prst="bentConnector3">
                <a:avLst>
                  <a:gd name="adj1" fmla="val 50000"/>
                </a:avLst>
              </a:prstGeom>
              <a:ln w="31750" cap="rnd">
                <a:solidFill>
                  <a:srgbClr val="7AA116"/>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C8434005-7508-448D-B0D6-125ECC135544}"/>
                </a:ext>
              </a:extLst>
            </p:cNvPr>
            <p:cNvSpPr txBox="1"/>
            <p:nvPr/>
          </p:nvSpPr>
          <p:spPr>
            <a:xfrm>
              <a:off x="9403045" y="1685149"/>
              <a:ext cx="2429291" cy="1292662"/>
            </a:xfrm>
            <a:prstGeom prst="rect">
              <a:avLst/>
            </a:prstGeom>
            <a:noFill/>
          </p:spPr>
          <p:txBody>
            <a:bodyPr wrap="square" lIns="91440" tIns="91440" rIns="91440" bIns="91440" rtlCol="0">
              <a:spAutoFit/>
            </a:bodyPr>
            <a:lstStyle/>
            <a:p>
              <a:pPr algn="ctr"/>
              <a:r>
                <a:rPr lang="en-US" dirty="0">
                  <a:solidFill>
                    <a:schemeClr val="accent1"/>
                  </a:solidFill>
                  <a:latin typeface="+mj-lt"/>
                </a:rPr>
                <a:t>Optional</a:t>
              </a:r>
              <a:r>
                <a:rPr lang="en-US" dirty="0">
                  <a:solidFill>
                    <a:srgbClr val="0070C0"/>
                  </a:solidFill>
                  <a:latin typeface="+mj-lt"/>
                </a:rPr>
                <a:t>:</a:t>
              </a:r>
              <a:br>
                <a:rPr lang="en-US" dirty="0">
                  <a:solidFill>
                    <a:schemeClr val="tx2"/>
                  </a:solidFill>
                  <a:latin typeface="+mj-lt"/>
                </a:rPr>
              </a:br>
              <a:r>
                <a:rPr lang="en-US" dirty="0">
                  <a:solidFill>
                    <a:schemeClr val="tx2"/>
                  </a:solidFill>
                  <a:latin typeface="+mj-lt"/>
                </a:rPr>
                <a:t>Co-locate compute resources in same Availability Zone</a:t>
              </a:r>
            </a:p>
          </p:txBody>
        </p:sp>
        <p:sp>
          <p:nvSpPr>
            <p:cNvPr id="214" name="TextBox 213">
              <a:extLst>
                <a:ext uri="{FF2B5EF4-FFF2-40B4-BE49-F238E27FC236}">
                  <a16:creationId xmlns:a16="http://schemas.microsoft.com/office/drawing/2014/main" id="{EA732B47-BCBC-4E69-9A53-A46EF2D7A433}"/>
                </a:ext>
              </a:extLst>
            </p:cNvPr>
            <p:cNvSpPr txBox="1"/>
            <p:nvPr/>
          </p:nvSpPr>
          <p:spPr>
            <a:xfrm>
              <a:off x="1808175" y="2797712"/>
              <a:ext cx="1622273" cy="461665"/>
            </a:xfrm>
            <a:prstGeom prst="rect">
              <a:avLst/>
            </a:prstGeom>
            <a:noFill/>
          </p:spPr>
          <p:txBody>
            <a:bodyPr wrap="square" lIns="91440" tIns="91440" rIns="91440" bIns="91440" rtlCol="0">
              <a:spAutoFit/>
            </a:bodyPr>
            <a:lstStyle/>
            <a:p>
              <a:pPr algn="ctr"/>
              <a:r>
                <a:rPr lang="en-US" dirty="0">
                  <a:solidFill>
                    <a:schemeClr val="tx2"/>
                  </a:solidFill>
                  <a:latin typeface="+mj-lt"/>
                </a:rPr>
                <a:t>Fast access</a:t>
              </a:r>
            </a:p>
          </p:txBody>
        </p:sp>
        <p:grpSp>
          <p:nvGrpSpPr>
            <p:cNvPr id="217" name="Group 216">
              <a:extLst>
                <a:ext uri="{FF2B5EF4-FFF2-40B4-BE49-F238E27FC236}">
                  <a16:creationId xmlns:a16="http://schemas.microsoft.com/office/drawing/2014/main" id="{06ED9A59-D884-438B-9958-524C4E35CE5D}"/>
                </a:ext>
              </a:extLst>
            </p:cNvPr>
            <p:cNvGrpSpPr/>
            <p:nvPr/>
          </p:nvGrpSpPr>
          <p:grpSpPr>
            <a:xfrm>
              <a:off x="4637896" y="4165154"/>
              <a:ext cx="1481581" cy="913959"/>
              <a:chOff x="1100433" y="2531813"/>
              <a:chExt cx="2258740" cy="1393374"/>
            </a:xfrm>
          </p:grpSpPr>
          <p:sp>
            <p:nvSpPr>
              <p:cNvPr id="218" name="speedometer_2" title="Icon of a spedometer showing fast speed">
                <a:extLst>
                  <a:ext uri="{FF2B5EF4-FFF2-40B4-BE49-F238E27FC236}">
                    <a16:creationId xmlns:a16="http://schemas.microsoft.com/office/drawing/2014/main" id="{A9851F0D-0D4A-4EEB-8A0B-83D40C215FAC}"/>
                  </a:ext>
                </a:extLst>
              </p:cNvPr>
              <p:cNvSpPr>
                <a:spLocks noChangeAspect="1" noEditPoints="1"/>
              </p:cNvSpPr>
              <p:nvPr/>
            </p:nvSpPr>
            <p:spPr bwMode="auto">
              <a:xfrm>
                <a:off x="1986505" y="2552517"/>
                <a:ext cx="1372668" cy="137267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381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914270">
                  <a:defRPr/>
                </a:pPr>
                <a:endParaRPr lang="en-US" sz="1765" kern="0" dirty="0">
                  <a:solidFill>
                    <a:srgbClr val="FFFFFF"/>
                  </a:solidFill>
                </a:endParaRPr>
              </a:p>
            </p:txBody>
          </p:sp>
          <p:grpSp>
            <p:nvGrpSpPr>
              <p:cNvPr id="219" name="Group 218">
                <a:extLst>
                  <a:ext uri="{FF2B5EF4-FFF2-40B4-BE49-F238E27FC236}">
                    <a16:creationId xmlns:a16="http://schemas.microsoft.com/office/drawing/2014/main" id="{61FF8248-FEF4-4B7D-B219-B894387A2A02}"/>
                  </a:ext>
                </a:extLst>
              </p:cNvPr>
              <p:cNvGrpSpPr/>
              <p:nvPr/>
            </p:nvGrpSpPr>
            <p:grpSpPr>
              <a:xfrm>
                <a:off x="1100433" y="2531813"/>
                <a:ext cx="1042541" cy="677982"/>
                <a:chOff x="7975161" y="3528577"/>
                <a:chExt cx="177345" cy="115333"/>
              </a:xfrm>
            </p:grpSpPr>
            <p:sp>
              <p:nvSpPr>
                <p:cNvPr id="220" name="Freeform: Shape 13">
                  <a:extLst>
                    <a:ext uri="{FF2B5EF4-FFF2-40B4-BE49-F238E27FC236}">
                      <a16:creationId xmlns:a16="http://schemas.microsoft.com/office/drawing/2014/main" id="{F1201382-55B8-41B4-A1F4-88C0FBE9823E}"/>
                    </a:ext>
                  </a:extLst>
                </p:cNvPr>
                <p:cNvSpPr/>
                <p:nvPr/>
              </p:nvSpPr>
              <p:spPr>
                <a:xfrm>
                  <a:off x="8021942" y="3627589"/>
                  <a:ext cx="87042" cy="16321"/>
                </a:xfrm>
                <a:custGeom>
                  <a:avLst/>
                  <a:gdLst>
                    <a:gd name="connsiteX0" fmla="*/ 40968 w 43699"/>
                    <a:gd name="connsiteY0" fmla="*/ 4097 h 8193"/>
                    <a:gd name="connsiteX1" fmla="*/ 4097 w 43699"/>
                    <a:gd name="connsiteY1" fmla="*/ 4097 h 8193"/>
                  </a:gdLst>
                  <a:ahLst/>
                  <a:cxnLst>
                    <a:cxn ang="0">
                      <a:pos x="connsiteX0" y="connsiteY0"/>
                    </a:cxn>
                    <a:cxn ang="0">
                      <a:pos x="connsiteX1" y="connsiteY1"/>
                    </a:cxn>
                  </a:cxnLst>
                  <a:rect l="l" t="t" r="r" b="b"/>
                  <a:pathLst>
                    <a:path w="43699" h="8193">
                      <a:moveTo>
                        <a:pt x="40968" y="4097"/>
                      </a:moveTo>
                      <a:lnTo>
                        <a:pt x="4097" y="4097"/>
                      </a:lnTo>
                    </a:path>
                  </a:pathLst>
                </a:custGeom>
                <a:ln w="38100" cap="flat">
                  <a:solidFill>
                    <a:srgbClr val="0070C0"/>
                  </a:solidFill>
                  <a:prstDash val="solid"/>
                  <a:round/>
                </a:ln>
              </p:spPr>
              <p:txBody>
                <a:bodyPr rtlCol="0" anchor="ctr"/>
                <a:lstStyle/>
                <a:p>
                  <a:pPr defTabSz="914270">
                    <a:defRPr/>
                  </a:pPr>
                  <a:endParaRPr lang="en-US" sz="1765" kern="0" dirty="0">
                    <a:solidFill>
                      <a:srgbClr val="FFFFFF"/>
                    </a:solidFill>
                  </a:endParaRPr>
                </a:p>
              </p:txBody>
            </p:sp>
            <p:sp>
              <p:nvSpPr>
                <p:cNvPr id="221" name="Freeform: Shape 14">
                  <a:extLst>
                    <a:ext uri="{FF2B5EF4-FFF2-40B4-BE49-F238E27FC236}">
                      <a16:creationId xmlns:a16="http://schemas.microsoft.com/office/drawing/2014/main" id="{AE717600-D7D2-43AF-8E43-249CEB48A8A8}"/>
                    </a:ext>
                  </a:extLst>
                </p:cNvPr>
                <p:cNvSpPr/>
                <p:nvPr/>
              </p:nvSpPr>
              <p:spPr>
                <a:xfrm>
                  <a:off x="8021942" y="3528577"/>
                  <a:ext cx="130564" cy="16321"/>
                </a:xfrm>
                <a:custGeom>
                  <a:avLst/>
                  <a:gdLst>
                    <a:gd name="connsiteX0" fmla="*/ 63364 w 65548"/>
                    <a:gd name="connsiteY0" fmla="*/ 4097 h 8193"/>
                    <a:gd name="connsiteX1" fmla="*/ 4097 w 65548"/>
                    <a:gd name="connsiteY1" fmla="*/ 4097 h 8193"/>
                  </a:gdLst>
                  <a:ahLst/>
                  <a:cxnLst>
                    <a:cxn ang="0">
                      <a:pos x="connsiteX0" y="connsiteY0"/>
                    </a:cxn>
                    <a:cxn ang="0">
                      <a:pos x="connsiteX1" y="connsiteY1"/>
                    </a:cxn>
                  </a:cxnLst>
                  <a:rect l="l" t="t" r="r" b="b"/>
                  <a:pathLst>
                    <a:path w="65548" h="8193">
                      <a:moveTo>
                        <a:pt x="63364" y="4097"/>
                      </a:moveTo>
                      <a:lnTo>
                        <a:pt x="4097" y="4097"/>
                      </a:lnTo>
                    </a:path>
                  </a:pathLst>
                </a:custGeom>
                <a:ln w="38100" cap="flat">
                  <a:solidFill>
                    <a:srgbClr val="0070C0"/>
                  </a:solidFill>
                  <a:prstDash val="solid"/>
                  <a:round/>
                </a:ln>
              </p:spPr>
              <p:txBody>
                <a:bodyPr rtlCol="0" anchor="ctr"/>
                <a:lstStyle/>
                <a:p>
                  <a:pPr defTabSz="914270">
                    <a:defRPr/>
                  </a:pPr>
                  <a:endParaRPr lang="en-US" sz="1765" kern="0" dirty="0">
                    <a:solidFill>
                      <a:srgbClr val="FFFFFF"/>
                    </a:solidFill>
                  </a:endParaRPr>
                </a:p>
              </p:txBody>
            </p:sp>
            <p:sp>
              <p:nvSpPr>
                <p:cNvPr id="222" name="Freeform: Shape 15">
                  <a:extLst>
                    <a:ext uri="{FF2B5EF4-FFF2-40B4-BE49-F238E27FC236}">
                      <a16:creationId xmlns:a16="http://schemas.microsoft.com/office/drawing/2014/main" id="{FEE98F0B-80B5-44E6-BC5D-FF7FC9E1436F}"/>
                    </a:ext>
                  </a:extLst>
                </p:cNvPr>
                <p:cNvSpPr/>
                <p:nvPr/>
              </p:nvSpPr>
              <p:spPr>
                <a:xfrm>
                  <a:off x="7975161" y="3578099"/>
                  <a:ext cx="136004" cy="16321"/>
                </a:xfrm>
                <a:custGeom>
                  <a:avLst/>
                  <a:gdLst>
                    <a:gd name="connsiteX0" fmla="*/ 64456 w 68280"/>
                    <a:gd name="connsiteY0" fmla="*/ 4097 h 8193"/>
                    <a:gd name="connsiteX1" fmla="*/ 4097 w 68280"/>
                    <a:gd name="connsiteY1" fmla="*/ 4097 h 8193"/>
                  </a:gdLst>
                  <a:ahLst/>
                  <a:cxnLst>
                    <a:cxn ang="0">
                      <a:pos x="connsiteX0" y="connsiteY0"/>
                    </a:cxn>
                    <a:cxn ang="0">
                      <a:pos x="connsiteX1" y="connsiteY1"/>
                    </a:cxn>
                  </a:cxnLst>
                  <a:rect l="l" t="t" r="r" b="b"/>
                  <a:pathLst>
                    <a:path w="68280" h="8193">
                      <a:moveTo>
                        <a:pt x="64456" y="4097"/>
                      </a:moveTo>
                      <a:lnTo>
                        <a:pt x="4097" y="4097"/>
                      </a:lnTo>
                    </a:path>
                  </a:pathLst>
                </a:custGeom>
                <a:ln w="38100" cap="flat">
                  <a:solidFill>
                    <a:srgbClr val="0070C0"/>
                  </a:solidFill>
                  <a:prstDash val="solid"/>
                  <a:round/>
                </a:ln>
              </p:spPr>
              <p:txBody>
                <a:bodyPr rtlCol="0" anchor="ctr"/>
                <a:lstStyle/>
                <a:p>
                  <a:pPr defTabSz="914270">
                    <a:defRPr/>
                  </a:pPr>
                  <a:endParaRPr lang="en-US" sz="1765" kern="0" dirty="0">
                    <a:solidFill>
                      <a:srgbClr val="FFFFFF"/>
                    </a:solidFill>
                  </a:endParaRPr>
                </a:p>
              </p:txBody>
            </p:sp>
          </p:grpSp>
        </p:grpSp>
        <p:sp>
          <p:nvSpPr>
            <p:cNvPr id="223" name="TextBox 222">
              <a:extLst>
                <a:ext uri="{FF2B5EF4-FFF2-40B4-BE49-F238E27FC236}">
                  <a16:creationId xmlns:a16="http://schemas.microsoft.com/office/drawing/2014/main" id="{9686FC97-7E37-410F-8088-154540E028BA}"/>
                </a:ext>
              </a:extLst>
            </p:cNvPr>
            <p:cNvSpPr txBox="1"/>
            <p:nvPr/>
          </p:nvSpPr>
          <p:spPr>
            <a:xfrm>
              <a:off x="4406241" y="5180249"/>
              <a:ext cx="2514390" cy="1015663"/>
            </a:xfrm>
            <a:prstGeom prst="rect">
              <a:avLst/>
            </a:prstGeom>
            <a:noFill/>
          </p:spPr>
          <p:txBody>
            <a:bodyPr wrap="square" lIns="91440" tIns="91440" rIns="91440" bIns="91440" rtlCol="0">
              <a:spAutoFit/>
            </a:bodyPr>
            <a:lstStyle/>
            <a:p>
              <a:pPr algn="ctr"/>
              <a:r>
                <a:rPr lang="en-US" dirty="0">
                  <a:solidFill>
                    <a:schemeClr val="tx2"/>
                  </a:solidFill>
                  <a:latin typeface="+mj-lt"/>
                </a:rPr>
                <a:t>Single-digit millisecond first-byte P99 latency</a:t>
              </a:r>
            </a:p>
          </p:txBody>
        </p:sp>
        <p:sp>
          <p:nvSpPr>
            <p:cNvPr id="226" name="Rectangle 225">
              <a:extLst>
                <a:ext uri="{FF2B5EF4-FFF2-40B4-BE49-F238E27FC236}">
                  <a16:creationId xmlns:a16="http://schemas.microsoft.com/office/drawing/2014/main" id="{CDCCEB21-146F-42F0-83CD-57FBFA8C23A6}"/>
                </a:ext>
              </a:extLst>
            </p:cNvPr>
            <p:cNvSpPr/>
            <p:nvPr/>
          </p:nvSpPr>
          <p:spPr>
            <a:xfrm>
              <a:off x="7830529" y="3881460"/>
              <a:ext cx="3777672" cy="2008242"/>
            </a:xfrm>
            <a:prstGeom prst="rect">
              <a:avLst/>
            </a:prstGeom>
            <a:solidFill>
              <a:schemeClr val="bg1">
                <a:lumMod val="95000"/>
              </a:schemeClr>
            </a:solidFill>
            <a:ln w="25400">
              <a:solidFill>
                <a:schemeClr val="tx2"/>
              </a:solidFill>
            </a:ln>
          </p:spPr>
          <p:txBody>
            <a:bodyPr wrap="square">
              <a:spAutoFit/>
            </a:bodyPr>
            <a:lstStyle/>
            <a:p>
              <a:pPr marL="182880" indent="-182880">
                <a:spcAft>
                  <a:spcPts val="300"/>
                </a:spcAft>
                <a:buFont typeface="Arial" panose="020B0604020202020204" pitchFamily="34" charset="0"/>
                <a:buChar char="•"/>
              </a:pPr>
              <a:r>
                <a:rPr lang="en-US" sz="1600" dirty="0"/>
                <a:t>Machine learning and artificial intelligence training</a:t>
              </a:r>
            </a:p>
            <a:p>
              <a:pPr marL="182880" indent="-182880">
                <a:spcAft>
                  <a:spcPts val="300"/>
                </a:spcAft>
                <a:buFont typeface="Arial" panose="020B0604020202020204" pitchFamily="34" charset="0"/>
                <a:buChar char="•"/>
              </a:pPr>
              <a:r>
                <a:rPr lang="en-US" sz="1600" dirty="0"/>
                <a:t>Interactive data analytics </a:t>
              </a:r>
            </a:p>
            <a:p>
              <a:pPr marL="182880" indent="-182880">
                <a:spcAft>
                  <a:spcPts val="300"/>
                </a:spcAft>
                <a:buFont typeface="Arial" panose="020B0604020202020204" pitchFamily="34" charset="0"/>
                <a:buChar char="•"/>
              </a:pPr>
              <a:r>
                <a:rPr lang="en-US" sz="1600" dirty="0"/>
                <a:t>High performance computing (HPC)</a:t>
              </a:r>
            </a:p>
            <a:p>
              <a:pPr marL="182880" indent="-182880">
                <a:spcAft>
                  <a:spcPts val="300"/>
                </a:spcAft>
                <a:buFont typeface="Arial" panose="020B0604020202020204" pitchFamily="34" charset="0"/>
                <a:buChar char="•"/>
              </a:pPr>
              <a:r>
                <a:rPr lang="en-US" sz="1600" dirty="0"/>
                <a:t>Financial modeling</a:t>
              </a:r>
            </a:p>
            <a:p>
              <a:pPr marL="182880" indent="-182880">
                <a:spcAft>
                  <a:spcPts val="300"/>
                </a:spcAft>
                <a:buFont typeface="Arial" panose="020B0604020202020204" pitchFamily="34" charset="0"/>
                <a:buChar char="•"/>
              </a:pPr>
              <a:r>
                <a:rPr lang="en-US" sz="1600" dirty="0"/>
                <a:t>Real-time advertising</a:t>
              </a:r>
            </a:p>
            <a:p>
              <a:pPr marL="182880" indent="-182880">
                <a:spcAft>
                  <a:spcPts val="300"/>
                </a:spcAft>
                <a:buFont typeface="Arial" panose="020B0604020202020204" pitchFamily="34" charset="0"/>
                <a:buChar char="•"/>
              </a:pPr>
              <a:r>
                <a:rPr lang="en-US" sz="1600" dirty="0"/>
                <a:t>Media content workloads</a:t>
              </a:r>
            </a:p>
          </p:txBody>
        </p:sp>
        <p:sp>
          <p:nvSpPr>
            <p:cNvPr id="227" name="TextBox 226">
              <a:extLst>
                <a:ext uri="{FF2B5EF4-FFF2-40B4-BE49-F238E27FC236}">
                  <a16:creationId xmlns:a16="http://schemas.microsoft.com/office/drawing/2014/main" id="{5ADAAF17-80FF-47E7-B4A8-4F57D800FB9B}"/>
                </a:ext>
              </a:extLst>
            </p:cNvPr>
            <p:cNvSpPr txBox="1"/>
            <p:nvPr/>
          </p:nvSpPr>
          <p:spPr>
            <a:xfrm>
              <a:off x="8281876" y="5910912"/>
              <a:ext cx="2874977" cy="461665"/>
            </a:xfrm>
            <a:prstGeom prst="rect">
              <a:avLst/>
            </a:prstGeom>
            <a:noFill/>
          </p:spPr>
          <p:txBody>
            <a:bodyPr wrap="square" lIns="91440" tIns="91440" rIns="91440" bIns="91440" rtlCol="0">
              <a:spAutoFit/>
            </a:bodyPr>
            <a:lstStyle/>
            <a:p>
              <a:pPr algn="ctr"/>
              <a:r>
                <a:rPr lang="en-US" dirty="0">
                  <a:solidFill>
                    <a:schemeClr val="tx2"/>
                  </a:solidFill>
                  <a:latin typeface="+mj-lt"/>
                </a:rPr>
                <a:t>Low-latency use cases</a:t>
              </a:r>
            </a:p>
          </p:txBody>
        </p:sp>
        <p:cxnSp>
          <p:nvCxnSpPr>
            <p:cNvPr id="231" name="Straight Connector 230">
              <a:extLst>
                <a:ext uri="{FF2B5EF4-FFF2-40B4-BE49-F238E27FC236}">
                  <a16:creationId xmlns:a16="http://schemas.microsoft.com/office/drawing/2014/main" id="{389307E9-AFD1-43B6-9478-71019883C3B1}"/>
                </a:ext>
              </a:extLst>
            </p:cNvPr>
            <p:cNvCxnSpPr>
              <a:cxnSpLocks/>
            </p:cNvCxnSpPr>
            <p:nvPr/>
          </p:nvCxnSpPr>
          <p:spPr>
            <a:xfrm>
              <a:off x="359664" y="3718313"/>
              <a:ext cx="11472672"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5023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a:extLst>
              <a:ext uri="{FF2B5EF4-FFF2-40B4-BE49-F238E27FC236}">
                <a16:creationId xmlns:a16="http://schemas.microsoft.com/office/drawing/2014/main" id="{A2E48D91-2F1D-489A-994C-5D1A81614A5F}"/>
              </a:ext>
            </a:extLst>
          </p:cNvPr>
          <p:cNvSpPr>
            <a:spLocks noGrp="1"/>
          </p:cNvSpPr>
          <p:nvPr>
            <p:ph type="sldNum" idx="97"/>
          </p:nvPr>
        </p:nvSpPr>
        <p:spPr/>
        <p:txBody>
          <a:bodyPr/>
          <a:lstStyle/>
          <a:p>
            <a:fld id="{4037B1B0-0345-4E15-985A-6BECCDBE474F}" type="slidenum">
              <a:rPr lang="en-US" smtClean="0"/>
              <a:pPr/>
              <a:t>18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S3 Lifecycle configurations</a:t>
            </a:r>
          </a:p>
        </p:txBody>
      </p:sp>
      <p:grpSp>
        <p:nvGrpSpPr>
          <p:cNvPr id="2" name="Lifecycle17Group" descr="Table showing how to use S3 Lifecycle configurations to transition storage from one Amazon S3 storage class to another. ">
            <a:extLst>
              <a:ext uri="{FF2B5EF4-FFF2-40B4-BE49-F238E27FC236}">
                <a16:creationId xmlns:a16="http://schemas.microsoft.com/office/drawing/2014/main" id="{358E5AA4-1568-49C1-92EA-0DB5C21A16E5}"/>
              </a:ext>
            </a:extLst>
          </p:cNvPr>
          <p:cNvGrpSpPr/>
          <p:nvPr/>
        </p:nvGrpSpPr>
        <p:grpSpPr>
          <a:xfrm>
            <a:off x="365760" y="1208698"/>
            <a:ext cx="11209431" cy="5174218"/>
            <a:chOff x="365760" y="1208698"/>
            <a:chExt cx="11209431" cy="5174218"/>
          </a:xfrm>
        </p:grpSpPr>
        <p:sp>
          <p:nvSpPr>
            <p:cNvPr id="4" name="Rounded Rectangle 2">
              <a:extLst>
                <a:ext uri="{FF2B5EF4-FFF2-40B4-BE49-F238E27FC236}">
                  <a16:creationId xmlns:a16="http://schemas.microsoft.com/office/drawing/2014/main" id="{93E553CC-5ACF-436F-9E7D-B81315D0FFBC}"/>
                </a:ext>
              </a:extLst>
            </p:cNvPr>
            <p:cNvSpPr/>
            <p:nvPr/>
          </p:nvSpPr>
          <p:spPr>
            <a:xfrm>
              <a:off x="550880" y="3453940"/>
              <a:ext cx="2717505" cy="64008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Amazon Ember Display" panose="020F0603020204020204" pitchFamily="34" charset="0"/>
                  <a:ea typeface="Amazon Ember Display" panose="020F0603020204020204" pitchFamily="34" charset="0"/>
                  <a:cs typeface="Amazon Ember Display" panose="020F0603020204020204" pitchFamily="34" charset="0"/>
                </a:rPr>
                <a:t>S3 Standard</a:t>
              </a:r>
            </a:p>
          </p:txBody>
        </p:sp>
        <p:sp>
          <p:nvSpPr>
            <p:cNvPr id="5" name="Rounded Rectangle 8">
              <a:extLst>
                <a:ext uri="{FF2B5EF4-FFF2-40B4-BE49-F238E27FC236}">
                  <a16:creationId xmlns:a16="http://schemas.microsoft.com/office/drawing/2014/main" id="{3EA6EA1E-5B3B-4384-B7E3-2FEA96E7486C}"/>
                </a:ext>
              </a:extLst>
            </p:cNvPr>
            <p:cNvSpPr/>
            <p:nvPr/>
          </p:nvSpPr>
          <p:spPr>
            <a:xfrm>
              <a:off x="4679879" y="1208698"/>
              <a:ext cx="2717505" cy="640080"/>
            </a:xfrm>
            <a:prstGeom prst="roundRect">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S3 Standard-IA</a:t>
              </a:r>
            </a:p>
          </p:txBody>
        </p:sp>
        <p:sp>
          <p:nvSpPr>
            <p:cNvPr id="6" name="Rounded Rectangle 9">
              <a:extLst>
                <a:ext uri="{FF2B5EF4-FFF2-40B4-BE49-F238E27FC236}">
                  <a16:creationId xmlns:a16="http://schemas.microsoft.com/office/drawing/2014/main" id="{2A2ADCDF-C1CE-4F9E-ACEE-D6052535FEE6}"/>
                </a:ext>
              </a:extLst>
            </p:cNvPr>
            <p:cNvSpPr/>
            <p:nvPr/>
          </p:nvSpPr>
          <p:spPr>
            <a:xfrm>
              <a:off x="4679879" y="2106795"/>
              <a:ext cx="2717505" cy="640080"/>
            </a:xfrm>
            <a:prstGeom prst="roundRect">
              <a:avLst/>
            </a:prstGeom>
            <a:noFill/>
            <a:ln w="25400">
              <a:solidFill>
                <a:srgbClr val="BF75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BF7509"/>
                  </a:solidFill>
                  <a:latin typeface="Amazon Ember Display" panose="020F0603020204020204" pitchFamily="34" charset="0"/>
                  <a:ea typeface="Amazon Ember Display" panose="020F0603020204020204" pitchFamily="34" charset="0"/>
                  <a:cs typeface="Amazon Ember Display" panose="020F0603020204020204" pitchFamily="34" charset="0"/>
                </a:rPr>
                <a:t>S3 Intelligent-Tiering</a:t>
              </a:r>
            </a:p>
          </p:txBody>
        </p:sp>
        <p:sp>
          <p:nvSpPr>
            <p:cNvPr id="7" name="Rounded Rectangle 10">
              <a:extLst>
                <a:ext uri="{FF2B5EF4-FFF2-40B4-BE49-F238E27FC236}">
                  <a16:creationId xmlns:a16="http://schemas.microsoft.com/office/drawing/2014/main" id="{3B5A6FE5-F4E9-47AE-803D-1B356C94A7AA}"/>
                </a:ext>
              </a:extLst>
            </p:cNvPr>
            <p:cNvSpPr/>
            <p:nvPr/>
          </p:nvSpPr>
          <p:spPr>
            <a:xfrm>
              <a:off x="4679879" y="3004892"/>
              <a:ext cx="2717505" cy="640080"/>
            </a:xfrm>
            <a:prstGeom prst="roundRect">
              <a:avLst/>
            </a:prstGeom>
            <a:no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S3 One Zone-IA</a:t>
              </a:r>
            </a:p>
          </p:txBody>
        </p:sp>
        <p:sp>
          <p:nvSpPr>
            <p:cNvPr id="8" name="Rounded Rectangle 11">
              <a:extLst>
                <a:ext uri="{FF2B5EF4-FFF2-40B4-BE49-F238E27FC236}">
                  <a16:creationId xmlns:a16="http://schemas.microsoft.com/office/drawing/2014/main" id="{620E24E1-BDE7-4337-B944-21011E22614B}"/>
                </a:ext>
              </a:extLst>
            </p:cNvPr>
            <p:cNvSpPr/>
            <p:nvPr/>
          </p:nvSpPr>
          <p:spPr>
            <a:xfrm>
              <a:off x="4679879" y="3902989"/>
              <a:ext cx="2717505" cy="640080"/>
            </a:xfrm>
            <a:prstGeom prst="roundRect">
              <a:avLst/>
            </a:prstGeom>
            <a:no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Instant Retrieval</a:t>
              </a:r>
            </a:p>
          </p:txBody>
        </p:sp>
        <p:sp>
          <p:nvSpPr>
            <p:cNvPr id="9" name="Rounded Rectangle 12">
              <a:extLst>
                <a:ext uri="{FF2B5EF4-FFF2-40B4-BE49-F238E27FC236}">
                  <a16:creationId xmlns:a16="http://schemas.microsoft.com/office/drawing/2014/main" id="{064C3B83-5F69-4554-89B9-4BAABBACDB55}"/>
                </a:ext>
              </a:extLst>
            </p:cNvPr>
            <p:cNvSpPr/>
            <p:nvPr/>
          </p:nvSpPr>
          <p:spPr>
            <a:xfrm>
              <a:off x="4679879" y="5699183"/>
              <a:ext cx="2717505" cy="683733"/>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Deep Archive</a:t>
              </a:r>
            </a:p>
          </p:txBody>
        </p:sp>
        <p:sp>
          <p:nvSpPr>
            <p:cNvPr id="10" name="Rectangle 9">
              <a:extLst>
                <a:ext uri="{FF2B5EF4-FFF2-40B4-BE49-F238E27FC236}">
                  <a16:creationId xmlns:a16="http://schemas.microsoft.com/office/drawing/2014/main" id="{ABD05D93-F4AF-4F68-8355-15AA44661823}"/>
                </a:ext>
              </a:extLst>
            </p:cNvPr>
            <p:cNvSpPr/>
            <p:nvPr/>
          </p:nvSpPr>
          <p:spPr>
            <a:xfrm>
              <a:off x="365760" y="4801086"/>
              <a:ext cx="3267687" cy="1323439"/>
            </a:xfrm>
            <a:prstGeom prst="rect">
              <a:avLst/>
            </a:prstGeom>
          </p:spPr>
          <p:txBody>
            <a:bodyPr wrap="square">
              <a:spAutoFit/>
            </a:bodyPr>
            <a:lstStyle/>
            <a:p>
              <a:r>
                <a:rPr lang="en-US" sz="2000" dirty="0">
                  <a:solidFill>
                    <a:srgbClr val="232F3E"/>
                  </a:solidFill>
                </a:rPr>
                <a:t>Configure rules to transition objects to lower Amazon S3 storage classes. </a:t>
              </a:r>
            </a:p>
          </p:txBody>
        </p:sp>
        <p:sp>
          <p:nvSpPr>
            <p:cNvPr id="11" name="Rounded Rectangle 11">
              <a:extLst>
                <a:ext uri="{FF2B5EF4-FFF2-40B4-BE49-F238E27FC236}">
                  <a16:creationId xmlns:a16="http://schemas.microsoft.com/office/drawing/2014/main" id="{052489B1-21BA-4EE6-8490-B4CE3B269727}"/>
                </a:ext>
              </a:extLst>
            </p:cNvPr>
            <p:cNvSpPr/>
            <p:nvPr/>
          </p:nvSpPr>
          <p:spPr>
            <a:xfrm>
              <a:off x="4679879" y="4801086"/>
              <a:ext cx="2717505" cy="640080"/>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Flexible Retrieval</a:t>
              </a:r>
            </a:p>
          </p:txBody>
        </p:sp>
        <p:cxnSp>
          <p:nvCxnSpPr>
            <p:cNvPr id="12" name="Connector: Elbow 11">
              <a:extLst>
                <a:ext uri="{FF2B5EF4-FFF2-40B4-BE49-F238E27FC236}">
                  <a16:creationId xmlns:a16="http://schemas.microsoft.com/office/drawing/2014/main" id="{F60A50D2-B992-4E37-868B-2DA1FA5CB8FB}"/>
                </a:ext>
              </a:extLst>
            </p:cNvPr>
            <p:cNvCxnSpPr>
              <a:stCxn id="4" idx="3"/>
              <a:endCxn id="5" idx="1"/>
            </p:cNvCxnSpPr>
            <p:nvPr/>
          </p:nvCxnSpPr>
          <p:spPr>
            <a:xfrm flipV="1">
              <a:off x="3268385" y="1528738"/>
              <a:ext cx="1411494" cy="2245242"/>
            </a:xfrm>
            <a:prstGeom prst="bentConnector3">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25C2D5E-08BB-4275-AC7D-A4619FF5B330}"/>
                </a:ext>
              </a:extLst>
            </p:cNvPr>
            <p:cNvCxnSpPr>
              <a:stCxn id="4" idx="3"/>
              <a:endCxn id="6" idx="1"/>
            </p:cNvCxnSpPr>
            <p:nvPr/>
          </p:nvCxnSpPr>
          <p:spPr>
            <a:xfrm flipV="1">
              <a:off x="3268385" y="2426835"/>
              <a:ext cx="1411494" cy="1347145"/>
            </a:xfrm>
            <a:prstGeom prst="bentConnector3">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1CF149EB-BA88-4C63-A9D5-BDC0C5AF3F5C}"/>
                </a:ext>
              </a:extLst>
            </p:cNvPr>
            <p:cNvCxnSpPr>
              <a:stCxn id="4" idx="3"/>
              <a:endCxn id="7" idx="1"/>
            </p:cNvCxnSpPr>
            <p:nvPr/>
          </p:nvCxnSpPr>
          <p:spPr>
            <a:xfrm flipV="1">
              <a:off x="3268385" y="3324932"/>
              <a:ext cx="1411494" cy="449048"/>
            </a:xfrm>
            <a:prstGeom prst="bentConnector3">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EF3FEF1-C4D6-457E-A6FD-1000578CFB74}"/>
                </a:ext>
              </a:extLst>
            </p:cNvPr>
            <p:cNvCxnSpPr>
              <a:stCxn id="4" idx="3"/>
              <a:endCxn id="8" idx="1"/>
            </p:cNvCxnSpPr>
            <p:nvPr/>
          </p:nvCxnSpPr>
          <p:spPr>
            <a:xfrm>
              <a:off x="3268385" y="3773980"/>
              <a:ext cx="1411494" cy="449049"/>
            </a:xfrm>
            <a:prstGeom prst="bentConnector3">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16ABF835-8F4A-4845-B8F6-2260C357EEFC}"/>
                </a:ext>
              </a:extLst>
            </p:cNvPr>
            <p:cNvCxnSpPr>
              <a:stCxn id="4" idx="3"/>
              <a:endCxn id="11" idx="1"/>
            </p:cNvCxnSpPr>
            <p:nvPr/>
          </p:nvCxnSpPr>
          <p:spPr>
            <a:xfrm>
              <a:off x="3268385" y="3773980"/>
              <a:ext cx="1411494" cy="1347146"/>
            </a:xfrm>
            <a:prstGeom prst="bentConnector3">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6C5EDD4E-2624-4357-994F-3A574060C55C}"/>
                </a:ext>
              </a:extLst>
            </p:cNvPr>
            <p:cNvCxnSpPr>
              <a:stCxn id="4" idx="3"/>
              <a:endCxn id="9" idx="1"/>
            </p:cNvCxnSpPr>
            <p:nvPr/>
          </p:nvCxnSpPr>
          <p:spPr>
            <a:xfrm>
              <a:off x="3268385" y="3773980"/>
              <a:ext cx="1411494" cy="2267070"/>
            </a:xfrm>
            <a:prstGeom prst="bentConnector3">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FA5291E3-77B3-4815-A79A-48CF3CFB75A6}"/>
                </a:ext>
              </a:extLst>
            </p:cNvPr>
            <p:cNvCxnSpPr>
              <a:stCxn id="11" idx="3"/>
              <a:endCxn id="9" idx="3"/>
            </p:cNvCxnSpPr>
            <p:nvPr/>
          </p:nvCxnSpPr>
          <p:spPr>
            <a:xfrm>
              <a:off x="7397384" y="5121126"/>
              <a:ext cx="12700" cy="919924"/>
            </a:xfrm>
            <a:prstGeom prst="bentConnector3">
              <a:avLst>
                <a:gd name="adj1" fmla="val 6743283"/>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96BD0BF4-8C4F-4F06-89A3-8CD7CF046C0A}"/>
                </a:ext>
              </a:extLst>
            </p:cNvPr>
            <p:cNvCxnSpPr>
              <a:cxnSpLocks/>
              <a:stCxn id="8" idx="3"/>
            </p:cNvCxnSpPr>
            <p:nvPr/>
          </p:nvCxnSpPr>
          <p:spPr>
            <a:xfrm>
              <a:off x="7397384" y="4223029"/>
              <a:ext cx="1673028" cy="1818021"/>
            </a:xfrm>
            <a:prstGeom prst="bentConnector2">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CE9FC5B-6AC0-4028-8184-23665188BFEF}"/>
                </a:ext>
              </a:extLst>
            </p:cNvPr>
            <p:cNvCxnSpPr>
              <a:cxnSpLocks/>
              <a:stCxn id="7" idx="3"/>
            </p:cNvCxnSpPr>
            <p:nvPr/>
          </p:nvCxnSpPr>
          <p:spPr>
            <a:xfrm>
              <a:off x="7397384" y="3324932"/>
              <a:ext cx="2503192" cy="2716118"/>
            </a:xfrm>
            <a:prstGeom prst="bentConnector2">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662A141-2118-44F7-AFAA-8EBA6041C72F}"/>
                </a:ext>
              </a:extLst>
            </p:cNvPr>
            <p:cNvCxnSpPr>
              <a:cxnSpLocks/>
              <a:stCxn id="6" idx="3"/>
            </p:cNvCxnSpPr>
            <p:nvPr/>
          </p:nvCxnSpPr>
          <p:spPr>
            <a:xfrm>
              <a:off x="7397384" y="2426835"/>
              <a:ext cx="3333356" cy="3620961"/>
            </a:xfrm>
            <a:prstGeom prst="bentConnector2">
              <a:avLst/>
            </a:prstGeom>
            <a:ln w="25400">
              <a:solidFill>
                <a:srgbClr val="BF7509"/>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43443C6-C454-4621-86A6-462D51016F63}"/>
                </a:ext>
              </a:extLst>
            </p:cNvPr>
            <p:cNvCxnSpPr>
              <a:cxnSpLocks/>
              <a:stCxn id="5" idx="3"/>
            </p:cNvCxnSpPr>
            <p:nvPr/>
          </p:nvCxnSpPr>
          <p:spPr>
            <a:xfrm>
              <a:off x="7397384" y="1528738"/>
              <a:ext cx="4163521" cy="4512312"/>
            </a:xfrm>
            <a:prstGeom prst="bentConnector2">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F24291-AAED-4E4D-8DD3-8597C3EB67A2}"/>
                </a:ext>
              </a:extLst>
            </p:cNvPr>
            <p:cNvCxnSpPr>
              <a:cxnSpLocks/>
            </p:cNvCxnSpPr>
            <p:nvPr/>
          </p:nvCxnSpPr>
          <p:spPr>
            <a:xfrm flipH="1">
              <a:off x="8443816" y="6045185"/>
              <a:ext cx="640080" cy="0"/>
            </a:xfrm>
            <a:prstGeom prst="straightConnector1">
              <a:avLst/>
            </a:prstGeom>
            <a:ln w="254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9F3A28F-0176-44C2-808C-0B2D6B79D3E7}"/>
                </a:ext>
              </a:extLst>
            </p:cNvPr>
            <p:cNvCxnSpPr>
              <a:cxnSpLocks/>
            </p:cNvCxnSpPr>
            <p:nvPr/>
          </p:nvCxnSpPr>
          <p:spPr>
            <a:xfrm flipH="1">
              <a:off x="9275160" y="6045185"/>
              <a:ext cx="64008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1842FE-BCB1-4298-86E7-2727E5744BD8}"/>
                </a:ext>
              </a:extLst>
            </p:cNvPr>
            <p:cNvCxnSpPr>
              <a:cxnSpLocks/>
            </p:cNvCxnSpPr>
            <p:nvPr/>
          </p:nvCxnSpPr>
          <p:spPr>
            <a:xfrm flipH="1">
              <a:off x="10106217" y="6045185"/>
              <a:ext cx="640080" cy="0"/>
            </a:xfrm>
            <a:prstGeom prst="straightConnector1">
              <a:avLst/>
            </a:prstGeom>
            <a:ln w="25400">
              <a:solidFill>
                <a:srgbClr val="BF7509"/>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67DD2E-A089-4B8B-924C-13AF62DD4A32}"/>
                </a:ext>
              </a:extLst>
            </p:cNvPr>
            <p:cNvCxnSpPr>
              <a:cxnSpLocks/>
            </p:cNvCxnSpPr>
            <p:nvPr/>
          </p:nvCxnSpPr>
          <p:spPr>
            <a:xfrm flipH="1">
              <a:off x="10935111" y="6045185"/>
              <a:ext cx="64008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5C70F2-BAFC-4F48-A7E2-A2E709D1FA0A}"/>
                </a:ext>
              </a:extLst>
            </p:cNvPr>
            <p:cNvCxnSpPr>
              <a:cxnSpLocks/>
            </p:cNvCxnSpPr>
            <p:nvPr/>
          </p:nvCxnSpPr>
          <p:spPr>
            <a:xfrm flipH="1">
              <a:off x="8429530" y="5118952"/>
              <a:ext cx="640080" cy="0"/>
            </a:xfrm>
            <a:prstGeom prst="straightConnector1">
              <a:avLst/>
            </a:prstGeom>
            <a:ln w="254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00E5FA-5831-4EF6-8240-589FBAEC0E06}"/>
                </a:ext>
              </a:extLst>
            </p:cNvPr>
            <p:cNvCxnSpPr>
              <a:cxnSpLocks/>
            </p:cNvCxnSpPr>
            <p:nvPr/>
          </p:nvCxnSpPr>
          <p:spPr>
            <a:xfrm flipH="1">
              <a:off x="9260874" y="5118952"/>
              <a:ext cx="64008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B78983B-0228-4F5F-9944-6CE638254E1C}"/>
                </a:ext>
              </a:extLst>
            </p:cNvPr>
            <p:cNvCxnSpPr>
              <a:cxnSpLocks/>
            </p:cNvCxnSpPr>
            <p:nvPr/>
          </p:nvCxnSpPr>
          <p:spPr>
            <a:xfrm flipH="1">
              <a:off x="10091931" y="5118952"/>
              <a:ext cx="640080" cy="0"/>
            </a:xfrm>
            <a:prstGeom prst="straightConnector1">
              <a:avLst/>
            </a:prstGeom>
            <a:ln w="25400">
              <a:solidFill>
                <a:srgbClr val="BF7509"/>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3321EB6-AF4A-4846-975D-C3E1D0AD1291}"/>
                </a:ext>
              </a:extLst>
            </p:cNvPr>
            <p:cNvCxnSpPr>
              <a:cxnSpLocks/>
            </p:cNvCxnSpPr>
            <p:nvPr/>
          </p:nvCxnSpPr>
          <p:spPr>
            <a:xfrm flipH="1">
              <a:off x="10920825" y="5118952"/>
              <a:ext cx="64008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5B571CE-0A8A-4D54-9914-107B83503C49}"/>
                </a:ext>
              </a:extLst>
            </p:cNvPr>
            <p:cNvCxnSpPr>
              <a:cxnSpLocks/>
            </p:cNvCxnSpPr>
            <p:nvPr/>
          </p:nvCxnSpPr>
          <p:spPr>
            <a:xfrm flipH="1">
              <a:off x="9260874" y="4229653"/>
              <a:ext cx="64008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C5C3A23-0DEF-4258-BDE6-5FBA6E8EB490}"/>
                </a:ext>
              </a:extLst>
            </p:cNvPr>
            <p:cNvCxnSpPr>
              <a:cxnSpLocks/>
            </p:cNvCxnSpPr>
            <p:nvPr/>
          </p:nvCxnSpPr>
          <p:spPr>
            <a:xfrm flipH="1">
              <a:off x="10091931" y="4229653"/>
              <a:ext cx="640080" cy="0"/>
            </a:xfrm>
            <a:prstGeom prst="straightConnector1">
              <a:avLst/>
            </a:prstGeom>
            <a:ln w="25400">
              <a:solidFill>
                <a:srgbClr val="BF7509"/>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25E9281-C6B3-4304-B82D-C8A39EEB059C}"/>
                </a:ext>
              </a:extLst>
            </p:cNvPr>
            <p:cNvCxnSpPr>
              <a:cxnSpLocks/>
            </p:cNvCxnSpPr>
            <p:nvPr/>
          </p:nvCxnSpPr>
          <p:spPr>
            <a:xfrm flipH="1">
              <a:off x="10920825" y="4229653"/>
              <a:ext cx="64008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1D5AC46-B18C-4C56-99AF-9EA829325D1E}"/>
                </a:ext>
              </a:extLst>
            </p:cNvPr>
            <p:cNvCxnSpPr>
              <a:cxnSpLocks/>
            </p:cNvCxnSpPr>
            <p:nvPr/>
          </p:nvCxnSpPr>
          <p:spPr>
            <a:xfrm flipH="1">
              <a:off x="10091931" y="3323718"/>
              <a:ext cx="640080" cy="0"/>
            </a:xfrm>
            <a:prstGeom prst="straightConnector1">
              <a:avLst/>
            </a:prstGeom>
            <a:ln w="25400">
              <a:solidFill>
                <a:srgbClr val="BF7509"/>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89C7CF-A9E9-4948-8465-C5F7A9739D59}"/>
                </a:ext>
              </a:extLst>
            </p:cNvPr>
            <p:cNvCxnSpPr>
              <a:cxnSpLocks/>
            </p:cNvCxnSpPr>
            <p:nvPr/>
          </p:nvCxnSpPr>
          <p:spPr>
            <a:xfrm flipH="1">
              <a:off x="10920825" y="3323718"/>
              <a:ext cx="64008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26B4C31-3F47-4705-BE51-17A74347A878}"/>
                </a:ext>
              </a:extLst>
            </p:cNvPr>
            <p:cNvCxnSpPr>
              <a:cxnSpLocks/>
            </p:cNvCxnSpPr>
            <p:nvPr/>
          </p:nvCxnSpPr>
          <p:spPr>
            <a:xfrm flipH="1">
              <a:off x="10920825" y="2426321"/>
              <a:ext cx="64008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2411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24D6BE1D-203F-4702-BE1C-F05FE36F94C3}"/>
              </a:ext>
            </a:extLst>
          </p:cNvPr>
          <p:cNvSpPr>
            <a:spLocks noGrp="1"/>
          </p:cNvSpPr>
          <p:nvPr>
            <p:ph type="sldNum" idx="97"/>
          </p:nvPr>
        </p:nvSpPr>
        <p:spPr/>
        <p:txBody>
          <a:bodyPr/>
          <a:lstStyle/>
          <a:p>
            <a:fld id="{4037B1B0-0345-4E15-985A-6BECCDBE474F}" type="slidenum">
              <a:rPr lang="en-US" smtClean="0"/>
              <a:pPr/>
              <a:t>19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Amazon S3 Lifecycle actions</a:t>
            </a:r>
          </a:p>
        </p:txBody>
      </p:sp>
      <p:sp>
        <p:nvSpPr>
          <p:cNvPr id="22" name="TextBox 21">
            <a:extLst>
              <a:ext uri="{FF2B5EF4-FFF2-40B4-BE49-F238E27FC236}">
                <a16:creationId xmlns:a16="http://schemas.microsoft.com/office/drawing/2014/main" id="{3E72024F-0C9B-475C-B8FB-23FA8567C686}"/>
              </a:ext>
            </a:extLst>
          </p:cNvPr>
          <p:cNvSpPr txBox="1"/>
          <p:nvPr/>
        </p:nvSpPr>
        <p:spPr>
          <a:xfrm>
            <a:off x="419100" y="1250424"/>
            <a:ext cx="5416338" cy="461665"/>
          </a:xfrm>
          <a:prstGeom prst="rect">
            <a:avLst/>
          </a:prstGeom>
          <a:noFill/>
        </p:spPr>
        <p:txBody>
          <a:bodyPr wrap="square" rtlCol="0">
            <a:spAutoFit/>
          </a:bodyP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Set target</a:t>
            </a:r>
          </a:p>
        </p:txBody>
      </p:sp>
      <p:pic>
        <p:nvPicPr>
          <p:cNvPr id="6" name="Picture 5" descr="Use Set target to choose a rules scope.">
            <a:extLst>
              <a:ext uri="{FF2B5EF4-FFF2-40B4-BE49-F238E27FC236}">
                <a16:creationId xmlns:a16="http://schemas.microsoft.com/office/drawing/2014/main" id="{AF4DC42D-654D-9BCE-BC26-860E3467C785}"/>
              </a:ext>
            </a:extLst>
          </p:cNvPr>
          <p:cNvPicPr>
            <a:picLocks noChangeAspect="1"/>
          </p:cNvPicPr>
          <p:nvPr/>
        </p:nvPicPr>
        <p:blipFill>
          <a:blip r:embed="rId4"/>
          <a:stretch>
            <a:fillRect/>
          </a:stretch>
        </p:blipFill>
        <p:spPr>
          <a:xfrm>
            <a:off x="590607" y="1885044"/>
            <a:ext cx="5073323" cy="332274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82CB223D-63A6-4939-911A-B854A018AD30}"/>
              </a:ext>
            </a:extLst>
          </p:cNvPr>
          <p:cNvSpPr txBox="1"/>
          <p:nvPr/>
        </p:nvSpPr>
        <p:spPr>
          <a:xfrm>
            <a:off x="6201202" y="1250424"/>
            <a:ext cx="5416338" cy="461665"/>
          </a:xfrm>
          <a:prstGeom prst="rect">
            <a:avLst/>
          </a:prstGeom>
          <a:noFill/>
        </p:spPr>
        <p:txBody>
          <a:bodyPr wrap="square" rtlCol="0">
            <a:spAutoFit/>
          </a:bodyP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Select action</a:t>
            </a:r>
          </a:p>
        </p:txBody>
      </p:sp>
      <p:pic>
        <p:nvPicPr>
          <p:cNvPr id="5" name="Picture 4" descr="Use Select action to choose a storage class transition.">
            <a:extLst>
              <a:ext uri="{FF2B5EF4-FFF2-40B4-BE49-F238E27FC236}">
                <a16:creationId xmlns:a16="http://schemas.microsoft.com/office/drawing/2014/main" id="{E0A63971-6F8A-888B-332E-84B2C3108CC6}"/>
              </a:ext>
            </a:extLst>
          </p:cNvPr>
          <p:cNvPicPr>
            <a:picLocks noChangeAspect="1"/>
          </p:cNvPicPr>
          <p:nvPr/>
        </p:nvPicPr>
        <p:blipFill>
          <a:blip r:embed="rId5"/>
          <a:stretch>
            <a:fillRect/>
          </a:stretch>
        </p:blipFill>
        <p:spPr>
          <a:xfrm>
            <a:off x="6355210" y="1880660"/>
            <a:ext cx="5108323" cy="332713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9" name="Content Placeholder 2">
            <a:extLst>
              <a:ext uri="{FF2B5EF4-FFF2-40B4-BE49-F238E27FC236}">
                <a16:creationId xmlns:a16="http://schemas.microsoft.com/office/drawing/2014/main" id="{54FDEB0F-E30A-42F2-BDAE-0F9A91EDDCA3}"/>
              </a:ext>
            </a:extLst>
          </p:cNvPr>
          <p:cNvSpPr txBox="1">
            <a:spLocks/>
          </p:cNvSpPr>
          <p:nvPr/>
        </p:nvSpPr>
        <p:spPr>
          <a:xfrm>
            <a:off x="419100" y="5551464"/>
            <a:ext cx="11443953" cy="881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lgn="ctr">
              <a:buFont typeface="Amazon Ember Display"/>
              <a:buNone/>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Use S3 Lifecycle actions to transition </a:t>
            </a:r>
            <a:r>
              <a:rPr lang="en-US" i="1" dirty="0">
                <a:latin typeface="Amazon Ember Display" panose="020F0603020204020204" pitchFamily="34" charset="0"/>
                <a:ea typeface="Amazon Ember Display" panose="020F0603020204020204" pitchFamily="34" charset="0"/>
                <a:cs typeface="Amazon Ember Display" panose="020F0603020204020204" pitchFamily="34" charset="0"/>
              </a:rPr>
              <a:t>or</a:t>
            </a: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 expire objects.</a:t>
            </a:r>
          </a:p>
        </p:txBody>
      </p:sp>
    </p:spTree>
    <p:custDataLst>
      <p:tags r:id="rId1"/>
    </p:custDataLst>
    <p:extLst>
      <p:ext uri="{BB962C8B-B14F-4D97-AF65-F5344CB8AC3E}">
        <p14:creationId xmlns:p14="http://schemas.microsoft.com/office/powerpoint/2010/main" val="132994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3343CEA-8426-4251-8A60-25C214DE8BBE}"/>
              </a:ext>
            </a:extLst>
          </p:cNvPr>
          <p:cNvSpPr>
            <a:spLocks noGrp="1"/>
          </p:cNvSpPr>
          <p:nvPr>
            <p:ph type="sldNum" idx="97"/>
          </p:nvPr>
        </p:nvSpPr>
        <p:spPr/>
        <p:txBody>
          <a:bodyPr/>
          <a:lstStyle/>
          <a:p>
            <a:fld id="{4037B1B0-0345-4E15-985A-6BECCDBE474F}" type="slidenum">
              <a:rPr lang="en-US" smtClean="0"/>
              <a:pPr/>
              <a:t>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Module overview</a:t>
            </a:r>
          </a:p>
        </p:txBody>
      </p:sp>
      <p:sp>
        <p:nvSpPr>
          <p:cNvPr id="4" name="Content Placeholder 3">
            <a:extLst>
              <a:ext uri="{FF2B5EF4-FFF2-40B4-BE49-F238E27FC236}">
                <a16:creationId xmlns:a16="http://schemas.microsoft.com/office/drawing/2014/main" id="{C832E494-379A-4C08-AC9E-A013766945E1}"/>
              </a:ext>
            </a:extLst>
          </p:cNvPr>
          <p:cNvSpPr>
            <a:spLocks noGrp="1"/>
          </p:cNvSpPr>
          <p:nvPr>
            <p:ph idx="2"/>
          </p:nvPr>
        </p:nvSpPr>
        <p:spPr/>
        <p:txBody>
          <a:body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Course scenario</a:t>
            </a:r>
          </a:p>
          <a:p>
            <a:pPr lvl="0"/>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Deploying Amazon Simple Storage Service (Amazon S3) </a:t>
            </a:r>
          </a:p>
          <a:p>
            <a:pPr lvl="0"/>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Managing storage lifecycles on Amazon S3</a:t>
            </a:r>
          </a:p>
        </p:txBody>
      </p:sp>
    </p:spTree>
    <p:custDataLst>
      <p:tags r:id="rId1"/>
    </p:custDataLst>
    <p:extLst>
      <p:ext uri="{BB962C8B-B14F-4D97-AF65-F5344CB8AC3E}">
        <p14:creationId xmlns:p14="http://schemas.microsoft.com/office/powerpoint/2010/main" val="57010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C3C87B8-A967-4D92-A45E-5D33D42225C9}"/>
              </a:ext>
            </a:extLst>
          </p:cNvPr>
          <p:cNvSpPr>
            <a:spLocks noGrp="1"/>
          </p:cNvSpPr>
          <p:nvPr>
            <p:ph type="sldNum" idx="97"/>
          </p:nvPr>
        </p:nvSpPr>
        <p:spPr/>
        <p:txBody>
          <a:bodyPr/>
          <a:lstStyle/>
          <a:p>
            <a:fld id="{930176A1-BCF0-4712-97A6-6B495F55390B}" type="slidenum">
              <a:rPr lang="en-US" smtClean="0"/>
              <a:pPr/>
              <a:t>20</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0" y="292099"/>
            <a:ext cx="4419600" cy="2204916"/>
          </a:xfrm>
        </p:spPr>
        <p:txBody>
          <a:bodyPr/>
          <a:lstStyle/>
          <a:p>
            <a:r>
              <a:rPr lang="en-US" dirty="0"/>
              <a:t>Amazon S3 Glacier</a:t>
            </a:r>
            <a:br>
              <a:rPr lang="en-US" dirty="0"/>
            </a:br>
            <a:r>
              <a:rPr lang="en-US" dirty="0"/>
              <a:t>Storage classes</a:t>
            </a:r>
          </a:p>
        </p:txBody>
      </p:sp>
      <p:sp>
        <p:nvSpPr>
          <p:cNvPr id="8" name="Content Placeholder 3">
            <a:extLst>
              <a:ext uri="{FF2B5EF4-FFF2-40B4-BE49-F238E27FC236}">
                <a16:creationId xmlns:a16="http://schemas.microsoft.com/office/drawing/2014/main" id="{3F1B0F9B-92F4-4D34-B8CB-053545DDBFA6}"/>
              </a:ext>
            </a:extLst>
          </p:cNvPr>
          <p:cNvSpPr txBox="1">
            <a:spLocks/>
          </p:cNvSpPr>
          <p:nvPr/>
        </p:nvSpPr>
        <p:spPr>
          <a:xfrm>
            <a:off x="5364312" y="3242234"/>
            <a:ext cx="5767612" cy="2564295"/>
          </a:xfrm>
          <a:prstGeom prst="rect">
            <a:avLst/>
          </a:prstGeom>
        </p:spPr>
        <p:txBody>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Archival storage</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Low cost</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Retrieval options</a:t>
            </a:r>
          </a:p>
          <a:p>
            <a:pPr lvl="1"/>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Instant</a:t>
            </a:r>
          </a:p>
          <a:p>
            <a:pPr lvl="1"/>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By request</a:t>
            </a:r>
          </a:p>
          <a:p>
            <a:endParaRPr lang="en-US" dirty="0"/>
          </a:p>
        </p:txBody>
      </p:sp>
      <p:grpSp>
        <p:nvGrpSpPr>
          <p:cNvPr id="3" name="GlacierGroup19">
            <a:extLst>
              <a:ext uri="{FF2B5EF4-FFF2-40B4-BE49-F238E27FC236}">
                <a16:creationId xmlns:a16="http://schemas.microsoft.com/office/drawing/2014/main" id="{431E8C66-E4C7-4876-A2DD-DB0319FD0604}"/>
              </a:ext>
              <a:ext uri="{C183D7F6-B498-43B3-948B-1728B52AA6E4}">
                <adec:decorative xmlns:adec="http://schemas.microsoft.com/office/drawing/2017/decorative" val="1"/>
              </a:ext>
            </a:extLst>
          </p:cNvPr>
          <p:cNvGrpSpPr/>
          <p:nvPr/>
        </p:nvGrpSpPr>
        <p:grpSpPr>
          <a:xfrm>
            <a:off x="666791" y="1106490"/>
            <a:ext cx="10840167" cy="3611210"/>
            <a:chOff x="666791" y="1106490"/>
            <a:chExt cx="10840167" cy="3611210"/>
          </a:xfrm>
        </p:grpSpPr>
        <p:sp>
          <p:nvSpPr>
            <p:cNvPr id="9" name="TextBox 59">
              <a:extLst>
                <a:ext uri="{FF2B5EF4-FFF2-40B4-BE49-F238E27FC236}">
                  <a16:creationId xmlns:a16="http://schemas.microsoft.com/office/drawing/2014/main" id="{B1356FB4-9031-4522-88CD-391D1E03931C}"/>
                </a:ext>
              </a:extLst>
            </p:cNvPr>
            <p:cNvSpPr txBox="1">
              <a:spLocks noChangeArrowheads="1"/>
            </p:cNvSpPr>
            <p:nvPr/>
          </p:nvSpPr>
          <p:spPr bwMode="auto">
            <a:xfrm>
              <a:off x="9497174" y="2170848"/>
              <a:ext cx="20097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a:t>
              </a:r>
            </a:p>
            <a:p>
              <a:pPr algn="ctr" eaLnBrk="1" hangingPunct="1"/>
              <a:r>
                <a:rPr lang="en-US" alt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Deep Archive</a:t>
              </a:r>
            </a:p>
          </p:txBody>
        </p:sp>
        <p:sp>
          <p:nvSpPr>
            <p:cNvPr id="10" name="TextBox 60">
              <a:extLst>
                <a:ext uri="{FF2B5EF4-FFF2-40B4-BE49-F238E27FC236}">
                  <a16:creationId xmlns:a16="http://schemas.microsoft.com/office/drawing/2014/main" id="{3726388B-24A7-4822-9965-1D0A34F547A4}"/>
                </a:ext>
              </a:extLst>
            </p:cNvPr>
            <p:cNvSpPr txBox="1">
              <a:spLocks noChangeArrowheads="1"/>
            </p:cNvSpPr>
            <p:nvPr/>
          </p:nvSpPr>
          <p:spPr bwMode="auto">
            <a:xfrm>
              <a:off x="7342342" y="2170848"/>
              <a:ext cx="1956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Flexible Retrieval</a:t>
              </a:r>
            </a:p>
          </p:txBody>
        </p:sp>
        <p:pic>
          <p:nvPicPr>
            <p:cNvPr id="11" name="Graphic 65">
              <a:extLst>
                <a:ext uri="{FF2B5EF4-FFF2-40B4-BE49-F238E27FC236}">
                  <a16:creationId xmlns:a16="http://schemas.microsoft.com/office/drawing/2014/main" id="{A59CD3F9-0C15-43C0-BC53-5CDBA52CA1F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9999146" y="1106490"/>
              <a:ext cx="10058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66">
              <a:extLst>
                <a:ext uri="{FF2B5EF4-FFF2-40B4-BE49-F238E27FC236}">
                  <a16:creationId xmlns:a16="http://schemas.microsoft.com/office/drawing/2014/main" id="{E791C0CE-0457-4A50-9DDC-F7A34F72D67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7811353" y="1106490"/>
              <a:ext cx="10058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65">
              <a:extLst>
                <a:ext uri="{FF2B5EF4-FFF2-40B4-BE49-F238E27FC236}">
                  <a16:creationId xmlns:a16="http://schemas.microsoft.com/office/drawing/2014/main" id="{A76BBAA8-2524-4EFA-81C9-EBF9213B0EEA}"/>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auto">
            <a:xfrm>
              <a:off x="5623560" y="1106490"/>
              <a:ext cx="10058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60">
              <a:extLst>
                <a:ext uri="{FF2B5EF4-FFF2-40B4-BE49-F238E27FC236}">
                  <a16:creationId xmlns:a16="http://schemas.microsoft.com/office/drawing/2014/main" id="{D73B0B94-F9A4-4258-B738-3D0BBC55AE17}"/>
                </a:ext>
              </a:extLst>
            </p:cNvPr>
            <p:cNvSpPr txBox="1">
              <a:spLocks noChangeArrowheads="1"/>
            </p:cNvSpPr>
            <p:nvPr/>
          </p:nvSpPr>
          <p:spPr bwMode="auto">
            <a:xfrm>
              <a:off x="5148474" y="2170848"/>
              <a:ext cx="1956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Instant Retrieval</a:t>
              </a:r>
            </a:p>
          </p:txBody>
        </p:sp>
        <p:sp>
          <p:nvSpPr>
            <p:cNvPr id="7" name="Title 4">
              <a:extLst>
                <a:ext uri="{FF2B5EF4-FFF2-40B4-BE49-F238E27FC236}">
                  <a16:creationId xmlns:a16="http://schemas.microsoft.com/office/drawing/2014/main" id="{3696A31B-C2AC-4E9F-B228-C66CC5D24C9D}"/>
                </a:ext>
                <a:ext uri="{C183D7F6-B498-43B3-948B-1728B52AA6E4}">
                  <adec:decorative xmlns:adec="http://schemas.microsoft.com/office/drawing/2017/decorative" val="1"/>
                </a:ext>
              </a:extLst>
            </p:cNvPr>
            <p:cNvSpPr txBox="1">
              <a:spLocks/>
            </p:cNvSpPr>
            <p:nvPr/>
          </p:nvSpPr>
          <p:spPr>
            <a:xfrm>
              <a:off x="666791" y="4317246"/>
              <a:ext cx="3086015" cy="4004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a:solidFill>
                    <a:srgbClr val="F1F3F3"/>
                  </a:solidFill>
                  <a:latin typeface="Amazon Ember Display Heavy"/>
                </a:defRPr>
              </a:lvl1p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Amazon S3 Glacier</a:t>
              </a:r>
            </a:p>
          </p:txBody>
        </p:sp>
        <p:pic>
          <p:nvPicPr>
            <p:cNvPr id="6" name="Picture 5">
              <a:extLst>
                <a:ext uri="{FF2B5EF4-FFF2-40B4-BE49-F238E27FC236}">
                  <a16:creationId xmlns:a16="http://schemas.microsoft.com/office/drawing/2014/main" id="{0C8362B3-7B1F-4878-9DD4-2F4CA86425C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03960" y="2112330"/>
              <a:ext cx="2011679" cy="2011679"/>
            </a:xfrm>
            <a:prstGeom prst="rect">
              <a:avLst/>
            </a:prstGeom>
          </p:spPr>
        </p:pic>
      </p:grpSp>
    </p:spTree>
    <p:custDataLst>
      <p:tags r:id="rId1"/>
    </p:custDataLst>
    <p:extLst>
      <p:ext uri="{BB962C8B-B14F-4D97-AF65-F5344CB8AC3E}">
        <p14:creationId xmlns:p14="http://schemas.microsoft.com/office/powerpoint/2010/main" val="394863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a:extLst>
              <a:ext uri="{FF2B5EF4-FFF2-40B4-BE49-F238E27FC236}">
                <a16:creationId xmlns:a16="http://schemas.microsoft.com/office/drawing/2014/main" id="{00BE4CCE-FACE-429E-A2AD-16A264FC367C}"/>
              </a:ext>
            </a:extLst>
          </p:cNvPr>
          <p:cNvSpPr>
            <a:spLocks noGrp="1"/>
          </p:cNvSpPr>
          <p:nvPr>
            <p:ph type="sldNum" idx="97"/>
          </p:nvPr>
        </p:nvSpPr>
        <p:spPr/>
        <p:txBody>
          <a:bodyPr/>
          <a:lstStyle/>
          <a:p>
            <a:fld id="{4037B1B0-0345-4E15-985A-6BECCDBE474F}" type="slidenum">
              <a:rPr lang="en-US" smtClean="0"/>
              <a:pPr/>
              <a:t>21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Restoring an archived object</a:t>
            </a:r>
          </a:p>
        </p:txBody>
      </p:sp>
      <p:sp>
        <p:nvSpPr>
          <p:cNvPr id="4" name="Oval 3">
            <a:extLst>
              <a:ext uri="{FF2B5EF4-FFF2-40B4-BE49-F238E27FC236}">
                <a16:creationId xmlns:a16="http://schemas.microsoft.com/office/drawing/2014/main" id="{40EAD8E6-B6EB-4597-BB65-6A2E9DF2D7E3}"/>
              </a:ext>
            </a:extLst>
          </p:cNvPr>
          <p:cNvSpPr/>
          <p:nvPr/>
        </p:nvSpPr>
        <p:spPr>
          <a:xfrm>
            <a:off x="1522448" y="1849060"/>
            <a:ext cx="702527" cy="702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sp>
        <p:nvSpPr>
          <p:cNvPr id="9" name="TextBox 8">
            <a:extLst>
              <a:ext uri="{FF2B5EF4-FFF2-40B4-BE49-F238E27FC236}">
                <a16:creationId xmlns:a16="http://schemas.microsoft.com/office/drawing/2014/main" id="{17262036-B9B5-4447-9BD8-970986EEB165}"/>
              </a:ext>
            </a:extLst>
          </p:cNvPr>
          <p:cNvSpPr txBox="1"/>
          <p:nvPr/>
        </p:nvSpPr>
        <p:spPr>
          <a:xfrm>
            <a:off x="2553006" y="1907936"/>
            <a:ext cx="4806187" cy="584775"/>
          </a:xfrm>
          <a:prstGeom prst="rect">
            <a:avLst/>
          </a:prstGeom>
          <a:noFill/>
        </p:spPr>
        <p:txBody>
          <a:bodyPr wrap="square" rtlCol="0">
            <a:spAutoFit/>
          </a:bodyPr>
          <a:lstStyle/>
          <a:p>
            <a:r>
              <a:rPr lang="en-US" sz="3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Initiate a restore request.</a:t>
            </a:r>
          </a:p>
        </p:txBody>
      </p:sp>
      <p:sp>
        <p:nvSpPr>
          <p:cNvPr id="5" name="Oval 4">
            <a:extLst>
              <a:ext uri="{FF2B5EF4-FFF2-40B4-BE49-F238E27FC236}">
                <a16:creationId xmlns:a16="http://schemas.microsoft.com/office/drawing/2014/main" id="{D959679E-021C-48E4-91FE-9DEDFE9405C9}"/>
              </a:ext>
            </a:extLst>
          </p:cNvPr>
          <p:cNvSpPr/>
          <p:nvPr/>
        </p:nvSpPr>
        <p:spPr>
          <a:xfrm>
            <a:off x="1522448" y="3579601"/>
            <a:ext cx="702527" cy="702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sp>
        <p:nvSpPr>
          <p:cNvPr id="10" name="TextBox 9">
            <a:extLst>
              <a:ext uri="{FF2B5EF4-FFF2-40B4-BE49-F238E27FC236}">
                <a16:creationId xmlns:a16="http://schemas.microsoft.com/office/drawing/2014/main" id="{D49FB81A-E6DC-4AD3-BE0A-FB31DFA4AEAE}"/>
              </a:ext>
            </a:extLst>
          </p:cNvPr>
          <p:cNvSpPr txBox="1"/>
          <p:nvPr/>
        </p:nvSpPr>
        <p:spPr>
          <a:xfrm>
            <a:off x="2553007" y="3638477"/>
            <a:ext cx="5556854" cy="584775"/>
          </a:xfrm>
          <a:prstGeom prst="rect">
            <a:avLst/>
          </a:prstGeom>
          <a:noFill/>
        </p:spPr>
        <p:txBody>
          <a:bodyPr wrap="square" rtlCol="0">
            <a:spAutoFit/>
          </a:bodyPr>
          <a:lstStyle/>
          <a:p>
            <a:r>
              <a:rPr lang="en-US" sz="3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Wait for restore completion. </a:t>
            </a:r>
          </a:p>
        </p:txBody>
      </p:sp>
      <p:sp>
        <p:nvSpPr>
          <p:cNvPr id="6" name="Oval 5">
            <a:extLst>
              <a:ext uri="{FF2B5EF4-FFF2-40B4-BE49-F238E27FC236}">
                <a16:creationId xmlns:a16="http://schemas.microsoft.com/office/drawing/2014/main" id="{896F4CB4-0059-45E6-A4F7-DA5D40F8872B}"/>
              </a:ext>
            </a:extLst>
          </p:cNvPr>
          <p:cNvSpPr/>
          <p:nvPr/>
        </p:nvSpPr>
        <p:spPr>
          <a:xfrm>
            <a:off x="1522448" y="5310141"/>
            <a:ext cx="702527" cy="702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sp>
        <p:nvSpPr>
          <p:cNvPr id="11" name="TextBox 10">
            <a:extLst>
              <a:ext uri="{FF2B5EF4-FFF2-40B4-BE49-F238E27FC236}">
                <a16:creationId xmlns:a16="http://schemas.microsoft.com/office/drawing/2014/main" id="{511BF3FA-AEF6-458D-8EA6-FC39444D2165}"/>
              </a:ext>
            </a:extLst>
          </p:cNvPr>
          <p:cNvSpPr txBox="1"/>
          <p:nvPr/>
        </p:nvSpPr>
        <p:spPr>
          <a:xfrm>
            <a:off x="2553007" y="5369017"/>
            <a:ext cx="5226059" cy="584775"/>
          </a:xfrm>
          <a:prstGeom prst="rect">
            <a:avLst/>
          </a:prstGeom>
          <a:noFill/>
        </p:spPr>
        <p:txBody>
          <a:bodyPr wrap="square" rtlCol="0">
            <a:spAutoFit/>
          </a:bodyPr>
          <a:lstStyle/>
          <a:p>
            <a:r>
              <a:rPr lang="en-US" sz="3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Access the restored object.</a:t>
            </a:r>
          </a:p>
        </p:txBody>
      </p:sp>
      <p:grpSp>
        <p:nvGrpSpPr>
          <p:cNvPr id="2" name="GetGroup20">
            <a:extLst>
              <a:ext uri="{FF2B5EF4-FFF2-40B4-BE49-F238E27FC236}">
                <a16:creationId xmlns:a16="http://schemas.microsoft.com/office/drawing/2014/main" id="{C1B91D1B-360F-49C3-AD52-55B0ABE0B6BF}"/>
              </a:ext>
              <a:ext uri="{C183D7F6-B498-43B3-948B-1728B52AA6E4}">
                <adec:decorative xmlns:adec="http://schemas.microsoft.com/office/drawing/2017/decorative" val="1"/>
              </a:ext>
            </a:extLst>
          </p:cNvPr>
          <p:cNvGrpSpPr/>
          <p:nvPr/>
        </p:nvGrpSpPr>
        <p:grpSpPr>
          <a:xfrm>
            <a:off x="7941708" y="1464343"/>
            <a:ext cx="3020786" cy="4699808"/>
            <a:chOff x="7245614" y="1464343"/>
            <a:chExt cx="3020786" cy="4699808"/>
          </a:xfrm>
        </p:grpSpPr>
        <p:sp>
          <p:nvSpPr>
            <p:cNvPr id="7" name="Rectangle 6">
              <a:extLst>
                <a:ext uri="{FF2B5EF4-FFF2-40B4-BE49-F238E27FC236}">
                  <a16:creationId xmlns:a16="http://schemas.microsoft.com/office/drawing/2014/main" id="{D892C3A8-178F-40F2-B3B3-620B9B3A6E0F}"/>
                </a:ext>
              </a:extLst>
            </p:cNvPr>
            <p:cNvSpPr/>
            <p:nvPr/>
          </p:nvSpPr>
          <p:spPr>
            <a:xfrm>
              <a:off x="7679317" y="1464343"/>
              <a:ext cx="2587083" cy="14719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274320" tIns="91440" bIns="91440" rtlCol="0" anchor="b" anchorCtr="0"/>
            <a:lstStyle/>
            <a:p>
              <a:pPr marL="285750" indent="-285750">
                <a:buFont typeface="Arial" panose="020B0604020202020204" pitchFamily="34" charset="0"/>
                <a:buChar char="•"/>
              </a:pPr>
              <a:r>
                <a:rPr lang="en-US" sz="2000" dirty="0">
                  <a:solidFill>
                    <a:srgbClr val="232F3E"/>
                  </a:solidFill>
                </a:rPr>
                <a:t>Object(s)</a:t>
              </a:r>
            </a:p>
            <a:p>
              <a:pPr marL="285750" indent="-285750">
                <a:buFont typeface="Arial" panose="020B0604020202020204" pitchFamily="34" charset="0"/>
                <a:buChar char="•"/>
              </a:pPr>
              <a:r>
                <a:rPr lang="en-US" sz="2000" dirty="0">
                  <a:solidFill>
                    <a:srgbClr val="232F3E"/>
                  </a:solidFill>
                </a:rPr>
                <a:t>Number of days</a:t>
              </a:r>
            </a:p>
            <a:p>
              <a:pPr marL="285750" indent="-285750">
                <a:buFont typeface="Arial" panose="020B0604020202020204" pitchFamily="34" charset="0"/>
                <a:buChar char="•"/>
              </a:pPr>
              <a:r>
                <a:rPr lang="en-US" sz="2000" dirty="0">
                  <a:solidFill>
                    <a:srgbClr val="232F3E"/>
                  </a:solidFill>
                </a:rPr>
                <a:t>Retrieval tier </a:t>
              </a:r>
            </a:p>
          </p:txBody>
        </p:sp>
        <p:sp>
          <p:nvSpPr>
            <p:cNvPr id="8" name="Rectangle 7">
              <a:extLst>
                <a:ext uri="{FF2B5EF4-FFF2-40B4-BE49-F238E27FC236}">
                  <a16:creationId xmlns:a16="http://schemas.microsoft.com/office/drawing/2014/main" id="{5E4E7695-6F44-4E76-8A14-F6616573B9DF}"/>
                </a:ext>
              </a:extLst>
            </p:cNvPr>
            <p:cNvSpPr/>
            <p:nvPr/>
          </p:nvSpPr>
          <p:spPr>
            <a:xfrm>
              <a:off x="7679317" y="1464343"/>
              <a:ext cx="2587083" cy="349404"/>
            </a:xfrm>
            <a:prstGeom prst="rect">
              <a:avLst/>
            </a:prstGeom>
            <a:solidFill>
              <a:srgbClr val="2770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Restore request</a:t>
              </a:r>
            </a:p>
          </p:txBody>
        </p:sp>
        <p:pic>
          <p:nvPicPr>
            <p:cNvPr id="12" name="Graphic 11">
              <a:extLst>
                <a:ext uri="{FF2B5EF4-FFF2-40B4-BE49-F238E27FC236}">
                  <a16:creationId xmlns:a16="http://schemas.microsoft.com/office/drawing/2014/main" id="{8D2CF699-B985-4EFC-92B6-6A91F60D11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9938" y="3451678"/>
              <a:ext cx="1005840" cy="1005840"/>
            </a:xfrm>
            <a:prstGeom prst="rect">
              <a:avLst/>
            </a:prstGeom>
          </p:spPr>
        </p:pic>
        <p:grpSp>
          <p:nvGrpSpPr>
            <p:cNvPr id="13" name="Group 12">
              <a:extLst>
                <a:ext uri="{FF2B5EF4-FFF2-40B4-BE49-F238E27FC236}">
                  <a16:creationId xmlns:a16="http://schemas.microsoft.com/office/drawing/2014/main" id="{8A13619D-3913-4D18-8103-1D57998DE337}"/>
                </a:ext>
              </a:extLst>
            </p:cNvPr>
            <p:cNvGrpSpPr/>
            <p:nvPr/>
          </p:nvGrpSpPr>
          <p:grpSpPr>
            <a:xfrm>
              <a:off x="7245614" y="5158311"/>
              <a:ext cx="2323736" cy="1005840"/>
              <a:chOff x="7811911" y="5208186"/>
              <a:chExt cx="2323736" cy="1005840"/>
            </a:xfrm>
          </p:grpSpPr>
          <p:pic>
            <p:nvPicPr>
              <p:cNvPr id="14" name="Graphic 31">
                <a:extLst>
                  <a:ext uri="{FF2B5EF4-FFF2-40B4-BE49-F238E27FC236}">
                    <a16:creationId xmlns:a16="http://schemas.microsoft.com/office/drawing/2014/main" id="{9155EDF7-EA7F-4FD5-8372-88639B649A7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9129807" y="5208186"/>
                <a:ext cx="100584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C60E8419-C0EC-431F-811B-A57AA284F88A}"/>
                  </a:ext>
                  <a:ext uri="{C183D7F6-B498-43B3-948B-1728B52AA6E4}">
                    <adec:decorative xmlns:adec="http://schemas.microsoft.com/office/drawing/2017/decorative" val="1"/>
                  </a:ext>
                </a:extLst>
              </p:cNvPr>
              <p:cNvCxnSpPr>
                <a:cxnSpLocks/>
              </p:cNvCxnSpPr>
              <p:nvPr/>
            </p:nvCxnSpPr>
            <p:spPr>
              <a:xfrm>
                <a:off x="7811911" y="5879033"/>
                <a:ext cx="1333484" cy="0"/>
              </a:xfrm>
              <a:prstGeom prst="straightConnector1">
                <a:avLst/>
              </a:prstGeom>
              <a:ln w="31750">
                <a:solidFill>
                  <a:srgbClr val="7AA116"/>
                </a:solidFill>
                <a:tailEnd type="arrow"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A1C6EB-6D69-4076-A37F-F7E40C74D84E}"/>
                  </a:ext>
                  <a:ext uri="{C183D7F6-B498-43B3-948B-1728B52AA6E4}">
                    <adec:decorative xmlns:adec="http://schemas.microsoft.com/office/drawing/2017/decorative" val="1"/>
                  </a:ext>
                </a:extLst>
              </p:cNvPr>
              <p:cNvSpPr txBox="1"/>
              <p:nvPr/>
            </p:nvSpPr>
            <p:spPr>
              <a:xfrm>
                <a:off x="8058215" y="5360016"/>
                <a:ext cx="869795" cy="523220"/>
              </a:xfrm>
              <a:prstGeom prst="rect">
                <a:avLst/>
              </a:prstGeom>
              <a:noFill/>
            </p:spPr>
            <p:txBody>
              <a:bodyPr wrap="square" rtlCol="0">
                <a:spAutoFit/>
              </a:bodyPr>
              <a:lstStyle/>
              <a:p>
                <a:r>
                  <a:rPr lang="en-US" sz="2800" dirty="0">
                    <a:solidFill>
                      <a:srgbClr val="7AA116"/>
                    </a:solidFill>
                    <a:latin typeface="Lucida Console" panose="020B0609040504020204" pitchFamily="49" charset="0"/>
                    <a:ea typeface="Amazon Ember Light" panose="020B0403020204020204" pitchFamily="34" charset="0"/>
                    <a:cs typeface="Amazon Ember Light" panose="020B0403020204020204" pitchFamily="34" charset="0"/>
                  </a:rPr>
                  <a:t>GET</a:t>
                </a:r>
              </a:p>
            </p:txBody>
          </p:sp>
        </p:grpSp>
      </p:grpSp>
    </p:spTree>
    <p:custDataLst>
      <p:tags r:id="rId1"/>
    </p:custDataLst>
    <p:extLst>
      <p:ext uri="{BB962C8B-B14F-4D97-AF65-F5344CB8AC3E}">
        <p14:creationId xmlns:p14="http://schemas.microsoft.com/office/powerpoint/2010/main" val="232504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1B9B089-184A-41DA-AE9B-E0AF4028DC9A}"/>
              </a:ext>
            </a:extLst>
          </p:cNvPr>
          <p:cNvSpPr>
            <a:spLocks noGrp="1"/>
          </p:cNvSpPr>
          <p:nvPr>
            <p:ph type="sldNum" idx="97"/>
          </p:nvPr>
        </p:nvSpPr>
        <p:spPr/>
        <p:txBody>
          <a:bodyPr/>
          <a:lstStyle/>
          <a:p>
            <a:fld id="{4037B1B0-0345-4E15-985A-6BECCDBE474F}" type="slidenum">
              <a:rPr lang="en-US" smtClean="0"/>
              <a:pPr/>
              <a:t>22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Archive retrieval options</a:t>
            </a:r>
          </a:p>
        </p:txBody>
      </p:sp>
      <p:sp>
        <p:nvSpPr>
          <p:cNvPr id="5" name="Content Placeholder 2">
            <a:extLst>
              <a:ext uri="{FF2B5EF4-FFF2-40B4-BE49-F238E27FC236}">
                <a16:creationId xmlns:a16="http://schemas.microsoft.com/office/drawing/2014/main" id="{AF53FE11-C82A-487D-ACD8-78E9A382547C}"/>
              </a:ext>
            </a:extLst>
          </p:cNvPr>
          <p:cNvSpPr txBox="1">
            <a:spLocks/>
          </p:cNvSpPr>
          <p:nvPr/>
        </p:nvSpPr>
        <p:spPr>
          <a:xfrm>
            <a:off x="419100" y="1556790"/>
            <a:ext cx="11353800" cy="4541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Check progress in the console or receive Amazon SNS notification.</a:t>
            </a:r>
          </a:p>
          <a:p>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Specify the </a:t>
            </a:r>
            <a: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restoration</a:t>
            </a:r>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expiry</a:t>
            </a:r>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date</a:t>
            </a:r>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for restored objects.</a:t>
            </a:r>
          </a:p>
        </p:txBody>
      </p:sp>
      <p:graphicFrame>
        <p:nvGraphicFramePr>
          <p:cNvPr id="4" name="Table 3">
            <a:extLst>
              <a:ext uri="{FF2B5EF4-FFF2-40B4-BE49-F238E27FC236}">
                <a16:creationId xmlns:a16="http://schemas.microsoft.com/office/drawing/2014/main" id="{71AA367B-EEB2-41C6-92C5-1B17C8645239}"/>
              </a:ext>
            </a:extLst>
          </p:cNvPr>
          <p:cNvGraphicFramePr>
            <a:graphicFrameLocks noGrp="1"/>
          </p:cNvGraphicFramePr>
          <p:nvPr>
            <p:extLst>
              <p:ext uri="{D42A27DB-BD31-4B8C-83A1-F6EECF244321}">
                <p14:modId xmlns:p14="http://schemas.microsoft.com/office/powerpoint/2010/main" val="1874019176"/>
              </p:ext>
            </p:extLst>
          </p:nvPr>
        </p:nvGraphicFramePr>
        <p:xfrm>
          <a:off x="434340" y="2766352"/>
          <a:ext cx="11408876" cy="3507126"/>
        </p:xfrm>
        <a:graphic>
          <a:graphicData uri="http://schemas.openxmlformats.org/drawingml/2006/table">
            <a:tbl>
              <a:tblPr firstRow="1" bandRow="1">
                <a:tableStyleId>{5C22544A-7EE6-4342-B048-85BDC9FD1C3A}</a:tableStyleId>
              </a:tblPr>
              <a:tblGrid>
                <a:gridCol w="4276556">
                  <a:extLst>
                    <a:ext uri="{9D8B030D-6E8A-4147-A177-3AD203B41FA5}">
                      <a16:colId xmlns:a16="http://schemas.microsoft.com/office/drawing/2014/main" val="1044723076"/>
                    </a:ext>
                  </a:extLst>
                </a:gridCol>
                <a:gridCol w="1783080">
                  <a:extLst>
                    <a:ext uri="{9D8B030D-6E8A-4147-A177-3AD203B41FA5}">
                      <a16:colId xmlns:a16="http://schemas.microsoft.com/office/drawing/2014/main" val="1464908205"/>
                    </a:ext>
                  </a:extLst>
                </a:gridCol>
                <a:gridCol w="1783080">
                  <a:extLst>
                    <a:ext uri="{9D8B030D-6E8A-4147-A177-3AD203B41FA5}">
                      <a16:colId xmlns:a16="http://schemas.microsoft.com/office/drawing/2014/main" val="1412911441"/>
                    </a:ext>
                  </a:extLst>
                </a:gridCol>
                <a:gridCol w="1783080">
                  <a:extLst>
                    <a:ext uri="{9D8B030D-6E8A-4147-A177-3AD203B41FA5}">
                      <a16:colId xmlns:a16="http://schemas.microsoft.com/office/drawing/2014/main" val="465435838"/>
                    </a:ext>
                  </a:extLst>
                </a:gridCol>
                <a:gridCol w="1783080">
                  <a:extLst>
                    <a:ext uri="{9D8B030D-6E8A-4147-A177-3AD203B41FA5}">
                      <a16:colId xmlns:a16="http://schemas.microsoft.com/office/drawing/2014/main" val="3822628852"/>
                    </a:ext>
                  </a:extLst>
                </a:gridCol>
              </a:tblGrid>
              <a:tr h="1169042">
                <a:tc>
                  <a:txBody>
                    <a:bodyPr/>
                    <a:lstStyle/>
                    <a:p>
                      <a:endParaRPr lang="en-US" sz="16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txBody>
                  <a:tcPr marL="182880" anchor="ctr">
                    <a:noFill/>
                  </a:tcPr>
                </a:tc>
                <a:tc>
                  <a:txBody>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Expedited</a:t>
                      </a:r>
                    </a:p>
                  </a:txBody>
                  <a:tcPr marL="182880" anchor="ctr">
                    <a:solidFill>
                      <a:schemeClr val="tx2"/>
                    </a:solidFill>
                  </a:tcPr>
                </a:tc>
                <a:tc>
                  <a:txBody>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Standard </a:t>
                      </a:r>
                    </a:p>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(With Batch Operations)</a:t>
                      </a:r>
                    </a:p>
                  </a:txBody>
                  <a:tcPr marL="182880" anchor="ctr">
                    <a:solidFill>
                      <a:schemeClr val="tx2"/>
                    </a:solidFill>
                  </a:tcPr>
                </a:tc>
                <a:tc>
                  <a:txBody>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Standard (Without Batch Operations)</a:t>
                      </a:r>
                    </a:p>
                  </a:txBody>
                  <a:tcPr marL="182880" anchor="ctr">
                    <a:solidFill>
                      <a:schemeClr val="tx2"/>
                    </a:solidFill>
                  </a:tcPr>
                </a:tc>
                <a:tc>
                  <a:txBody>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Bulk</a:t>
                      </a:r>
                    </a:p>
                  </a:txBody>
                  <a:tcPr marL="182880" anchor="ctr">
                    <a:solidFill>
                      <a:schemeClr val="tx2"/>
                    </a:solidFill>
                  </a:tcPr>
                </a:tc>
                <a:extLst>
                  <a:ext uri="{0D108BD9-81ED-4DB2-BD59-A6C34878D82A}">
                    <a16:rowId xmlns:a16="http://schemas.microsoft.com/office/drawing/2014/main" val="1466375334"/>
                  </a:ext>
                </a:extLst>
              </a:tr>
              <a:tr h="1169042">
                <a:tc>
                  <a:txBody>
                    <a:bodyPr/>
                    <a:lstStyle/>
                    <a:p>
                      <a:r>
                        <a:rPr lang="en-US" sz="1600"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Flexible Retrieval</a:t>
                      </a:r>
                    </a:p>
                    <a:p>
                      <a:r>
                        <a:rPr lang="en-US" sz="1600"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S3 Intelligent-Tiering Archive Access</a:t>
                      </a:r>
                    </a:p>
                  </a:txBody>
                  <a:tcPr marL="182880" anchor="ctr">
                    <a:solidFill>
                      <a:schemeClr val="accent1"/>
                    </a:solidFill>
                  </a:tcPr>
                </a:tc>
                <a:tc>
                  <a:txBody>
                    <a:bodyPr/>
                    <a:lstStyle/>
                    <a:p>
                      <a:r>
                        <a:rPr lang="en-US" sz="1600" dirty="0">
                          <a:solidFill>
                            <a:srgbClr val="232F3E"/>
                          </a:solidFill>
                        </a:rPr>
                        <a:t>1–5 minutes</a:t>
                      </a:r>
                    </a:p>
                  </a:txBody>
                  <a:tcPr marL="182880" anchor="ctr"/>
                </a:tc>
                <a:tc>
                  <a:txBody>
                    <a:bodyPr/>
                    <a:lstStyle/>
                    <a:p>
                      <a:r>
                        <a:rPr lang="en-US" sz="1600" dirty="0">
                          <a:solidFill>
                            <a:srgbClr val="232F3E"/>
                          </a:solidFill>
                        </a:rPr>
                        <a:t>Minutes–5 hours</a:t>
                      </a:r>
                    </a:p>
                  </a:txBody>
                  <a:tcPr marL="182880" anchor="ctr"/>
                </a:tc>
                <a:tc>
                  <a:txBody>
                    <a:bodyPr/>
                    <a:lstStyle/>
                    <a:p>
                      <a:r>
                        <a:rPr lang="en-US" sz="1600" dirty="0">
                          <a:solidFill>
                            <a:srgbClr val="232F3E"/>
                          </a:solidFill>
                        </a:rPr>
                        <a:t>3–5 hours</a:t>
                      </a:r>
                    </a:p>
                  </a:txBody>
                  <a:tcPr marL="182880" anchor="ctr"/>
                </a:tc>
                <a:tc>
                  <a:txBody>
                    <a:bodyPr/>
                    <a:lstStyle/>
                    <a:p>
                      <a:r>
                        <a:rPr lang="en-US" sz="1600" dirty="0">
                          <a:solidFill>
                            <a:srgbClr val="232F3E"/>
                          </a:solidFill>
                        </a:rPr>
                        <a:t>5–12 hours</a:t>
                      </a:r>
                    </a:p>
                  </a:txBody>
                  <a:tcPr marL="182880" anchor="ctr"/>
                </a:tc>
                <a:extLst>
                  <a:ext uri="{0D108BD9-81ED-4DB2-BD59-A6C34878D82A}">
                    <a16:rowId xmlns:a16="http://schemas.microsoft.com/office/drawing/2014/main" val="2913492979"/>
                  </a:ext>
                </a:extLst>
              </a:tr>
              <a:tr h="1169042">
                <a:tc>
                  <a:txBody>
                    <a:bodyPr/>
                    <a:lstStyle/>
                    <a:p>
                      <a:r>
                        <a:rPr lang="en-US" sz="1600"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S3 Glacier Deep Archive</a:t>
                      </a:r>
                    </a:p>
                    <a:p>
                      <a:r>
                        <a:rPr lang="en-US" sz="1600"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S3 Intelligent-Tiering Deep Archive Access</a:t>
                      </a:r>
                    </a:p>
                  </a:txBody>
                  <a:tcPr marL="182880" anchor="ctr">
                    <a:solidFill>
                      <a:schemeClr val="accent1"/>
                    </a:solidFill>
                  </a:tcPr>
                </a:tc>
                <a:tc>
                  <a:txBody>
                    <a:bodyPr/>
                    <a:lstStyle/>
                    <a:p>
                      <a:r>
                        <a:rPr lang="en-US" sz="1600" dirty="0">
                          <a:solidFill>
                            <a:srgbClr val="232F3E"/>
                          </a:solidFill>
                        </a:rPr>
                        <a:t>Not available</a:t>
                      </a:r>
                    </a:p>
                  </a:txBody>
                  <a:tcPr marL="182880" anchor="ctr"/>
                </a:tc>
                <a:tc>
                  <a:txBody>
                    <a:bodyPr/>
                    <a:lstStyle/>
                    <a:p>
                      <a:r>
                        <a:rPr lang="en-US" sz="1600" dirty="0">
                          <a:solidFill>
                            <a:srgbClr val="232F3E"/>
                          </a:solidFill>
                        </a:rPr>
                        <a:t>9–12 hours</a:t>
                      </a:r>
                    </a:p>
                  </a:txBody>
                  <a:tcPr marL="1828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32F3E"/>
                          </a:solidFill>
                        </a:rPr>
                        <a:t>Within 12 hours</a:t>
                      </a:r>
                    </a:p>
                  </a:txBody>
                  <a:tcPr marL="182880" anchor="ctr"/>
                </a:tc>
                <a:tc>
                  <a:txBody>
                    <a:bodyPr/>
                    <a:lstStyle/>
                    <a:p>
                      <a:r>
                        <a:rPr lang="en-US" sz="1600" dirty="0">
                          <a:solidFill>
                            <a:srgbClr val="232F3E"/>
                          </a:solidFill>
                        </a:rPr>
                        <a:t>Within 48 hours</a:t>
                      </a:r>
                    </a:p>
                  </a:txBody>
                  <a:tcPr marL="182880" anchor="ctr"/>
                </a:tc>
                <a:extLst>
                  <a:ext uri="{0D108BD9-81ED-4DB2-BD59-A6C34878D82A}">
                    <a16:rowId xmlns:a16="http://schemas.microsoft.com/office/drawing/2014/main" val="2221882583"/>
                  </a:ext>
                </a:extLst>
              </a:tr>
            </a:tbl>
          </a:graphicData>
        </a:graphic>
      </p:graphicFrame>
    </p:spTree>
    <p:custDataLst>
      <p:tags r:id="rId1"/>
    </p:custDataLst>
    <p:extLst>
      <p:ext uri="{BB962C8B-B14F-4D97-AF65-F5344CB8AC3E}">
        <p14:creationId xmlns:p14="http://schemas.microsoft.com/office/powerpoint/2010/main" val="302415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EAC6990-36CE-4E70-B9FB-2EE00B352A5A}"/>
              </a:ext>
            </a:extLst>
          </p:cNvPr>
          <p:cNvSpPr>
            <a:spLocks noGrp="1"/>
          </p:cNvSpPr>
          <p:nvPr>
            <p:ph type="sldNum" idx="97"/>
          </p:nvPr>
        </p:nvSpPr>
        <p:spPr/>
        <p:txBody>
          <a:bodyPr/>
          <a:lstStyle/>
          <a:p>
            <a:fld id="{930176A1-BCF0-4712-97A6-6B495F55390B}" type="slidenum">
              <a:rPr lang="en-US" smtClean="0"/>
              <a:pPr/>
              <a:t>23</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1 </a:t>
            </a:r>
          </a:p>
        </p:txBody>
      </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A4E9F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r>
              <a:rPr lang="en-US" sz="2400" dirty="0">
                <a:solidFill>
                  <a:srgbClr val="232F3E"/>
                </a:solidFill>
              </a:rPr>
              <a:t>Optimize data storage.</a:t>
            </a:r>
          </a:p>
        </p:txBody>
      </p:sp>
      <p:sp>
        <p:nvSpPr>
          <p:cNvPr id="14" name="Rectangle 13">
            <a:extLst>
              <a:ext uri="{FF2B5EF4-FFF2-40B4-BE49-F238E27FC236}">
                <a16:creationId xmlns:a16="http://schemas.microsoft.com/office/drawing/2014/main" id="{5566AC34-3E35-40FC-9913-DD980C338ECB}"/>
              </a:ext>
            </a:extLst>
          </p:cNvPr>
          <p:cNvSpPr/>
          <p:nvPr/>
        </p:nvSpPr>
        <p:spPr>
          <a:xfrm>
            <a:off x="5169877" y="2347133"/>
            <a:ext cx="6446622" cy="2380139"/>
          </a:xfrm>
          <a:prstGeom prst="rect">
            <a:avLst/>
          </a:prstGeom>
        </p:spPr>
        <p:txBody>
          <a:bodyPr wrap="square">
            <a:spAutoFit/>
          </a:bodyPr>
          <a:lstStyle/>
          <a:p>
            <a:pPr marL="228600" indent="-228600">
              <a:spcBef>
                <a:spcPts val="1000"/>
              </a:spcBef>
              <a:buFont typeface="Arial" panose="020B0604020202020204" pitchFamily="34" charset="0"/>
              <a:buChar char="•"/>
            </a:pPr>
            <a:r>
              <a:rPr lang="en-US" sz="2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Why is it important to have different Amazon S3 storage classes available?</a:t>
            </a:r>
          </a:p>
          <a:p>
            <a:pPr marL="228600" indent="-228600">
              <a:spcBef>
                <a:spcPts val="1000"/>
              </a:spcBef>
              <a:buFont typeface="Arial" panose="020B0604020202020204" pitchFamily="34" charset="0"/>
              <a:buChar char="•"/>
            </a:pPr>
            <a:r>
              <a:rPr lang="en-US" sz="2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Which factors will you consider when selecting an Amazon S3 storage class?</a:t>
            </a:r>
          </a:p>
          <a:p>
            <a:pPr marL="228600" indent="-228600">
              <a:spcBef>
                <a:spcPts val="1000"/>
              </a:spcBef>
              <a:buFont typeface="Arial" panose="020B0604020202020204" pitchFamily="34" charset="0"/>
              <a:buChar char="•"/>
            </a:pPr>
            <a:r>
              <a:rPr lang="en-US" sz="2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What are your biggest opportunities to optimize your data storage?</a:t>
            </a:r>
          </a:p>
        </p:txBody>
      </p:sp>
      <p:grpSp>
        <p:nvGrpSpPr>
          <p:cNvPr id="8" name="PersonIcon41">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Tree>
    <p:custDataLst>
      <p:tags r:id="rId1"/>
    </p:custDataLst>
    <p:extLst>
      <p:ext uri="{BB962C8B-B14F-4D97-AF65-F5344CB8AC3E}">
        <p14:creationId xmlns:p14="http://schemas.microsoft.com/office/powerpoint/2010/main" val="323994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FFE85EF-A51D-4712-BCC6-D81536C869F7}"/>
              </a:ext>
            </a:extLst>
          </p:cNvPr>
          <p:cNvSpPr>
            <a:spLocks noGrp="1"/>
          </p:cNvSpPr>
          <p:nvPr>
            <p:ph type="sldNum" idx="97"/>
          </p:nvPr>
        </p:nvSpPr>
        <p:spPr/>
        <p:txBody>
          <a:bodyPr/>
          <a:lstStyle/>
          <a:p>
            <a:fld id="{930176A1-BCF0-4712-97A6-6B495F55390B}" type="slidenum">
              <a:rPr lang="en-US" smtClean="0"/>
              <a:pPr/>
              <a:t>24</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2 </a:t>
            </a:r>
          </a:p>
        </p:txBody>
      </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Set up a data lifecycle management plan.</a:t>
            </a:r>
          </a:p>
        </p:txBody>
      </p:sp>
      <p:sp>
        <p:nvSpPr>
          <p:cNvPr id="14" name="Rectangle 13">
            <a:extLst>
              <a:ext uri="{FF2B5EF4-FFF2-40B4-BE49-F238E27FC236}">
                <a16:creationId xmlns:a16="http://schemas.microsoft.com/office/drawing/2014/main" id="{5566AC34-3E35-40FC-9913-DD980C338ECB}"/>
              </a:ext>
            </a:extLst>
          </p:cNvPr>
          <p:cNvSpPr/>
          <p:nvPr/>
        </p:nvSpPr>
        <p:spPr>
          <a:xfrm>
            <a:off x="5169877" y="2347133"/>
            <a:ext cx="6446622" cy="1574790"/>
          </a:xfrm>
          <a:prstGeom prst="rect">
            <a:avLst/>
          </a:prstGeom>
        </p:spPr>
        <p:txBody>
          <a:bodyPr wrap="square">
            <a:spAutoFit/>
          </a:bodyPr>
          <a:lstStyle/>
          <a:p>
            <a:pPr marL="228600" indent="-228600">
              <a:spcBef>
                <a:spcPts val="1000"/>
              </a:spcBef>
              <a:buFont typeface="Arial" panose="020B0604020202020204" pitchFamily="34" charset="0"/>
              <a:buChar char="•"/>
            </a:pPr>
            <a:r>
              <a:rPr lang="en-US" sz="2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How do you manage the lifecycle of your Amazon S3 storage?</a:t>
            </a:r>
          </a:p>
          <a:p>
            <a:pPr marL="228600" indent="-228600">
              <a:spcBef>
                <a:spcPts val="1000"/>
              </a:spcBef>
              <a:buFont typeface="Arial" panose="020B0604020202020204" pitchFamily="34" charset="0"/>
              <a:buChar char="•"/>
            </a:pPr>
            <a:r>
              <a:rPr lang="en-US" sz="2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How do you manage the lifecycle of your data storage?</a:t>
            </a:r>
          </a:p>
        </p:txBody>
      </p:sp>
      <p:grpSp>
        <p:nvGrpSpPr>
          <p:cNvPr id="8" name="PersonIcon41">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Tree>
    <p:custDataLst>
      <p:tags r:id="rId1"/>
    </p:custDataLst>
    <p:extLst>
      <p:ext uri="{BB962C8B-B14F-4D97-AF65-F5344CB8AC3E}">
        <p14:creationId xmlns:p14="http://schemas.microsoft.com/office/powerpoint/2010/main" val="110067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A17EA9F-315D-45DE-AE61-19BFD7E63C3B}"/>
              </a:ext>
            </a:extLst>
          </p:cNvPr>
          <p:cNvSpPr>
            <a:spLocks noGrp="1"/>
          </p:cNvSpPr>
          <p:nvPr>
            <p:ph type="sldNum" idx="97"/>
          </p:nvPr>
        </p:nvSpPr>
        <p:spPr/>
        <p:txBody>
          <a:bodyPr/>
          <a:lstStyle/>
          <a:p>
            <a:fld id="{4037B1B0-0345-4E15-985A-6BECCDBE474F}" type="slidenum">
              <a:rPr lang="en-US" smtClean="0"/>
              <a:pPr/>
              <a:t>25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Summary</a:t>
            </a:r>
          </a:p>
        </p:txBody>
      </p:sp>
      <p:sp>
        <p:nvSpPr>
          <p:cNvPr id="7" name="Content Placeholder 3">
            <a:extLst>
              <a:ext uri="{FF2B5EF4-FFF2-40B4-BE49-F238E27FC236}">
                <a16:creationId xmlns:a16="http://schemas.microsoft.com/office/drawing/2014/main" id="{2C95F68B-6E8A-4622-BAB2-93AE8932F550}"/>
              </a:ext>
            </a:extLst>
          </p:cNvPr>
          <p:cNvSpPr>
            <a:spLocks noGrp="1"/>
          </p:cNvSpPr>
          <p:nvPr>
            <p:ph idx="2"/>
          </p:nvPr>
        </p:nvSpPr>
        <p:spPr/>
        <p:txBody>
          <a:bodyPr/>
          <a:lstStyle/>
          <a:p>
            <a:pPr marL="0" indent="0">
              <a:buNone/>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In this module, we discussed the following:</a:t>
            </a:r>
          </a:p>
          <a:p>
            <a:pPr lvl="0"/>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Deploying Amazon S3</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Managing storage lifecycles on Amazon S3</a:t>
            </a:r>
          </a:p>
        </p:txBody>
      </p:sp>
    </p:spTree>
    <p:custDataLst>
      <p:tags r:id="rId1"/>
    </p:custDataLst>
    <p:extLst>
      <p:ext uri="{BB962C8B-B14F-4D97-AF65-F5344CB8AC3E}">
        <p14:creationId xmlns:p14="http://schemas.microsoft.com/office/powerpoint/2010/main" val="107411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6556B69-6C29-4CAB-82D1-ED044D445D72}"/>
              </a:ext>
            </a:extLst>
          </p:cNvPr>
          <p:cNvSpPr>
            <a:spLocks noGrp="1"/>
          </p:cNvSpPr>
          <p:nvPr>
            <p:ph type="sldNum" idx="97"/>
          </p:nvPr>
        </p:nvSpPr>
        <p:spPr/>
        <p:txBody>
          <a:bodyPr/>
          <a:lstStyle/>
          <a:p>
            <a:fld id="{4037B1B0-0345-4E15-985A-6BECCDBE474F}" type="slidenum">
              <a:rPr lang="en-US" smtClean="0"/>
              <a:pPr/>
              <a:t>26</a:t>
            </a:fld>
            <a:endParaRPr lang="en-US" dirty="0"/>
          </a:p>
        </p:txBody>
      </p:sp>
      <p:sp>
        <p:nvSpPr>
          <p:cNvPr id="3" name="Title">
            <a:extLst>
              <a:ext uri="{FF2B5EF4-FFF2-40B4-BE49-F238E27FC236}">
                <a16:creationId xmlns:a16="http://schemas.microsoft.com/office/drawing/2014/main" id="{86DE125D-EF16-4D55-911F-84B4B633C221}"/>
              </a:ext>
            </a:extLst>
          </p:cNvPr>
          <p:cNvSpPr>
            <a:spLocks noGrp="1"/>
          </p:cNvSpPr>
          <p:nvPr>
            <p:ph type="title" idx="1"/>
          </p:nvPr>
        </p:nvSpPr>
        <p:spPr/>
        <p:txBody>
          <a:bodyPr/>
          <a:lstStyle/>
          <a:p>
            <a:r>
              <a:rPr lang="en-US" sz="4800" dirty="0"/>
              <a:t>Thank you</a:t>
            </a:r>
          </a:p>
        </p:txBody>
      </p:sp>
      <p:sp>
        <p:nvSpPr>
          <p:cNvPr id="8" name="Text Placeholder 11">
            <a:extLst>
              <a:ext uri="{FF2B5EF4-FFF2-40B4-BE49-F238E27FC236}">
                <a16:creationId xmlns:a16="http://schemas.microsoft.com/office/drawing/2014/main" id="{42F1ACF1-06C6-4DA7-8E1C-319A1D6E0048}"/>
              </a:ext>
            </a:extLst>
          </p:cNvPr>
          <p:cNvSpPr>
            <a:spLocks noGrp="1"/>
          </p:cNvSpPr>
          <p:nvPr>
            <p:ph type="body" idx="2"/>
          </p:nvPr>
        </p:nvSpPr>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Corrections, feedback, or other questions? </a:t>
            </a:r>
            <a:br>
              <a:rPr lang="en-US" sz="1800" dirty="0">
                <a:solidFill>
                  <a:srgbClr val="F1F3F3"/>
                </a:solidFill>
              </a:rPr>
            </a:br>
            <a:r>
              <a:rPr lang="en-US" sz="1800" dirty="0">
                <a:solidFill>
                  <a:srgbClr val="F1F3F3"/>
                </a:solidFill>
              </a:rPr>
              <a:t>Contact us at </a:t>
            </a:r>
            <a:r>
              <a:rPr lang="en-US" sz="1800" u="sng" dirty="0">
                <a:solidFill>
                  <a:schemeClr val="bg1"/>
                </a:solidFill>
                <a:hlinkClick r:id="rId4">
                  <a:extLst>
                    <a:ext uri="{A12FA001-AC4F-418D-AE19-62706E023703}">
                      <ahyp:hlinkClr xmlns:ahyp="http://schemas.microsoft.com/office/drawing/2018/hyperlinkcolor" val="tx"/>
                    </a:ext>
                  </a:extLst>
                </a:hlinkClick>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Tree>
    <p:custDataLst>
      <p:tags r:id="rId1"/>
    </p:custDataLst>
    <p:extLst>
      <p:ext uri="{BB962C8B-B14F-4D97-AF65-F5344CB8AC3E}">
        <p14:creationId xmlns:p14="http://schemas.microsoft.com/office/powerpoint/2010/main" val="113239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7028AC6-0F36-4E6F-8082-567FD0AA7488}"/>
              </a:ext>
            </a:extLst>
          </p:cNvPr>
          <p:cNvSpPr>
            <a:spLocks noGrp="1"/>
          </p:cNvSpPr>
          <p:nvPr>
            <p:ph type="sldNum" idx="97"/>
          </p:nvPr>
        </p:nvSpPr>
        <p:spPr/>
        <p:txBody>
          <a:bodyPr/>
          <a:lstStyle/>
          <a:p>
            <a:fld id="{930176A1-BCF0-4712-97A6-6B495F55390B}" type="slidenum">
              <a:rPr lang="en-US" smtClean="0"/>
              <a:pPr/>
              <a:t>3</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requests </a:t>
            </a:r>
          </a:p>
        </p:txBody>
      </p:sp>
      <p:grpSp>
        <p:nvGrpSpPr>
          <p:cNvPr id="8" name="PersonIcon">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Optimize data storage.</a:t>
            </a:r>
          </a:p>
        </p:txBody>
      </p:sp>
      <p:sp>
        <p:nvSpPr>
          <p:cNvPr id="7" name="Rounded Rectangle 28">
            <a:extLst>
              <a:ext uri="{FF2B5EF4-FFF2-40B4-BE49-F238E27FC236}">
                <a16:creationId xmlns:a16="http://schemas.microsoft.com/office/drawing/2014/main" id="{A0A27CE5-A3FB-4060-895E-41166E270F8F}"/>
              </a:ext>
            </a:extLst>
          </p:cNvPr>
          <p:cNvSpPr>
            <a:spLocks/>
          </p:cNvSpPr>
          <p:nvPr/>
        </p:nvSpPr>
        <p:spPr>
          <a:xfrm>
            <a:off x="5027678" y="3063240"/>
            <a:ext cx="6657845" cy="731520"/>
          </a:xfrm>
          <a:prstGeom prst="roundRect">
            <a:avLst/>
          </a:prstGeom>
          <a:solidFill>
            <a:schemeClr val="accent1">
              <a:lumMod val="10000"/>
              <a:lumOff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Back up your data.</a:t>
            </a:r>
          </a:p>
        </p:txBody>
      </p:sp>
      <p:sp>
        <p:nvSpPr>
          <p:cNvPr id="11" name="Rounded Rectangle 10">
            <a:extLst>
              <a:ext uri="{FF2B5EF4-FFF2-40B4-BE49-F238E27FC236}">
                <a16:creationId xmlns:a16="http://schemas.microsoft.com/office/drawing/2014/main" id="{B8A5AA87-DDA4-432A-B459-62EE9A288888}"/>
              </a:ext>
            </a:extLst>
          </p:cNvPr>
          <p:cNvSpPr>
            <a:spLocks/>
          </p:cNvSpPr>
          <p:nvPr/>
        </p:nvSpPr>
        <p:spPr>
          <a:xfrm>
            <a:off x="5027678" y="4848336"/>
            <a:ext cx="6657845" cy="731520"/>
          </a:xfrm>
          <a:prstGeom prst="roundRect">
            <a:avLst/>
          </a:pr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232F3E"/>
              </a:solidFill>
            </a:endParaRPr>
          </a:p>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Set up a data lifecycle plan.</a:t>
            </a:r>
          </a:p>
          <a:p>
            <a:endParaRPr lang="en-US" sz="2400" b="1" dirty="0">
              <a:solidFill>
                <a:srgbClr val="232F3E"/>
              </a:solidFill>
            </a:endParaRPr>
          </a:p>
        </p:txBody>
      </p:sp>
    </p:spTree>
    <p:custDataLst>
      <p:tags r:id="rId1"/>
    </p:custDataLst>
    <p:extLst>
      <p:ext uri="{BB962C8B-B14F-4D97-AF65-F5344CB8AC3E}">
        <p14:creationId xmlns:p14="http://schemas.microsoft.com/office/powerpoint/2010/main" val="237626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80111FB-685D-4C25-AEA6-E273FB14EBD3}"/>
              </a:ext>
            </a:extLst>
          </p:cNvPr>
          <p:cNvSpPr>
            <a:spLocks noGrp="1"/>
          </p:cNvSpPr>
          <p:nvPr>
            <p:ph type="sldNum" idx="97"/>
          </p:nvPr>
        </p:nvSpPr>
        <p:spPr/>
        <p:txBody>
          <a:bodyPr/>
          <a:lstStyle/>
          <a:p>
            <a:fld id="{4037B1B0-0345-4E15-985A-6BECCDBE474F}" type="slidenum">
              <a:rPr lang="en-US" smtClean="0"/>
              <a:pPr/>
              <a:t>4</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Amazon S3</a:t>
            </a:r>
          </a:p>
        </p:txBody>
      </p:sp>
    </p:spTree>
    <p:custDataLst>
      <p:tags r:id="rId1"/>
    </p:custDataLst>
    <p:extLst>
      <p:ext uri="{BB962C8B-B14F-4D97-AF65-F5344CB8AC3E}">
        <p14:creationId xmlns:p14="http://schemas.microsoft.com/office/powerpoint/2010/main" val="383508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3D925B87-6E58-46C2-95DA-D4270B5DB1B1}"/>
              </a:ext>
            </a:extLst>
          </p:cNvPr>
          <p:cNvSpPr>
            <a:spLocks noGrp="1"/>
          </p:cNvSpPr>
          <p:nvPr>
            <p:ph type="sldNum" idx="97"/>
          </p:nvPr>
        </p:nvSpPr>
        <p:spPr/>
        <p:txBody>
          <a:bodyPr/>
          <a:lstStyle/>
          <a:p>
            <a:fld id="{4037B1B0-0345-4E15-985A-6BECCDBE474F}" type="slidenum">
              <a:rPr lang="en-US" smtClean="0"/>
              <a:pPr/>
              <a:t>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dirty="0"/>
              <a:t>Amazon S3 overview</a:t>
            </a:r>
          </a:p>
        </p:txBody>
      </p:sp>
      <p:sp>
        <p:nvSpPr>
          <p:cNvPr id="17" name="TextBox 16">
            <a:extLst>
              <a:ext uri="{FF2B5EF4-FFF2-40B4-BE49-F238E27FC236}">
                <a16:creationId xmlns:a16="http://schemas.microsoft.com/office/drawing/2014/main" id="{FF5A5615-1742-4CA8-9A58-0A17D820031D}"/>
              </a:ext>
              <a:ext uri="{C183D7F6-B498-43B3-948B-1728B52AA6E4}">
                <adec:decorative xmlns:adec="http://schemas.microsoft.com/office/drawing/2017/decorative" val="0"/>
              </a:ext>
            </a:extLst>
          </p:cNvPr>
          <p:cNvSpPr txBox="1"/>
          <p:nvPr/>
        </p:nvSpPr>
        <p:spPr>
          <a:xfrm>
            <a:off x="1342720" y="2776878"/>
            <a:ext cx="3985276" cy="461665"/>
          </a:xfrm>
          <a:prstGeom prst="rect">
            <a:avLst/>
          </a:prstGeom>
          <a:noFill/>
        </p:spPr>
        <p:txBody>
          <a:bodyPr wrap="square" rtlCol="0">
            <a:spAutoFit/>
          </a:bodyP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Amazon S3</a:t>
            </a:r>
          </a:p>
        </p:txBody>
      </p:sp>
      <p:sp>
        <p:nvSpPr>
          <p:cNvPr id="5" name="Content Placeholder 2">
            <a:extLst>
              <a:ext uri="{FF2B5EF4-FFF2-40B4-BE49-F238E27FC236}">
                <a16:creationId xmlns:a16="http://schemas.microsoft.com/office/drawing/2014/main" id="{36A19983-E2B2-4AD2-949C-72FB2C3F1A0C}"/>
              </a:ext>
            </a:extLst>
          </p:cNvPr>
          <p:cNvSpPr txBox="1">
            <a:spLocks/>
          </p:cNvSpPr>
          <p:nvPr/>
        </p:nvSpPr>
        <p:spPr>
          <a:xfrm>
            <a:off x="472181" y="3292938"/>
            <a:ext cx="6414682" cy="2459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pPr marL="342900" indent="-342900">
              <a:lnSpc>
                <a:spcPct val="100000"/>
              </a:lnSpc>
              <a:buFont typeface="Arial" panose="020B0604020202020204" pitchFamily="34" charset="0"/>
              <a:buChar char="•"/>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Is built to store and retrieve object data</a:t>
            </a:r>
          </a:p>
          <a:p>
            <a:pPr marL="342900" indent="-342900">
              <a:lnSpc>
                <a:spcPct val="100000"/>
              </a:lnSpc>
              <a:buFont typeface="Arial" panose="020B0604020202020204" pitchFamily="34" charset="0"/>
              <a:buChar char="•"/>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Provides key-based access to objects</a:t>
            </a:r>
          </a:p>
          <a:p>
            <a:pPr marL="342900" indent="-342900">
              <a:lnSpc>
                <a:spcPct val="100000"/>
              </a:lnSpc>
              <a:buFont typeface="Arial" panose="020B0604020202020204" pitchFamily="34" charset="0"/>
              <a:buChar char="•"/>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Provides a fast, durable, and highly available service</a:t>
            </a:r>
          </a:p>
          <a:p>
            <a:pPr marL="342900" indent="-342900">
              <a:lnSpc>
                <a:spcPct val="100000"/>
              </a:lnSpc>
              <a:buFont typeface="Arial" panose="020B0604020202020204" pitchFamily="34" charset="0"/>
              <a:buChar char="•"/>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Is not a file system</a:t>
            </a:r>
          </a:p>
        </p:txBody>
      </p:sp>
      <p:grpSp>
        <p:nvGrpSpPr>
          <p:cNvPr id="7" name="AS3V5" descr="Diagram depicting how client requests an object from a bucket with objects, then returns an object to the client.">
            <a:extLst>
              <a:ext uri="{FF2B5EF4-FFF2-40B4-BE49-F238E27FC236}">
                <a16:creationId xmlns:a16="http://schemas.microsoft.com/office/drawing/2014/main" id="{4964376A-1C58-4A67-8900-77D70FCD8BED}"/>
              </a:ext>
            </a:extLst>
          </p:cNvPr>
          <p:cNvGrpSpPr/>
          <p:nvPr/>
        </p:nvGrpSpPr>
        <p:grpSpPr>
          <a:xfrm>
            <a:off x="6531708" y="1379205"/>
            <a:ext cx="5211499" cy="4977145"/>
            <a:chOff x="240031" y="1415761"/>
            <a:chExt cx="5211499" cy="4977145"/>
          </a:xfrm>
        </p:grpSpPr>
        <p:pic>
          <p:nvPicPr>
            <p:cNvPr id="8" name="Graphic 68">
              <a:extLst>
                <a:ext uri="{FF2B5EF4-FFF2-40B4-BE49-F238E27FC236}">
                  <a16:creationId xmlns:a16="http://schemas.microsoft.com/office/drawing/2014/main" id="{A19A843A-B384-4C2C-B3C5-FF8C083E1A6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2472" y="4772951"/>
              <a:ext cx="1250659" cy="1250659"/>
            </a:xfrm>
            <a:prstGeom prst="rect">
              <a:avLst/>
            </a:prstGeom>
          </p:spPr>
        </p:pic>
        <p:sp>
          <p:nvSpPr>
            <p:cNvPr id="9" name="TextBox 8">
              <a:extLst>
                <a:ext uri="{FF2B5EF4-FFF2-40B4-BE49-F238E27FC236}">
                  <a16:creationId xmlns:a16="http://schemas.microsoft.com/office/drawing/2014/main" id="{C4B033B4-46CC-42BF-8302-F36BC871B909}"/>
                </a:ext>
                <a:ext uri="{C183D7F6-B498-43B3-948B-1728B52AA6E4}">
                  <adec:decorative xmlns:adec="http://schemas.microsoft.com/office/drawing/2017/decorative" val="1"/>
                </a:ext>
              </a:extLst>
            </p:cNvPr>
            <p:cNvSpPr txBox="1"/>
            <p:nvPr/>
          </p:nvSpPr>
          <p:spPr>
            <a:xfrm>
              <a:off x="1444821" y="5992796"/>
              <a:ext cx="2625960" cy="400110"/>
            </a:xfrm>
            <a:prstGeom prst="rect">
              <a:avLst/>
            </a:prstGeom>
            <a:noFill/>
          </p:spPr>
          <p:txBody>
            <a:bodyPr wrap="square" rtlCol="0">
              <a:spAutoFit/>
            </a:bodyPr>
            <a:lstStyle/>
            <a:p>
              <a:pPr algn="ctr"/>
              <a:r>
                <a:rPr lang="en-US" sz="2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Bucket with objects</a:t>
              </a:r>
            </a:p>
          </p:txBody>
        </p:sp>
        <p:pic>
          <p:nvPicPr>
            <p:cNvPr id="10" name="Graphic 49">
              <a:extLst>
                <a:ext uri="{FF2B5EF4-FFF2-40B4-BE49-F238E27FC236}">
                  <a16:creationId xmlns:a16="http://schemas.microsoft.com/office/drawing/2014/main" id="{1BC23D13-6D62-4F35-90DE-418E8EA0CC3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2472" y="1793658"/>
              <a:ext cx="1250659" cy="1250659"/>
            </a:xfrm>
            <a:prstGeom prst="rect">
              <a:avLst/>
            </a:prstGeom>
          </p:spPr>
        </p:pic>
        <p:sp>
          <p:nvSpPr>
            <p:cNvPr id="11" name="TextBox 10">
              <a:extLst>
                <a:ext uri="{FF2B5EF4-FFF2-40B4-BE49-F238E27FC236}">
                  <a16:creationId xmlns:a16="http://schemas.microsoft.com/office/drawing/2014/main" id="{21C24A0C-4A35-4BF5-9780-28DA47C6EE5C}"/>
                </a:ext>
              </a:extLst>
            </p:cNvPr>
            <p:cNvSpPr txBox="1"/>
            <p:nvPr/>
          </p:nvSpPr>
          <p:spPr>
            <a:xfrm>
              <a:off x="1503707" y="1415761"/>
              <a:ext cx="2508188" cy="400110"/>
            </a:xfrm>
            <a:prstGeom prst="rect">
              <a:avLst/>
            </a:prstGeom>
            <a:noFill/>
          </p:spPr>
          <p:txBody>
            <a:bodyPr wrap="square" rtlCol="0">
              <a:spAutoFit/>
            </a:bodyPr>
            <a:lstStyle/>
            <a:p>
              <a:pPr algn="ctr"/>
              <a:r>
                <a:rPr lang="en-US" sz="2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Client</a:t>
              </a:r>
            </a:p>
          </p:txBody>
        </p:sp>
        <p:cxnSp>
          <p:nvCxnSpPr>
            <p:cNvPr id="12" name="Elbow Connector 6">
              <a:extLst>
                <a:ext uri="{FF2B5EF4-FFF2-40B4-BE49-F238E27FC236}">
                  <a16:creationId xmlns:a16="http://schemas.microsoft.com/office/drawing/2014/main" id="{E90A879A-B336-4CC5-A614-ABE99F656679}"/>
                </a:ext>
                <a:ext uri="{C183D7F6-B498-43B3-948B-1728B52AA6E4}">
                  <adec:decorative xmlns:adec="http://schemas.microsoft.com/office/drawing/2017/decorative" val="1"/>
                </a:ext>
              </a:extLst>
            </p:cNvPr>
            <p:cNvCxnSpPr>
              <a:stCxn id="10" idx="3"/>
              <a:endCxn id="8" idx="3"/>
            </p:cNvCxnSpPr>
            <p:nvPr/>
          </p:nvCxnSpPr>
          <p:spPr>
            <a:xfrm>
              <a:off x="3383131" y="2418988"/>
              <a:ext cx="12700" cy="2979293"/>
            </a:xfrm>
            <a:prstGeom prst="bentConnector3">
              <a:avLst>
                <a:gd name="adj1" fmla="val 1800000"/>
              </a:avLst>
            </a:prstGeom>
            <a:ln w="19050">
              <a:solidFill>
                <a:srgbClr val="7AA116"/>
              </a:solidFill>
              <a:headEnd w="lg" len="lg"/>
              <a:tailEnd type="arrow" w="lg" len="med"/>
            </a:ln>
          </p:spPr>
          <p:style>
            <a:lnRef idx="1">
              <a:schemeClr val="accent1"/>
            </a:lnRef>
            <a:fillRef idx="0">
              <a:schemeClr val="accent1"/>
            </a:fillRef>
            <a:effectRef idx="0">
              <a:schemeClr val="accent1"/>
            </a:effectRef>
            <a:fontRef idx="minor">
              <a:schemeClr val="tx1"/>
            </a:fontRef>
          </p:style>
        </p:cxnSp>
        <p:cxnSp>
          <p:nvCxnSpPr>
            <p:cNvPr id="13" name="Elbow Connector 19">
              <a:extLst>
                <a:ext uri="{FF2B5EF4-FFF2-40B4-BE49-F238E27FC236}">
                  <a16:creationId xmlns:a16="http://schemas.microsoft.com/office/drawing/2014/main" id="{05C817F3-5ACD-4C54-9D38-0921757018D5}"/>
                </a:ext>
                <a:ext uri="{C183D7F6-B498-43B3-948B-1728B52AA6E4}">
                  <adec:decorative xmlns:adec="http://schemas.microsoft.com/office/drawing/2017/decorative" val="1"/>
                </a:ext>
              </a:extLst>
            </p:cNvPr>
            <p:cNvCxnSpPr>
              <a:stCxn id="8" idx="1"/>
              <a:endCxn id="10" idx="1"/>
            </p:cNvCxnSpPr>
            <p:nvPr/>
          </p:nvCxnSpPr>
          <p:spPr>
            <a:xfrm rot="10800000">
              <a:off x="2132472" y="2418989"/>
              <a:ext cx="12700" cy="2979293"/>
            </a:xfrm>
            <a:prstGeom prst="bentConnector3">
              <a:avLst>
                <a:gd name="adj1" fmla="val 1800000"/>
              </a:avLst>
            </a:prstGeom>
            <a:ln w="19050">
              <a:solidFill>
                <a:srgbClr val="7AA116"/>
              </a:solidFill>
              <a:headEnd w="lg" len="lg"/>
              <a:tailEnd type="arrow" w="lg"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1D31A9-A3B4-4E8E-8B45-0839DB031078}"/>
                </a:ext>
                <a:ext uri="{C183D7F6-B498-43B3-948B-1728B52AA6E4}">
                  <adec:decorative xmlns:adec="http://schemas.microsoft.com/office/drawing/2017/decorative" val="1"/>
                </a:ext>
              </a:extLst>
            </p:cNvPr>
            <p:cNvSpPr txBox="1"/>
            <p:nvPr/>
          </p:nvSpPr>
          <p:spPr>
            <a:xfrm>
              <a:off x="3691890" y="3512205"/>
              <a:ext cx="1759640" cy="830997"/>
            </a:xfrm>
            <a:prstGeom prst="rect">
              <a:avLst/>
            </a:prstGeom>
            <a:noFill/>
          </p:spPr>
          <p:txBody>
            <a:bodyPr wrap="square" rtlCol="0">
              <a:spAutoFit/>
            </a:bodyPr>
            <a:lstStyle/>
            <a:p>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Object</a:t>
              </a:r>
            </a:p>
            <a:p>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requested</a:t>
              </a:r>
            </a:p>
          </p:txBody>
        </p:sp>
        <p:sp>
          <p:nvSpPr>
            <p:cNvPr id="15" name="TextBox 14">
              <a:extLst>
                <a:ext uri="{FF2B5EF4-FFF2-40B4-BE49-F238E27FC236}">
                  <a16:creationId xmlns:a16="http://schemas.microsoft.com/office/drawing/2014/main" id="{7F4DCA39-2FE1-482C-8857-3224DA4A0905}"/>
                </a:ext>
              </a:extLst>
            </p:cNvPr>
            <p:cNvSpPr txBox="1"/>
            <p:nvPr/>
          </p:nvSpPr>
          <p:spPr>
            <a:xfrm>
              <a:off x="240031" y="3512205"/>
              <a:ext cx="1608606" cy="830997"/>
            </a:xfrm>
            <a:prstGeom prst="rect">
              <a:avLst/>
            </a:prstGeom>
            <a:noFill/>
          </p:spPr>
          <p:txBody>
            <a:bodyPr wrap="square" rtlCol="0">
              <a:spAutoFit/>
            </a:bodyPr>
            <a:lstStyle/>
            <a:p>
              <a:pPr algn="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Object</a:t>
              </a:r>
            </a:p>
            <a:p>
              <a:pPr algn="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returned</a:t>
              </a:r>
            </a:p>
          </p:txBody>
        </p:sp>
      </p:grpSp>
      <p:pic>
        <p:nvPicPr>
          <p:cNvPr id="16" name="Graphic 71">
            <a:extLst>
              <a:ext uri="{FF2B5EF4-FFF2-40B4-BE49-F238E27FC236}">
                <a16:creationId xmlns:a16="http://schemas.microsoft.com/office/drawing/2014/main" id="{50EAD22C-2B58-41F3-AE7F-EDC84590018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0226" y="1496718"/>
            <a:ext cx="1280160" cy="1280160"/>
          </a:xfrm>
          <a:prstGeom prst="rect">
            <a:avLst/>
          </a:prstGeom>
        </p:spPr>
      </p:pic>
    </p:spTree>
    <p:custDataLst>
      <p:tags r:id="rId1"/>
    </p:custDataLst>
    <p:extLst>
      <p:ext uri="{BB962C8B-B14F-4D97-AF65-F5344CB8AC3E}">
        <p14:creationId xmlns:p14="http://schemas.microsoft.com/office/powerpoint/2010/main" val="572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C3659B4-CAD9-4BF1-BC08-D2EDA17447DA}"/>
              </a:ext>
            </a:extLst>
          </p:cNvPr>
          <p:cNvSpPr>
            <a:spLocks noGrp="1"/>
          </p:cNvSpPr>
          <p:nvPr>
            <p:ph type="sldNum" idx="97"/>
          </p:nvPr>
        </p:nvSpPr>
        <p:spPr/>
        <p:txBody>
          <a:bodyPr/>
          <a:lstStyle/>
          <a:p>
            <a:fld id="{4037B1B0-0345-4E15-985A-6BECCDBE474F}" type="slidenum">
              <a:rPr lang="en-US" smtClean="0"/>
              <a:pPr/>
              <a:t>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Amazon S3 replication</a:t>
            </a:r>
          </a:p>
        </p:txBody>
      </p:sp>
      <p:pic>
        <p:nvPicPr>
          <p:cNvPr id="18" name="Picture 17" descr="Amazon S3 console showing where to set up replication rules.">
            <a:extLst>
              <a:ext uri="{FF2B5EF4-FFF2-40B4-BE49-F238E27FC236}">
                <a16:creationId xmlns:a16="http://schemas.microsoft.com/office/drawing/2014/main" id="{62DADDD6-97AB-4139-B59C-47C562DAF4A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26" y="1260860"/>
            <a:ext cx="6011811" cy="4569891"/>
          </a:xfrm>
          <a:prstGeom prst="rect">
            <a:avLst/>
          </a:prstGeom>
          <a:ln>
            <a:solidFill>
              <a:schemeClr val="tx1"/>
            </a:solidFill>
          </a:ln>
          <a:effectLst>
            <a:outerShdw blurRad="50800" dist="38100" dir="2700000" algn="tl" rotWithShape="0">
              <a:prstClr val="black">
                <a:alpha val="40000"/>
              </a:prstClr>
            </a:outerShdw>
          </a:effectLst>
        </p:spPr>
      </p:pic>
      <p:sp>
        <p:nvSpPr>
          <p:cNvPr id="17" name="Content Placeholder 2">
            <a:extLst>
              <a:ext uri="{FF2B5EF4-FFF2-40B4-BE49-F238E27FC236}">
                <a16:creationId xmlns:a16="http://schemas.microsoft.com/office/drawing/2014/main" id="{66001CFE-4570-4665-9CA7-BC82990EA7B9}"/>
              </a:ext>
            </a:extLst>
          </p:cNvPr>
          <p:cNvSpPr txBox="1">
            <a:spLocks/>
          </p:cNvSpPr>
          <p:nvPr/>
        </p:nvSpPr>
        <p:spPr>
          <a:xfrm>
            <a:off x="6788726" y="1214879"/>
            <a:ext cx="4902200" cy="5031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a:lnSpc>
                <a:spcPct val="100000"/>
              </a:lnSpc>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Objects are automatically replicated across Availability Zones.</a:t>
            </a:r>
          </a:p>
          <a:p>
            <a:pPr>
              <a:lnSpc>
                <a:spcPct val="100000"/>
              </a:lnSpc>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Automate replication to other buckets using replication rules.</a:t>
            </a:r>
          </a:p>
          <a:p>
            <a:pPr>
              <a:lnSpc>
                <a:spcPct val="100000"/>
              </a:lnSpc>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Enable S3 Same-Region Replication (SRR) or S3 Cross-Region Replication (CRR).</a:t>
            </a:r>
          </a:p>
          <a:p>
            <a:pPr marL="0" indent="0">
              <a:lnSpc>
                <a:spcPct val="100000"/>
              </a:lnSpc>
              <a:buFont typeface="Amazon Ember Display"/>
              <a:buNone/>
            </a:pPr>
            <a:endParaRPr lang="en-US" sz="2400" dirty="0"/>
          </a:p>
          <a:p>
            <a:pPr>
              <a:lnSpc>
                <a:spcPct val="100000"/>
              </a:lnSpc>
            </a:pPr>
            <a:endParaRPr lang="en-US" sz="2400" dirty="0"/>
          </a:p>
          <a:p>
            <a:pPr>
              <a:lnSpc>
                <a:spcPct val="100000"/>
              </a:lnSpc>
            </a:pPr>
            <a:endParaRPr lang="en-US" sz="2400" dirty="0"/>
          </a:p>
        </p:txBody>
      </p:sp>
    </p:spTree>
    <p:custDataLst>
      <p:tags r:id="rId1"/>
    </p:custDataLst>
    <p:extLst>
      <p:ext uri="{BB962C8B-B14F-4D97-AF65-F5344CB8AC3E}">
        <p14:creationId xmlns:p14="http://schemas.microsoft.com/office/powerpoint/2010/main" val="366970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47BC2AA4-4189-4775-AA7A-7A469F4CA078}"/>
              </a:ext>
            </a:extLst>
          </p:cNvPr>
          <p:cNvSpPr>
            <a:spLocks noGrp="1"/>
          </p:cNvSpPr>
          <p:nvPr>
            <p:ph type="sldNum" idx="97"/>
          </p:nvPr>
        </p:nvSpPr>
        <p:spPr/>
        <p:txBody>
          <a:bodyPr/>
          <a:lstStyle/>
          <a:p>
            <a:fld id="{4037B1B0-0345-4E15-985A-6BECCDBE474F}" type="slidenum">
              <a:rPr lang="en-US" smtClean="0"/>
              <a:pPr/>
              <a:t>7</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dirty="0"/>
              <a:t>Settings for S3 Block Public Access</a:t>
            </a:r>
          </a:p>
        </p:txBody>
      </p:sp>
      <p:grpSp>
        <p:nvGrpSpPr>
          <p:cNvPr id="13" name="S3Perm7" descr="Screenshot showing permissions for S3 Block Public Access as described in the notes.">
            <a:extLst>
              <a:ext uri="{FF2B5EF4-FFF2-40B4-BE49-F238E27FC236}">
                <a16:creationId xmlns:a16="http://schemas.microsoft.com/office/drawing/2014/main" id="{14115C26-66C1-144A-47CE-E8B3378173AA}"/>
              </a:ext>
            </a:extLst>
          </p:cNvPr>
          <p:cNvGrpSpPr/>
          <p:nvPr/>
        </p:nvGrpSpPr>
        <p:grpSpPr>
          <a:xfrm>
            <a:off x="419100" y="1325795"/>
            <a:ext cx="11174766" cy="4913349"/>
            <a:chOff x="419100" y="1325795"/>
            <a:chExt cx="11174766" cy="4913349"/>
          </a:xfrm>
        </p:grpSpPr>
        <p:sp>
          <p:nvSpPr>
            <p:cNvPr id="6" name="Rounded Rectangle 6">
              <a:extLst>
                <a:ext uri="{FF2B5EF4-FFF2-40B4-BE49-F238E27FC236}">
                  <a16:creationId xmlns:a16="http://schemas.microsoft.com/office/drawing/2014/main" id="{D3D503DA-5BA8-4F23-820D-96A7174E40E5}"/>
                </a:ext>
              </a:extLst>
            </p:cNvPr>
            <p:cNvSpPr/>
            <p:nvPr/>
          </p:nvSpPr>
          <p:spPr>
            <a:xfrm>
              <a:off x="419100" y="4394133"/>
              <a:ext cx="2561292" cy="817123"/>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Set at account level</a:t>
              </a:r>
            </a:p>
          </p:txBody>
        </p:sp>
        <p:sp>
          <p:nvSpPr>
            <p:cNvPr id="7" name="Rounded Rectangle 7">
              <a:extLst>
                <a:ext uri="{FF2B5EF4-FFF2-40B4-BE49-F238E27FC236}">
                  <a16:creationId xmlns:a16="http://schemas.microsoft.com/office/drawing/2014/main" id="{EA6FC47C-C84B-420D-B9B7-504D4E7A8130}"/>
                </a:ext>
              </a:extLst>
            </p:cNvPr>
            <p:cNvSpPr/>
            <p:nvPr/>
          </p:nvSpPr>
          <p:spPr>
            <a:xfrm>
              <a:off x="419100" y="5422021"/>
              <a:ext cx="2561292" cy="8171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Set at individual bucket level</a:t>
              </a:r>
            </a:p>
          </p:txBody>
        </p:sp>
        <p:grpSp>
          <p:nvGrpSpPr>
            <p:cNvPr id="2" name="Group" descr="Screenshot showing permissions for S3 Block Public Access as described in the notes.">
              <a:extLst>
                <a:ext uri="{FF2B5EF4-FFF2-40B4-BE49-F238E27FC236}">
                  <a16:creationId xmlns:a16="http://schemas.microsoft.com/office/drawing/2014/main" id="{7033A35A-69C3-4000-BE52-B8DBFA0C4A18}"/>
                </a:ext>
              </a:extLst>
            </p:cNvPr>
            <p:cNvGrpSpPr/>
            <p:nvPr/>
          </p:nvGrpSpPr>
          <p:grpSpPr>
            <a:xfrm>
              <a:off x="542863" y="1325795"/>
              <a:ext cx="11051003" cy="4763719"/>
              <a:chOff x="542863" y="1325795"/>
              <a:chExt cx="11051003" cy="4763719"/>
            </a:xfrm>
          </p:grpSpPr>
          <p:pic>
            <p:nvPicPr>
              <p:cNvPr id="4" name="Picture 3">
                <a:extLst>
                  <a:ext uri="{FF2B5EF4-FFF2-40B4-BE49-F238E27FC236}">
                    <a16:creationId xmlns:a16="http://schemas.microsoft.com/office/drawing/2014/main" id="{ED5B7295-EB0A-4450-A2B7-0733DC0B5C8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549" y="1325795"/>
                <a:ext cx="7821317" cy="476371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30E1212-4395-4AC5-B3DA-77EA5ED60742}"/>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42863" y="1325796"/>
                <a:ext cx="2313765" cy="2740366"/>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8" name="Elbow Connector 11">
                <a:extLst>
                  <a:ext uri="{FF2B5EF4-FFF2-40B4-BE49-F238E27FC236}">
                    <a16:creationId xmlns:a16="http://schemas.microsoft.com/office/drawing/2014/main" id="{8B35BBD6-A2DA-4D98-A53C-5353CD911EFF}"/>
                  </a:ext>
                  <a:ext uri="{C183D7F6-B498-43B3-948B-1728B52AA6E4}">
                    <adec:decorative xmlns:adec="http://schemas.microsoft.com/office/drawing/2017/decorative" val="1"/>
                  </a:ext>
                </a:extLst>
              </p:cNvPr>
              <p:cNvCxnSpPr>
                <a:cxnSpLocks/>
                <a:stCxn id="6" idx="0"/>
              </p:cNvCxnSpPr>
              <p:nvPr/>
            </p:nvCxnSpPr>
            <p:spPr>
              <a:xfrm rot="16200000" flipV="1">
                <a:off x="1356259" y="4050646"/>
                <a:ext cx="547688" cy="139286"/>
              </a:xfrm>
              <a:prstGeom prst="bentConnector3">
                <a:avLst>
                  <a:gd name="adj1" fmla="val 100901"/>
                </a:avLst>
              </a:prstGeom>
              <a:ln w="19050">
                <a:solidFill>
                  <a:schemeClr val="accent4">
                    <a:lumMod val="50000"/>
                  </a:schemeClr>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9" name="Elbow Connector 25">
                <a:extLst>
                  <a:ext uri="{FF2B5EF4-FFF2-40B4-BE49-F238E27FC236}">
                    <a16:creationId xmlns:a16="http://schemas.microsoft.com/office/drawing/2014/main" id="{D338F431-2DF9-46EC-851C-82339A59F390}"/>
                  </a:ext>
                  <a:ext uri="{C183D7F6-B498-43B3-948B-1728B52AA6E4}">
                    <adec:decorative xmlns:adec="http://schemas.microsoft.com/office/drawing/2017/decorative" val="1"/>
                  </a:ext>
                </a:extLst>
              </p:cNvPr>
              <p:cNvCxnSpPr>
                <a:stCxn id="7" idx="3"/>
              </p:cNvCxnSpPr>
              <p:nvPr/>
            </p:nvCxnSpPr>
            <p:spPr>
              <a:xfrm flipV="1">
                <a:off x="2980392" y="2145671"/>
                <a:ext cx="342230" cy="3684912"/>
              </a:xfrm>
              <a:prstGeom prst="bentConnector2">
                <a:avLst/>
              </a:prstGeom>
              <a:ln w="19050">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7525E0-41E2-4817-9851-30632328E42A}"/>
                  </a:ext>
                </a:extLst>
              </p:cNvPr>
              <p:cNvCxnSpPr/>
              <p:nvPr/>
            </p:nvCxnSpPr>
            <p:spPr>
              <a:xfrm>
                <a:off x="3322622" y="2145671"/>
                <a:ext cx="331335" cy="0"/>
              </a:xfrm>
              <a:prstGeom prst="line">
                <a:avLst/>
              </a:prstGeom>
              <a:ln>
                <a:solidFill>
                  <a:schemeClr val="accent4">
                    <a:lumMod val="50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427386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6CBF97-5A7A-49A5-89A9-00D8533FE098}"/>
              </a:ext>
            </a:extLst>
          </p:cNvPr>
          <p:cNvSpPr>
            <a:spLocks noGrp="1"/>
          </p:cNvSpPr>
          <p:nvPr>
            <p:ph type="sldNum" idx="97"/>
          </p:nvPr>
        </p:nvSpPr>
        <p:spPr/>
        <p:txBody>
          <a:bodyPr/>
          <a:lstStyle/>
          <a:p>
            <a:fld id="{4037B1B0-0345-4E15-985A-6BECCDBE474F}" type="slidenum">
              <a:rPr lang="en-US" smtClean="0"/>
              <a:pPr/>
              <a:t>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dirty="0"/>
              <a:t>Access Analyzer for S3</a:t>
            </a:r>
            <a:endParaRPr lang="en-US" sz="4000" dirty="0"/>
          </a:p>
        </p:txBody>
      </p:sp>
      <p:pic>
        <p:nvPicPr>
          <p:cNvPr id="58" name="Picture 57" descr="Screenshot showing buckets with public access as described in the notes.">
            <a:extLst>
              <a:ext uri="{FF2B5EF4-FFF2-40B4-BE49-F238E27FC236}">
                <a16:creationId xmlns:a16="http://schemas.microsoft.com/office/drawing/2014/main" id="{0881D592-00AD-41F9-88BB-09D63558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42" y="1261974"/>
            <a:ext cx="10987748" cy="4832422"/>
          </a:xfrm>
          <a:prstGeom prst="rect">
            <a:avLst/>
          </a:prstGeom>
          <a:effectLst>
            <a:outerShdw blurRad="50800" dist="38100" dir="2700000" algn="ctr" rotWithShape="0">
              <a:srgbClr val="000000">
                <a:alpha val="40000"/>
              </a:srgbClr>
            </a:outerShdw>
          </a:effectLst>
        </p:spPr>
      </p:pic>
    </p:spTree>
    <p:custDataLst>
      <p:tags r:id="rId1"/>
    </p:custDataLst>
    <p:extLst>
      <p:ext uri="{BB962C8B-B14F-4D97-AF65-F5344CB8AC3E}">
        <p14:creationId xmlns:p14="http://schemas.microsoft.com/office/powerpoint/2010/main" val="109359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CD2A90A9-B0F6-408F-AEED-4AD1F167116E}"/>
              </a:ext>
            </a:extLst>
          </p:cNvPr>
          <p:cNvSpPr>
            <a:spLocks noGrp="1"/>
          </p:cNvSpPr>
          <p:nvPr>
            <p:ph type="sldNum" idx="97"/>
          </p:nvPr>
        </p:nvSpPr>
        <p:spPr/>
        <p:txBody>
          <a:bodyPr/>
          <a:lstStyle/>
          <a:p>
            <a:fld id="{4037B1B0-0345-4E15-985A-6BECCDBE474F}" type="slidenum">
              <a:rPr lang="en-US" smtClean="0"/>
              <a:pPr/>
              <a:t>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dirty="0"/>
              <a:t>S3 Access Logs</a:t>
            </a:r>
            <a:endParaRPr lang="en-US" sz="4000" dirty="0"/>
          </a:p>
        </p:txBody>
      </p:sp>
      <p:sp>
        <p:nvSpPr>
          <p:cNvPr id="5" name="Rounded Rectangle 9">
            <a:extLst>
              <a:ext uri="{FF2B5EF4-FFF2-40B4-BE49-F238E27FC236}">
                <a16:creationId xmlns:a16="http://schemas.microsoft.com/office/drawing/2014/main" id="{5184F55A-594A-4D89-9B97-EDD4E3AC438B}"/>
              </a:ext>
            </a:extLst>
          </p:cNvPr>
          <p:cNvSpPr/>
          <p:nvPr/>
        </p:nvSpPr>
        <p:spPr>
          <a:xfrm>
            <a:off x="7687612" y="3957102"/>
            <a:ext cx="4019550" cy="1602601"/>
          </a:xfrm>
          <a:prstGeom prst="roundRect">
            <a:avLst>
              <a:gd name="adj" fmla="val 27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90000"/>
              </a:lnSpc>
              <a:spcBef>
                <a:spcPts val="1000"/>
              </a:spcBef>
              <a:buAutoNum type="arabicPeriod"/>
            </a:pPr>
            <a:r>
              <a:rPr lang="en-US" sz="2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Enable server access logging.</a:t>
            </a:r>
          </a:p>
          <a:p>
            <a:pPr marL="228600" indent="-228600">
              <a:lnSpc>
                <a:spcPct val="90000"/>
              </a:lnSpc>
              <a:spcBef>
                <a:spcPts val="1000"/>
              </a:spcBef>
              <a:buAutoNum type="arabicPeriod"/>
            </a:pPr>
            <a:r>
              <a:rPr lang="en-US" sz="2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Specify the destination bucket.</a:t>
            </a:r>
          </a:p>
        </p:txBody>
      </p:sp>
      <p:grpSp>
        <p:nvGrpSpPr>
          <p:cNvPr id="14" name="SceenShot" descr="Screenshot showing properties for S3 Access Logs as described in the notes. ">
            <a:extLst>
              <a:ext uri="{FF2B5EF4-FFF2-40B4-BE49-F238E27FC236}">
                <a16:creationId xmlns:a16="http://schemas.microsoft.com/office/drawing/2014/main" id="{2DD46056-6679-4B69-A1C9-5AA7DFDF5D42}"/>
              </a:ext>
            </a:extLst>
          </p:cNvPr>
          <p:cNvGrpSpPr/>
          <p:nvPr/>
        </p:nvGrpSpPr>
        <p:grpSpPr>
          <a:xfrm>
            <a:off x="708012" y="1479939"/>
            <a:ext cx="8989375" cy="4177086"/>
            <a:chOff x="708012" y="1479939"/>
            <a:chExt cx="8989375" cy="4177086"/>
          </a:xfrm>
        </p:grpSpPr>
        <p:pic>
          <p:nvPicPr>
            <p:cNvPr id="4" name="Picture 3">
              <a:extLst>
                <a:ext uri="{FF2B5EF4-FFF2-40B4-BE49-F238E27FC236}">
                  <a16:creationId xmlns:a16="http://schemas.microsoft.com/office/drawing/2014/main" id="{6BD4D155-9338-4135-BFD3-6015F39E03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12" y="1479939"/>
              <a:ext cx="6529697" cy="4177086"/>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6" name="Elbow Connector 11">
              <a:extLst>
                <a:ext uri="{FF2B5EF4-FFF2-40B4-BE49-F238E27FC236}">
                  <a16:creationId xmlns:a16="http://schemas.microsoft.com/office/drawing/2014/main" id="{A2DE6DDA-835A-443F-9819-FFD20F3CF48C}"/>
                </a:ext>
                <a:ext uri="{C183D7F6-B498-43B3-948B-1728B52AA6E4}">
                  <adec:decorative xmlns:adec="http://schemas.microsoft.com/office/drawing/2017/decorative" val="1"/>
                </a:ext>
              </a:extLst>
            </p:cNvPr>
            <p:cNvCxnSpPr>
              <a:cxnSpLocks/>
              <a:endCxn id="5" idx="2"/>
            </p:cNvCxnSpPr>
            <p:nvPr/>
          </p:nvCxnSpPr>
          <p:spPr>
            <a:xfrm>
              <a:off x="5197741" y="5117041"/>
              <a:ext cx="4499646" cy="442662"/>
            </a:xfrm>
            <a:prstGeom prst="bentConnector4">
              <a:avLst>
                <a:gd name="adj1" fmla="val 249"/>
                <a:gd name="adj2" fmla="val 151642"/>
              </a:avLst>
            </a:prstGeom>
            <a:ln w="19050">
              <a:solidFill>
                <a:schemeClr val="accent4">
                  <a:lumMod val="50000"/>
                </a:schemeClr>
              </a:solidFill>
              <a:prstDash val="lgDash"/>
              <a:headEnd type="oval" w="lg" len="lg"/>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E9095242-8910-41D4-A5F7-27551F1EA7D9}"/>
                </a:ext>
              </a:extLst>
            </p:cNvPr>
            <p:cNvCxnSpPr>
              <a:stCxn id="5" idx="0"/>
            </p:cNvCxnSpPr>
            <p:nvPr/>
          </p:nvCxnSpPr>
          <p:spPr>
            <a:xfrm rot="16200000" flipV="1">
              <a:off x="5511743" y="-228543"/>
              <a:ext cx="314016" cy="8057273"/>
            </a:xfrm>
            <a:prstGeom prst="bentConnector2">
              <a:avLst/>
            </a:prstGeom>
            <a:ln w="19050">
              <a:solidFill>
                <a:schemeClr val="accent4">
                  <a:lumMod val="50000"/>
                </a:schemeClr>
              </a:solidFill>
              <a:prstDash val="lgDash"/>
              <a:tailEnd type="oval" w="lg"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02227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NEBRAND EVO (2022-Q4) COLORSET 3" val="JwoIAZVm"/>
  <p:tag name="ARTICULATE_DESIGN_ID_ONEBRAND EVO (2022-Q4) COLORSET 3" val="BxD78uJ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B836B743ECE46852905788428607C" ma:contentTypeVersion="3" ma:contentTypeDescription="Create a new document." ma:contentTypeScope="" ma:versionID="4aa4e4073472faa6165beddf6c8e5686">
  <xsd:schema xmlns:xsd="http://www.w3.org/2001/XMLSchema" xmlns:xs="http://www.w3.org/2001/XMLSchema" xmlns:p="http://schemas.microsoft.com/office/2006/metadata/properties" xmlns:ns2="16fd4261-a5ff-43cb-98f5-bb94e3bdc1c5" targetNamespace="http://schemas.microsoft.com/office/2006/metadata/properties" ma:root="true" ma:fieldsID="312dfb1285275c998b3f6d5c513550dc" ns2:_="">
    <xsd:import namespace="16fd4261-a5ff-43cb-98f5-bb94e3bdc1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d4261-a5ff-43cb-98f5-bb94e3bd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F1AFD0-EA88-4D4A-BA97-005FEEC47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fd4261-a5ff-43cb-98f5-bb94e3bd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065869-5BB3-445C-B6E0-10E9A3AA5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5985</TotalTime>
  <Words>5120</Words>
  <Application>Microsoft Office PowerPoint</Application>
  <PresentationFormat>Widescreen</PresentationFormat>
  <Paragraphs>461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Amazon Ember</vt:lpstr>
      <vt:lpstr>Amazon Ember Display</vt:lpstr>
      <vt:lpstr>Amazon Ember Display Heavy</vt:lpstr>
      <vt:lpstr>Amazon Ember Light</vt:lpstr>
      <vt:lpstr>Arial</vt:lpstr>
      <vt:lpstr>Calibri</vt:lpstr>
      <vt:lpstr>Lucida Console</vt:lpstr>
      <vt:lpstr>OneBrand EVO (2022-Q4) ColorSet 3</vt:lpstr>
      <vt:lpstr>Cloud Operations on AWS</vt:lpstr>
      <vt:lpstr>Module overview</vt:lpstr>
      <vt:lpstr>Example Corp. manager requests </vt:lpstr>
      <vt:lpstr>Amazon S3</vt:lpstr>
      <vt:lpstr>Amazon S3 overview</vt:lpstr>
      <vt:lpstr>Amazon S3 replication</vt:lpstr>
      <vt:lpstr>Settings for S3 Block Public Access</vt:lpstr>
      <vt:lpstr>Access Analyzer for S3</vt:lpstr>
      <vt:lpstr>S3 Access Logs</vt:lpstr>
      <vt:lpstr>Amazon S3 inventory</vt:lpstr>
      <vt:lpstr>S3 Event Notifications</vt:lpstr>
      <vt:lpstr>S3 Versioning</vt:lpstr>
      <vt:lpstr>S3 Object Lock mode</vt:lpstr>
      <vt:lpstr>Amazon S3 tiers and  lifecycle rules</vt:lpstr>
      <vt:lpstr>Traditional S3 storage classes</vt:lpstr>
      <vt:lpstr>Storage class: S3 Intelligent-Tiering</vt:lpstr>
      <vt:lpstr>S3 Express One Zone storage class</vt:lpstr>
      <vt:lpstr>S3 Lifecycle configurations</vt:lpstr>
      <vt:lpstr>Amazon S3 Lifecycle actions</vt:lpstr>
      <vt:lpstr>Amazon S3 Glacier Storage classes</vt:lpstr>
      <vt:lpstr>Restoring an archived object</vt:lpstr>
      <vt:lpstr>Archive retrieval options</vt:lpstr>
      <vt:lpstr>Example Corp. manager request 1 </vt:lpstr>
      <vt:lpstr>Example Corp. manager request 2 </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Operations on AWS</dc:title>
  <dc:subject>Dev-13-ObjectStorage</dc:subject>
  <dc:creator>Moore, John</dc:creator>
  <cp:keywords>v5.0</cp:keywords>
  <cp:lastModifiedBy>Daswani, Monisha</cp:lastModifiedBy>
  <cp:revision>214</cp:revision>
  <dcterms:created xsi:type="dcterms:W3CDTF">2022-12-07T21:02:08Z</dcterms:created>
  <dcterms:modified xsi:type="dcterms:W3CDTF">2026-03-10T19:20:48Z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965B5BBA-998E-4CE2-A51E-B898E8D34C70</vt:lpwstr>
  </property>
  <property fmtid="{D5CDD505-2E9C-101B-9397-08002B2CF9AE}" pid="3" name="ArticulatePath">
    <vt:lpwstr>Color Set 4</vt:lpwstr>
  </property>
  <property fmtid="{D5CDD505-2E9C-101B-9397-08002B2CF9AE}" pid="4" name="MSIP_Label_19e68092-05df-4271-8e3e-b2a4c82ba797_Enabled">
    <vt:lpwstr>true</vt:lpwstr>
  </property>
  <property fmtid="{D5CDD505-2E9C-101B-9397-08002B2CF9AE}" pid="5" name="MSIP_Label_19e68092-05df-4271-8e3e-b2a4c82ba797_SetDate">
    <vt:lpwstr>2026-03-09T12:25:47Z</vt:lpwstr>
  </property>
  <property fmtid="{D5CDD505-2E9C-101B-9397-08002B2CF9AE}" pid="6" name="MSIP_Label_19e68092-05df-4271-8e3e-b2a4c82ba797_Method">
    <vt:lpwstr>Standard</vt:lpwstr>
  </property>
  <property fmtid="{D5CDD505-2E9C-101B-9397-08002B2CF9AE}" pid="7" name="MSIP_Label_19e68092-05df-4271-8e3e-b2a4c82ba797_Name">
    <vt:lpwstr>Amazon Confidential</vt:lpwstr>
  </property>
  <property fmtid="{D5CDD505-2E9C-101B-9397-08002B2CF9AE}" pid="8" name="MSIP_Label_19e68092-05df-4271-8e3e-b2a4c82ba797_SiteId">
    <vt:lpwstr>5280104a-472d-4538-9ccf-1e1d0efe8b1b</vt:lpwstr>
  </property>
  <property fmtid="{D5CDD505-2E9C-101B-9397-08002B2CF9AE}" pid="9" name="MSIP_Label_19e68092-05df-4271-8e3e-b2a4c82ba797_ActionId">
    <vt:lpwstr>3be95f04-7eb4-4422-9c3c-cdd9eea23909</vt:lpwstr>
  </property>
  <property fmtid="{D5CDD505-2E9C-101B-9397-08002B2CF9AE}" pid="10" name="MSIP_Label_19e68092-05df-4271-8e3e-b2a4c82ba797_ContentBits">
    <vt:lpwstr>0</vt:lpwstr>
  </property>
  <property fmtid="{D5CDD505-2E9C-101B-9397-08002B2CF9AE}" pid="11" name="MSIP_Label_19e68092-05df-4271-8e3e-b2a4c82ba797_Tag">
    <vt:lpwstr>50, 3, 0, 1</vt:lpwstr>
  </property>
</Properties>
</file>